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embeddedFontLst>
    <p:embeddedFont>
      <p:font typeface="PT Sans Narrow"/>
      <p:regular r:id="rId17"/>
      <p:bold r:id="rId18"/>
    </p:embeddedFont>
    <p:embeddedFont>
      <p:font typeface="Open Sans"/>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OpenSans-bold.fntdata"/><Relationship Id="rId11" Type="http://schemas.openxmlformats.org/officeDocument/2006/relationships/slide" Target="slides/slide6.xml"/><Relationship Id="rId22" Type="http://schemas.openxmlformats.org/officeDocument/2006/relationships/font" Target="fonts/OpenSans-boldItalic.fntdata"/><Relationship Id="rId10" Type="http://schemas.openxmlformats.org/officeDocument/2006/relationships/slide" Target="slides/slide5.xml"/><Relationship Id="rId21" Type="http://schemas.openxmlformats.org/officeDocument/2006/relationships/font" Target="fonts/OpenSans-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TSansNarrow-regular.fntdata"/><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OpenSans-regular.fntdata"/><Relationship Id="rId6" Type="http://schemas.openxmlformats.org/officeDocument/2006/relationships/slide" Target="slides/slide1.xml"/><Relationship Id="rId18" Type="http://schemas.openxmlformats.org/officeDocument/2006/relationships/font" Target="fonts/PTSansNarrow-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cbc.ca/news/canada/london/ipperwash-provincial-park-returned-to-kettle-stony-point-first-nation-1.5715748"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20ec1150c3e_0_1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20ec1150c3e_0_1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2101e0e0af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2101e0e0af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0ec1150c3e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20ec1150c3e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language remains in the policy today. Yet the emphasis by government, the policy itself, negotiators, and legislation has focused on monetary compensation, awarded at the very end of a lengthy process; the </a:t>
            </a:r>
            <a:r>
              <a:rPr lang="en"/>
              <a:t>length</a:t>
            </a:r>
            <a:r>
              <a:rPr lang="en"/>
              <a:t> times, of course, having been subject to criticism for years.</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20ec1150c3e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20ec1150c3e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Citations from Senate Report</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20ec1150c3e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20ec1150c3e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In the courts, the rights of Aboriginal peoples to exercise their law and to self-govern have been recognized as </a:t>
            </a:r>
            <a:r>
              <a:rPr i="1" lang="en" sz="1200">
                <a:solidFill>
                  <a:schemeClr val="dk1"/>
                </a:solidFill>
                <a:latin typeface="Times New Roman"/>
                <a:ea typeface="Times New Roman"/>
                <a:cs typeface="Times New Roman"/>
                <a:sym typeface="Times New Roman"/>
              </a:rPr>
              <a:t>inherent</a:t>
            </a:r>
            <a:r>
              <a:rPr lang="en" sz="1200">
                <a:solidFill>
                  <a:schemeClr val="dk1"/>
                </a:solidFill>
                <a:latin typeface="Times New Roman"/>
                <a:ea typeface="Times New Roman"/>
                <a:cs typeface="Times New Roman"/>
                <a:sym typeface="Times New Roman"/>
              </a:rPr>
              <a:t> rights. In other words, in the time since the Specific Claims policy was introduced in 1973, the Supreme Court has found that Aboriginal rights are vested in Indigenous nations, even despite First Nations’ exclusion as a formal head of power under the </a:t>
            </a:r>
            <a:r>
              <a:rPr i="1" lang="en" sz="1200">
                <a:solidFill>
                  <a:schemeClr val="dk1"/>
                </a:solidFill>
                <a:latin typeface="Times New Roman"/>
                <a:ea typeface="Times New Roman"/>
                <a:cs typeface="Times New Roman"/>
                <a:sym typeface="Times New Roman"/>
              </a:rPr>
              <a:t>British North America Act</a:t>
            </a:r>
            <a:r>
              <a:rPr lang="en" sz="1200">
                <a:solidFill>
                  <a:schemeClr val="dk1"/>
                </a:solidFill>
                <a:latin typeface="Times New Roman"/>
                <a:ea typeface="Times New Roman"/>
                <a:cs typeface="Times New Roman"/>
                <a:sym typeface="Times New Roman"/>
              </a:rPr>
              <a:t>.</a:t>
            </a:r>
            <a:r>
              <a:rPr baseline="30000" lang="en" sz="2000">
                <a:solidFill>
                  <a:schemeClr val="dk1"/>
                </a:solidFill>
                <a:latin typeface="Times New Roman"/>
                <a:ea typeface="Times New Roman"/>
                <a:cs typeface="Times New Roman"/>
                <a:sym typeface="Times New Roman"/>
              </a:rPr>
              <a:t>[1]</a:t>
            </a:r>
            <a:r>
              <a:rPr lang="en" sz="1200">
                <a:solidFill>
                  <a:schemeClr val="dk1"/>
                </a:solidFill>
                <a:latin typeface="Times New Roman"/>
                <a:ea typeface="Times New Roman"/>
                <a:cs typeface="Times New Roman"/>
                <a:sym typeface="Times New Roman"/>
              </a:rPr>
              <a:t> For instance, the </a:t>
            </a:r>
            <a:r>
              <a:rPr i="1" lang="en" sz="1200">
                <a:solidFill>
                  <a:schemeClr val="dk1"/>
                </a:solidFill>
                <a:latin typeface="Times New Roman"/>
                <a:ea typeface="Times New Roman"/>
                <a:cs typeface="Times New Roman"/>
                <a:sym typeface="Times New Roman"/>
              </a:rPr>
              <a:t>Campbell</a:t>
            </a:r>
            <a:r>
              <a:rPr lang="en" sz="1200">
                <a:solidFill>
                  <a:schemeClr val="dk1"/>
                </a:solidFill>
                <a:latin typeface="Times New Roman"/>
                <a:ea typeface="Times New Roman"/>
                <a:cs typeface="Times New Roman"/>
                <a:sym typeface="Times New Roman"/>
              </a:rPr>
              <a:t> court found that Indigenous self-governance is not a delegated authority, recognized at the discretion of the Crown, but rather establishes part of the “underlying values” of the Constitution.</a:t>
            </a:r>
            <a:r>
              <a:rPr baseline="30000" lang="en" sz="2000">
                <a:solidFill>
                  <a:schemeClr val="dk1"/>
                </a:solidFill>
                <a:latin typeface="Times New Roman"/>
                <a:ea typeface="Times New Roman"/>
                <a:cs typeface="Times New Roman"/>
                <a:sym typeface="Times New Roman"/>
              </a:rPr>
              <a:t>[2]</a:t>
            </a:r>
            <a:endParaRPr baseline="30000" sz="20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baseline="30000" lang="en" sz="1700">
                <a:solidFill>
                  <a:schemeClr val="dk1"/>
                </a:solidFill>
                <a:latin typeface="Times New Roman"/>
                <a:ea typeface="Times New Roman"/>
                <a:cs typeface="Times New Roman"/>
                <a:sym typeface="Times New Roman"/>
              </a:rPr>
              <a:t>[1]</a:t>
            </a:r>
            <a:r>
              <a:rPr lang="en" sz="1000">
                <a:solidFill>
                  <a:schemeClr val="dk1"/>
                </a:solidFill>
                <a:latin typeface="Times New Roman"/>
                <a:ea typeface="Times New Roman"/>
                <a:cs typeface="Times New Roman"/>
                <a:sym typeface="Times New Roman"/>
              </a:rPr>
              <a:t> </a:t>
            </a:r>
            <a:r>
              <a:rPr i="1" lang="en" sz="1000">
                <a:solidFill>
                  <a:schemeClr val="dk1"/>
                </a:solidFill>
                <a:latin typeface="Times New Roman"/>
                <a:ea typeface="Times New Roman"/>
                <a:cs typeface="Times New Roman"/>
                <a:sym typeface="Times New Roman"/>
              </a:rPr>
              <a:t>Campbell v. British Columbia (Attorney General)</a:t>
            </a:r>
            <a:r>
              <a:rPr lang="en" sz="1000">
                <a:solidFill>
                  <a:schemeClr val="dk1"/>
                </a:solidFill>
                <a:latin typeface="Times New Roman"/>
                <a:ea typeface="Times New Roman"/>
                <a:cs typeface="Times New Roman"/>
                <a:sym typeface="Times New Roman"/>
              </a:rPr>
              <a:t> (2000), 189 D.L.R. (4th) 333 [</a:t>
            </a:r>
            <a:r>
              <a:rPr i="1" lang="en" sz="1000">
                <a:solidFill>
                  <a:schemeClr val="dk1"/>
                </a:solidFill>
                <a:latin typeface="Times New Roman"/>
                <a:ea typeface="Times New Roman"/>
                <a:cs typeface="Times New Roman"/>
                <a:sym typeface="Times New Roman"/>
              </a:rPr>
              <a:t>hereafter “Campbell”</a:t>
            </a:r>
            <a:r>
              <a:rPr lang="en" sz="1000">
                <a:solidFill>
                  <a:schemeClr val="dk1"/>
                </a:solidFill>
                <a:latin typeface="Times New Roman"/>
                <a:ea typeface="Times New Roman"/>
                <a:cs typeface="Times New Roman"/>
                <a:sym typeface="Times New Roman"/>
              </a:rPr>
              <a:t>].</a:t>
            </a:r>
            <a:endParaRPr sz="10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baseline="30000" lang="en" sz="1700">
                <a:solidFill>
                  <a:schemeClr val="dk1"/>
                </a:solidFill>
                <a:latin typeface="Times New Roman"/>
                <a:ea typeface="Times New Roman"/>
                <a:cs typeface="Times New Roman"/>
                <a:sym typeface="Times New Roman"/>
              </a:rPr>
              <a:t>[2]</a:t>
            </a:r>
            <a:r>
              <a:rPr lang="en" sz="1000">
                <a:solidFill>
                  <a:schemeClr val="dk1"/>
                </a:solidFill>
                <a:latin typeface="Times New Roman"/>
                <a:ea typeface="Times New Roman"/>
                <a:cs typeface="Times New Roman"/>
                <a:sym typeface="Times New Roman"/>
              </a:rPr>
              <a:t> </a:t>
            </a:r>
            <a:r>
              <a:rPr i="1" lang="en" sz="1000">
                <a:solidFill>
                  <a:schemeClr val="dk1"/>
                </a:solidFill>
                <a:latin typeface="Times New Roman"/>
                <a:ea typeface="Times New Roman"/>
                <a:cs typeface="Times New Roman"/>
                <a:sym typeface="Times New Roman"/>
              </a:rPr>
              <a:t>Campbell</a:t>
            </a:r>
            <a:r>
              <a:rPr lang="en" sz="1000">
                <a:solidFill>
                  <a:schemeClr val="dk1"/>
                </a:solidFill>
                <a:latin typeface="Times New Roman"/>
                <a:ea typeface="Times New Roman"/>
                <a:cs typeface="Times New Roman"/>
                <a:sym typeface="Times New Roman"/>
              </a:rPr>
              <a:t>, para 81.</a:t>
            </a:r>
            <a:endParaRPr sz="10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20ec1150c3e_0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20ec1150c3e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 sz="1200">
                <a:solidFill>
                  <a:schemeClr val="dk1"/>
                </a:solidFill>
                <a:latin typeface="Times New Roman"/>
                <a:ea typeface="Times New Roman"/>
                <a:cs typeface="Times New Roman"/>
                <a:sym typeface="Times New Roman"/>
              </a:rPr>
              <a:t>The failures of the Department over the years to settle Specific Claims in timely, fair, reasonable, and just ways has greatly harmed First Nations. While awaiting the resolution of Specific Claims, violent paramilitary operations against First Nations have erupted in flashpoints across the country, including Kanesatake (1990), Six Nations (2006), and Tyendinaga (2007). In Kettle and Stony Point First Nations (Ipperwash) in 1995, an unarmed Ojibway man named Dudley George was killed by the Ontario Provincial Police in a night-time raid to clear the site. Later, authorities were forced to admit that the land reoccupied by the First Nations – which contained a sacred burial site – had been wrongly expropriated by the Canadian military, and it was quietly returned.</a:t>
            </a:r>
            <a:r>
              <a:rPr baseline="30000" lang="en" sz="2000">
                <a:solidFill>
                  <a:srgbClr val="0563C1"/>
                </a:solidFill>
                <a:latin typeface="Times New Roman"/>
                <a:ea typeface="Times New Roman"/>
                <a:cs typeface="Times New Roman"/>
                <a:sym typeface="Times New Roman"/>
              </a:rPr>
              <a:t>[1]</a:t>
            </a:r>
            <a:r>
              <a:rPr lang="en" sz="1200">
                <a:solidFill>
                  <a:schemeClr val="dk1"/>
                </a:solidFill>
                <a:latin typeface="Times New Roman"/>
                <a:ea typeface="Times New Roman"/>
                <a:cs typeface="Times New Roman"/>
                <a:sym typeface="Times New Roman"/>
              </a:rPr>
              <a:t> The Ipperwash Inquiry into the operation recommended that a key part of the reform to the Specific Claims process was “establishing an independent tribunal to resolve disputes.”</a:t>
            </a:r>
            <a:r>
              <a:rPr baseline="30000" lang="en" sz="2000">
                <a:solidFill>
                  <a:srgbClr val="0563C1"/>
                </a:solidFill>
                <a:latin typeface="Times New Roman"/>
                <a:ea typeface="Times New Roman"/>
                <a:cs typeface="Times New Roman"/>
                <a:sym typeface="Times New Roman"/>
              </a:rPr>
              <a:t>[2]</a:t>
            </a:r>
            <a:endParaRPr baseline="30000" sz="2000">
              <a:solidFill>
                <a:srgbClr val="0563C1"/>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baseline="30000" lang="en" sz="1700">
                <a:solidFill>
                  <a:srgbClr val="0563C1"/>
                </a:solidFill>
                <a:latin typeface="Times New Roman"/>
                <a:ea typeface="Times New Roman"/>
                <a:cs typeface="Times New Roman"/>
                <a:sym typeface="Times New Roman"/>
              </a:rPr>
              <a:t>[1]</a:t>
            </a:r>
            <a:r>
              <a:rPr lang="en" sz="1000">
                <a:solidFill>
                  <a:schemeClr val="dk1"/>
                </a:solidFill>
                <a:latin typeface="Times New Roman"/>
                <a:ea typeface="Times New Roman"/>
                <a:cs typeface="Times New Roman"/>
                <a:sym typeface="Times New Roman"/>
              </a:rPr>
              <a:t> Kate Dubinski, Quarter century after killing of Dudley George, Ontario provincial park land returned to First Nation, Sept 8, 2020. Accessed online on Feb. 6, 23.  </a:t>
            </a:r>
            <a:r>
              <a:rPr lang="en" sz="1000" u="sng">
                <a:solidFill>
                  <a:srgbClr val="0563C1"/>
                </a:solidFill>
                <a:latin typeface="Times New Roman"/>
                <a:ea typeface="Times New Roman"/>
                <a:cs typeface="Times New Roman"/>
                <a:sym typeface="Times New Roman"/>
                <a:hlinkClick r:id="rId2">
                  <a:extLst>
                    <a:ext uri="{A12FA001-AC4F-418D-AE19-62706E023703}">
                      <ahyp:hlinkClr val="tx"/>
                    </a:ext>
                  </a:extLst>
                </a:hlinkClick>
              </a:rPr>
              <a:t>https://www.cbc.ca/news/canada/london/ipperwash-provincial-park-returned-to-kettle-stony-point-first-nation-1.5715748</a:t>
            </a:r>
            <a:endParaRPr sz="1000" u="sng">
              <a:solidFill>
                <a:srgbClr val="0563C1"/>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baseline="30000" lang="en" sz="1700">
                <a:solidFill>
                  <a:srgbClr val="0563C1"/>
                </a:solidFill>
                <a:latin typeface="Times New Roman"/>
                <a:ea typeface="Times New Roman"/>
                <a:cs typeface="Times New Roman"/>
                <a:sym typeface="Times New Roman"/>
              </a:rPr>
              <a:t>[2]</a:t>
            </a:r>
            <a:r>
              <a:rPr lang="en" sz="1000">
                <a:solidFill>
                  <a:schemeClr val="dk1"/>
                </a:solidFill>
                <a:latin typeface="Times New Roman"/>
                <a:ea typeface="Times New Roman"/>
                <a:cs typeface="Times New Roman"/>
                <a:sym typeface="Times New Roman"/>
              </a:rPr>
              <a:t> ​​Ipperwash Inquiry (Ont) Sidney B Linden and Ontario. 2007. </a:t>
            </a:r>
            <a:r>
              <a:rPr i="1" lang="en" sz="1000">
                <a:solidFill>
                  <a:schemeClr val="dk1"/>
                </a:solidFill>
                <a:latin typeface="Times New Roman"/>
                <a:ea typeface="Times New Roman"/>
                <a:cs typeface="Times New Roman"/>
                <a:sym typeface="Times New Roman"/>
              </a:rPr>
              <a:t>Report of the Ipperwash Inquiry</a:t>
            </a:r>
            <a:r>
              <a:rPr lang="en" sz="1000">
                <a:solidFill>
                  <a:schemeClr val="dk1"/>
                </a:solidFill>
                <a:latin typeface="Times New Roman"/>
                <a:ea typeface="Times New Roman"/>
                <a:cs typeface="Times New Roman"/>
                <a:sym typeface="Times New Roman"/>
              </a:rPr>
              <a:t>. Toronto: Published by Ministry of the Attorney General Queen's Printer for Ontario, p. 83.</a:t>
            </a:r>
            <a:endParaRPr sz="10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South of the sixtieth parallel in Canada, reserve land makes up less than one half of one percent of the Canadian land mass, according to RCAP, and much of this land is of “marginal value,” in terms of economic productivity. By comparison, in the United States (excluding Alaska), the comparable number is three percent. RCAP also cites the research of Robert White-Harvey, whose work shows that, “all of the reserves in every province of Canada combined would not cover one-half of the reservation held by Arizona’s Navajo Nation.”</a:t>
            </a:r>
            <a:r>
              <a:rPr baseline="30000" lang="en" sz="2000">
                <a:solidFill>
                  <a:schemeClr val="dk1"/>
                </a:solidFill>
                <a:latin typeface="Times New Roman"/>
                <a:ea typeface="Times New Roman"/>
                <a:cs typeface="Times New Roman"/>
                <a:sym typeface="Times New Roman"/>
              </a:rPr>
              <a:t>[1]</a:t>
            </a:r>
            <a:r>
              <a:rPr lang="en" sz="1200">
                <a:solidFill>
                  <a:schemeClr val="dk1"/>
                </a:solidFill>
                <a:latin typeface="Times New Roman"/>
                <a:ea typeface="Times New Roman"/>
                <a:cs typeface="Times New Roman"/>
                <a:sym typeface="Times New Roman"/>
              </a:rPr>
              <a:t> The current size of the First Nation land base also calls for the need to prioritize First Nation land interests in Specific Claims policy reforms.</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lnSpc>
                <a:spcPct val="112500"/>
              </a:lnSpc>
              <a:spcBef>
                <a:spcPts val="0"/>
              </a:spcBef>
              <a:spcAft>
                <a:spcPts val="0"/>
              </a:spcAft>
              <a:buClr>
                <a:schemeClr val="dk1"/>
              </a:buClr>
              <a:buSzPts val="1100"/>
              <a:buFont typeface="Arial"/>
              <a:buNone/>
            </a:pPr>
            <a:r>
              <a:rPr baseline="30000" lang="en" sz="1700">
                <a:solidFill>
                  <a:schemeClr val="dk1"/>
                </a:solidFill>
                <a:latin typeface="Times New Roman"/>
                <a:ea typeface="Times New Roman"/>
                <a:cs typeface="Times New Roman"/>
                <a:sym typeface="Times New Roman"/>
              </a:rPr>
              <a:t>[1]</a:t>
            </a:r>
            <a:r>
              <a:rPr lang="en" sz="1000">
                <a:solidFill>
                  <a:schemeClr val="dk1"/>
                </a:solidFill>
                <a:latin typeface="Times New Roman"/>
                <a:ea typeface="Times New Roman"/>
                <a:cs typeface="Times New Roman"/>
                <a:sym typeface="Times New Roman"/>
              </a:rPr>
              <a:t> Cited in RCAP, 1996, p. 416. Original citation: Robert White-Harvey, "Reservation Geography and the Restoration of Native Self-Government" (1994) 17:2 Dal LJ 587.</a:t>
            </a:r>
            <a:endParaRPr sz="10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20ec1150c3e_0_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20ec1150c3e_0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0ec1150c3e_0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20ec1150c3e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As Anishinaabek legal scholar John Borrows notes, no form of property ownership in Canada is absolute. There are limitations on private property that include “mortgages, leases, liens, easements, zoning regulations, expropriation orders, taxation, treaty rights, contractual obligations, and other statutory, common law, and equitable limitations.”</a:t>
            </a:r>
            <a:r>
              <a:rPr baseline="30000" lang="en" sz="2000">
                <a:solidFill>
                  <a:schemeClr val="dk1"/>
                </a:solidFill>
                <a:latin typeface="Times New Roman"/>
                <a:ea typeface="Times New Roman"/>
                <a:cs typeface="Times New Roman"/>
                <a:sym typeface="Times New Roman"/>
              </a:rPr>
              <a:t>[1]</a:t>
            </a:r>
            <a:r>
              <a:rPr lang="en" sz="1200">
                <a:solidFill>
                  <a:schemeClr val="dk1"/>
                </a:solidFill>
                <a:latin typeface="Times New Roman"/>
                <a:ea typeface="Times New Roman"/>
                <a:cs typeface="Times New Roman"/>
                <a:sym typeface="Times New Roman"/>
              </a:rPr>
              <a:t> Crown ownership is also restricted, for example, “by private interests carved out from the Crown’s beneficial interest.”</a:t>
            </a:r>
            <a:r>
              <a:rPr baseline="30000" lang="en" sz="2000">
                <a:solidFill>
                  <a:schemeClr val="dk1"/>
                </a:solidFill>
                <a:latin typeface="Times New Roman"/>
                <a:ea typeface="Times New Roman"/>
                <a:cs typeface="Times New Roman"/>
                <a:sym typeface="Times New Roman"/>
              </a:rPr>
              <a:t>[2]</a:t>
            </a:r>
            <a:r>
              <a:rPr lang="en" sz="1200">
                <a:solidFill>
                  <a:schemeClr val="dk1"/>
                </a:solidFill>
                <a:latin typeface="Times New Roman"/>
                <a:ea typeface="Times New Roman"/>
                <a:cs typeface="Times New Roman"/>
                <a:sym typeface="Times New Roman"/>
              </a:rPr>
              <a:t> Property interests of the Crown, in other words, may transfer through a conveyance of interests. Aboriginal title is also subject to limitations according to the Supreme Court of Canada, for example, the Supreme Court in </a:t>
            </a:r>
            <a:r>
              <a:rPr i="1" lang="en" sz="1200">
                <a:solidFill>
                  <a:schemeClr val="dk1"/>
                </a:solidFill>
                <a:latin typeface="Times New Roman"/>
                <a:ea typeface="Times New Roman"/>
                <a:cs typeface="Times New Roman"/>
                <a:sym typeface="Times New Roman"/>
              </a:rPr>
              <a:t>Sparrow </a:t>
            </a:r>
            <a:r>
              <a:rPr lang="en" sz="1200">
                <a:solidFill>
                  <a:schemeClr val="dk1"/>
                </a:solidFill>
                <a:latin typeface="Times New Roman"/>
                <a:ea typeface="Times New Roman"/>
                <a:cs typeface="Times New Roman"/>
                <a:sym typeface="Times New Roman"/>
              </a:rPr>
              <a:t>lay out a series of limitations</a:t>
            </a:r>
            <a:r>
              <a:rPr i="1" lang="en" sz="1200">
                <a:solidFill>
                  <a:schemeClr val="dk1"/>
                </a:solidFill>
                <a:latin typeface="Times New Roman"/>
                <a:ea typeface="Times New Roman"/>
                <a:cs typeface="Times New Roman"/>
                <a:sym typeface="Times New Roman"/>
              </a:rPr>
              <a:t>.</a:t>
            </a:r>
            <a:r>
              <a:rPr lang="en" sz="1200">
                <a:solidFill>
                  <a:schemeClr val="dk1"/>
                </a:solidFill>
                <a:latin typeface="Times New Roman"/>
                <a:ea typeface="Times New Roman"/>
                <a:cs typeface="Times New Roman"/>
                <a:sym typeface="Times New Roman"/>
              </a:rPr>
              <a:t> Beyond Aboriginal title, within Indigenous law, Borrows notes, many different types of sharing are recognized across Indigenous territories, as well.</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baseline="30000" lang="en" sz="1700">
                <a:solidFill>
                  <a:schemeClr val="dk1"/>
                </a:solidFill>
                <a:latin typeface="Times New Roman"/>
                <a:ea typeface="Times New Roman"/>
                <a:cs typeface="Times New Roman"/>
                <a:sym typeface="Times New Roman"/>
              </a:rPr>
              <a:t>[1]</a:t>
            </a:r>
            <a:r>
              <a:rPr lang="en" sz="1000">
                <a:solidFill>
                  <a:schemeClr val="dk1"/>
                </a:solidFill>
                <a:latin typeface="Times New Roman"/>
                <a:ea typeface="Times New Roman"/>
                <a:cs typeface="Times New Roman"/>
                <a:sym typeface="Times New Roman"/>
              </a:rPr>
              <a:t> John Borrows. "Aboriginal Title and Private Property." The Supreme Court Law Review: Osgoode’s Annual Constitutional Cases Conference 71. (2015), p. 101.</a:t>
            </a:r>
            <a:endParaRPr sz="10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Times New Roman"/>
                <a:ea typeface="Times New Roman"/>
                <a:cs typeface="Times New Roman"/>
                <a:sym typeface="Times New Roman"/>
              </a:rPr>
              <a:t>http://digitalcommons.osgoode.yorku.ca/sclr/vol71/iss1/5</a:t>
            </a:r>
            <a:endParaRPr sz="10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baseline="30000" lang="en" sz="1700">
                <a:solidFill>
                  <a:schemeClr val="dk1"/>
                </a:solidFill>
                <a:latin typeface="Times New Roman"/>
                <a:ea typeface="Times New Roman"/>
                <a:cs typeface="Times New Roman"/>
                <a:sym typeface="Times New Roman"/>
              </a:rPr>
              <a:t>[2]</a:t>
            </a:r>
            <a:r>
              <a:rPr lang="en" sz="1000">
                <a:solidFill>
                  <a:schemeClr val="dk1"/>
                </a:solidFill>
                <a:latin typeface="Times New Roman"/>
                <a:ea typeface="Times New Roman"/>
                <a:cs typeface="Times New Roman"/>
                <a:sym typeface="Times New Roman"/>
              </a:rPr>
              <a:t> Ibid, p. 101.</a:t>
            </a:r>
            <a:endParaRPr sz="10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20ec1150c3e_0_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20ec1150c3e_0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 sz="1200">
                <a:solidFill>
                  <a:schemeClr val="dk1"/>
                </a:solidFill>
                <a:latin typeface="Times New Roman"/>
                <a:ea typeface="Times New Roman"/>
                <a:cs typeface="Times New Roman"/>
                <a:sym typeface="Times New Roman"/>
              </a:rPr>
              <a:t>As Anishinaabek legal scholar John Borrows notes, no form of property ownership in Canada is absolute. There are limitations on private property that include “mortgages, leases, liens, easements, zoning regulations, expropriation orders, taxation, treaty rights, contractual obligations, and other statutory, common law, and equitable limitations.”</a:t>
            </a:r>
            <a:r>
              <a:rPr baseline="30000" lang="en" sz="2000">
                <a:solidFill>
                  <a:schemeClr val="dk1"/>
                </a:solidFill>
                <a:latin typeface="Times New Roman"/>
                <a:ea typeface="Times New Roman"/>
                <a:cs typeface="Times New Roman"/>
                <a:sym typeface="Times New Roman"/>
              </a:rPr>
              <a:t>[1]</a:t>
            </a:r>
            <a:r>
              <a:rPr lang="en" sz="1200">
                <a:solidFill>
                  <a:schemeClr val="dk1"/>
                </a:solidFill>
                <a:latin typeface="Times New Roman"/>
                <a:ea typeface="Times New Roman"/>
                <a:cs typeface="Times New Roman"/>
                <a:sym typeface="Times New Roman"/>
              </a:rPr>
              <a:t> Crown ownership is also restricted, for example, “by private interests carved out from the Crown’s beneficial interest.”</a:t>
            </a:r>
            <a:r>
              <a:rPr baseline="30000" lang="en" sz="2000">
                <a:solidFill>
                  <a:schemeClr val="dk1"/>
                </a:solidFill>
                <a:latin typeface="Times New Roman"/>
                <a:ea typeface="Times New Roman"/>
                <a:cs typeface="Times New Roman"/>
                <a:sym typeface="Times New Roman"/>
              </a:rPr>
              <a:t>[2]</a:t>
            </a:r>
            <a:r>
              <a:rPr lang="en" sz="1200">
                <a:solidFill>
                  <a:schemeClr val="dk1"/>
                </a:solidFill>
                <a:latin typeface="Times New Roman"/>
                <a:ea typeface="Times New Roman"/>
                <a:cs typeface="Times New Roman"/>
                <a:sym typeface="Times New Roman"/>
              </a:rPr>
              <a:t> Property interests of the Crown, in other words, may transfer through a conveyance of interests. Aboriginal title is also subject to limitations according to the Supreme Court of Canada, for example, the Supreme Court in </a:t>
            </a:r>
            <a:r>
              <a:rPr i="1" lang="en" sz="1200">
                <a:solidFill>
                  <a:schemeClr val="dk1"/>
                </a:solidFill>
                <a:latin typeface="Times New Roman"/>
                <a:ea typeface="Times New Roman"/>
                <a:cs typeface="Times New Roman"/>
                <a:sym typeface="Times New Roman"/>
              </a:rPr>
              <a:t>Sparrow </a:t>
            </a:r>
            <a:r>
              <a:rPr lang="en" sz="1200">
                <a:solidFill>
                  <a:schemeClr val="dk1"/>
                </a:solidFill>
                <a:latin typeface="Times New Roman"/>
                <a:ea typeface="Times New Roman"/>
                <a:cs typeface="Times New Roman"/>
                <a:sym typeface="Times New Roman"/>
              </a:rPr>
              <a:t>lay out a series of limitations</a:t>
            </a:r>
            <a:r>
              <a:rPr i="1" lang="en" sz="1200">
                <a:solidFill>
                  <a:schemeClr val="dk1"/>
                </a:solidFill>
                <a:latin typeface="Times New Roman"/>
                <a:ea typeface="Times New Roman"/>
                <a:cs typeface="Times New Roman"/>
                <a:sym typeface="Times New Roman"/>
              </a:rPr>
              <a:t>.</a:t>
            </a:r>
            <a:r>
              <a:rPr lang="en" sz="1200">
                <a:solidFill>
                  <a:schemeClr val="dk1"/>
                </a:solidFill>
                <a:latin typeface="Times New Roman"/>
                <a:ea typeface="Times New Roman"/>
                <a:cs typeface="Times New Roman"/>
                <a:sym typeface="Times New Roman"/>
              </a:rPr>
              <a:t> Beyond Aboriginal title, within Indigenous law, Borrows notes, many different types of sharing are recognized across Indigenous territories, as well.</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baseline="30000" lang="en" sz="1700">
                <a:solidFill>
                  <a:schemeClr val="dk1"/>
                </a:solidFill>
                <a:latin typeface="Times New Roman"/>
                <a:ea typeface="Times New Roman"/>
                <a:cs typeface="Times New Roman"/>
                <a:sym typeface="Times New Roman"/>
              </a:rPr>
              <a:t>[1]</a:t>
            </a:r>
            <a:r>
              <a:rPr lang="en" sz="1000">
                <a:solidFill>
                  <a:schemeClr val="dk1"/>
                </a:solidFill>
                <a:latin typeface="Times New Roman"/>
                <a:ea typeface="Times New Roman"/>
                <a:cs typeface="Times New Roman"/>
                <a:sym typeface="Times New Roman"/>
              </a:rPr>
              <a:t> John Borrows. "Aboriginal Title and Private Property." The Supreme Court Law Review: Osgoode’s Annual Constitutional Cases Conference 71. (2015), p. 101.</a:t>
            </a:r>
            <a:endParaRPr sz="10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en" sz="1000">
                <a:solidFill>
                  <a:schemeClr val="dk1"/>
                </a:solidFill>
                <a:latin typeface="Times New Roman"/>
                <a:ea typeface="Times New Roman"/>
                <a:cs typeface="Times New Roman"/>
                <a:sym typeface="Times New Roman"/>
              </a:rPr>
              <a:t>http://digitalcommons.osgoode.yorku.ca/sclr/vol71/iss1/5</a:t>
            </a:r>
            <a:endParaRPr sz="10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baseline="30000" lang="en" sz="1700">
                <a:solidFill>
                  <a:schemeClr val="dk1"/>
                </a:solidFill>
                <a:latin typeface="Times New Roman"/>
                <a:ea typeface="Times New Roman"/>
                <a:cs typeface="Times New Roman"/>
                <a:sym typeface="Times New Roman"/>
              </a:rPr>
              <a:t>[2]</a:t>
            </a:r>
            <a:r>
              <a:rPr lang="en" sz="1000">
                <a:solidFill>
                  <a:schemeClr val="dk1"/>
                </a:solidFill>
                <a:latin typeface="Times New Roman"/>
                <a:ea typeface="Times New Roman"/>
                <a:cs typeface="Times New Roman"/>
                <a:sym typeface="Times New Roman"/>
              </a:rPr>
              <a:t> Ibid, p. 101.</a:t>
            </a:r>
            <a:endParaRPr sz="10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20ec1150c3e_0_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20ec1150c3e_0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cap="flat" cmpd="sng" w="76200">
            <a:solidFill>
              <a:schemeClr val="lt2"/>
            </a:solidFill>
            <a:prstDash val="solid"/>
            <a:round/>
            <a:headEnd len="sm" w="sm" type="none"/>
            <a:tailEnd len="sm" w="sm" type="none"/>
          </a:ln>
        </p:spPr>
      </p:cxnSp>
      <p:cxnSp>
        <p:nvCxnSpPr>
          <p:cNvPr id="11" name="Google Shape;11;p2"/>
          <p:cNvCxnSpPr/>
          <p:nvPr/>
        </p:nvCxnSpPr>
        <p:spPr>
          <a:xfrm>
            <a:off x="1575035" y="3158252"/>
            <a:ext cx="562200" cy="0"/>
          </a:xfrm>
          <a:prstGeom prst="straightConnector1">
            <a:avLst/>
          </a:prstGeom>
          <a:noFill/>
          <a:ln cap="flat" cmpd="sng" w="76200">
            <a:solidFill>
              <a:schemeClr val="lt2"/>
            </a:solidFill>
            <a:prstDash val="solid"/>
            <a:round/>
            <a:headEnd len="sm" w="sm" type="none"/>
            <a:tailEnd len="sm" w="sm" type="none"/>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4" name="Google Shape;14;p2"/>
            <p:cNvCxnSpPr/>
            <p:nvPr/>
          </p:nvCxnSpPr>
          <p:spPr>
            <a:xfrm rot="10800000">
              <a:off x="1346429" y="1163700"/>
              <a:ext cx="6452100" cy="0"/>
            </a:xfrm>
            <a:prstGeom prst="straightConnector1">
              <a:avLst/>
            </a:prstGeom>
            <a:noFill/>
            <a:ln cap="flat" cmpd="sng" w="9525">
              <a:solidFill>
                <a:schemeClr val="accent3"/>
              </a:solidFill>
              <a:prstDash val="solid"/>
              <a:round/>
              <a:headEnd len="sm" w="sm" type="none"/>
              <a:tailEnd len="sm" w="sm" type="none"/>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7" name="Google Shape;17;p2"/>
            <p:cNvCxnSpPr/>
            <p:nvPr/>
          </p:nvCxnSpPr>
          <p:spPr>
            <a:xfrm>
              <a:off x="1346435" y="3969088"/>
              <a:ext cx="6452100" cy="0"/>
            </a:xfrm>
            <a:prstGeom prst="straightConnector1">
              <a:avLst/>
            </a:prstGeom>
            <a:noFill/>
            <a:ln cap="flat" cmpd="sng" w="9525">
              <a:solidFill>
                <a:schemeClr val="accent3"/>
              </a:solidFill>
              <a:prstDash val="solid"/>
              <a:round/>
              <a:headEnd len="sm" w="sm" type="none"/>
              <a:tailEnd len="sm" w="sm" type="none"/>
            </a:ln>
          </p:spPr>
        </p:cxnSp>
      </p:grpSp>
      <p:sp>
        <p:nvSpPr>
          <p:cNvPr id="18" name="Google Shape;18;p2"/>
          <p:cNvSpPr txBox="1"/>
          <p:nvPr>
            <p:ph type="ctrTitle"/>
          </p:nvPr>
        </p:nvSpPr>
        <p:spPr>
          <a:xfrm>
            <a:off x="1004150" y="1751764"/>
            <a:ext cx="7136700" cy="1022400"/>
          </a:xfrm>
          <a:prstGeom prst="rect">
            <a:avLst/>
          </a:prstGeom>
        </p:spPr>
        <p:txBody>
          <a:bodyPr anchorCtr="0" anchor="b" bIns="91425" lIns="91425" spcFirstLastPara="1" rIns="91425" wrap="square" tIns="91425">
            <a:norm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19" name="Google Shape;19;p2"/>
          <p:cNvSpPr txBox="1"/>
          <p:nvPr>
            <p:ph idx="1" type="subTitle"/>
          </p:nvPr>
        </p:nvSpPr>
        <p:spPr>
          <a:xfrm>
            <a:off x="2137225" y="2850039"/>
            <a:ext cx="48705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20" name="Google Shape;20;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5"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1"/>
          <p:cNvSpPr txBox="1"/>
          <p:nvPr>
            <p:ph hasCustomPrompt="1" type="title"/>
          </p:nvPr>
        </p:nvSpPr>
        <p:spPr>
          <a:xfrm>
            <a:off x="311700" y="1304850"/>
            <a:ext cx="85206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p:nvPr>
            <p:ph idx="1" type="body"/>
          </p:nvPr>
        </p:nvSpPr>
        <p:spPr>
          <a:xfrm>
            <a:off x="311700" y="2995650"/>
            <a:ext cx="85206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9" name="Google Shape;59;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0" name="Shape 60"/>
        <p:cNvGrpSpPr/>
        <p:nvPr/>
      </p:nvGrpSpPr>
      <p:grpSpPr>
        <a:xfrm>
          <a:off x="0" y="0"/>
          <a:ext cx="0" cy="0"/>
          <a:chOff x="0" y="0"/>
          <a:chExt cx="0" cy="0"/>
        </a:xfrm>
      </p:grpSpPr>
      <p:sp>
        <p:nvSpPr>
          <p:cNvPr id="61" name="Google Shape;61;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txBox="1"/>
          <p:nvPr>
            <p:ph type="title"/>
          </p:nvPr>
        </p:nvSpPr>
        <p:spPr>
          <a:xfrm>
            <a:off x="311700" y="814800"/>
            <a:ext cx="8571300" cy="942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p:txBody>
      </p:sp>
      <p:sp>
        <p:nvSpPr>
          <p:cNvPr id="24" name="Google Shape;24;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5"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txBox="1"/>
          <p:nvPr>
            <p:ph type="title"/>
          </p:nvPr>
        </p:nvSpPr>
        <p:spPr>
          <a:xfrm>
            <a:off x="311700" y="445025"/>
            <a:ext cx="8520600" cy="7074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8" name="Google Shape;28;p4"/>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9" name="Google Shape;2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0" name="Shape 30"/>
        <p:cNvGrpSpPr/>
        <p:nvPr/>
      </p:nvGrpSpPr>
      <p:grpSpPr>
        <a:xfrm>
          <a:off x="0" y="0"/>
          <a:ext cx="0" cy="0"/>
          <a:chOff x="0" y="0"/>
          <a:chExt cx="0" cy="0"/>
        </a:xfrm>
      </p:grpSpPr>
      <p:sp>
        <p:nvSpPr>
          <p:cNvPr id="31" name="Google Shape;31;p5"/>
          <p:cNvSpPr txBox="1"/>
          <p:nvPr>
            <p:ph type="title"/>
          </p:nvPr>
        </p:nvSpPr>
        <p:spPr>
          <a:xfrm>
            <a:off x="311700" y="445025"/>
            <a:ext cx="8520600" cy="7074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2" name="Google Shape;32;p5"/>
          <p:cNvSpPr txBox="1"/>
          <p:nvPr>
            <p:ph idx="1" type="body"/>
          </p:nvPr>
        </p:nvSpPr>
        <p:spPr>
          <a:xfrm>
            <a:off x="311700" y="1266175"/>
            <a:ext cx="3999900" cy="33027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3" name="Google Shape;33;p5"/>
          <p:cNvSpPr txBox="1"/>
          <p:nvPr>
            <p:ph idx="2" type="body"/>
          </p:nvPr>
        </p:nvSpPr>
        <p:spPr>
          <a:xfrm>
            <a:off x="4832400" y="1266175"/>
            <a:ext cx="3999900" cy="33027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5" name="Shape 35"/>
        <p:cNvGrpSpPr/>
        <p:nvPr/>
      </p:nvGrpSpPr>
      <p:grpSpPr>
        <a:xfrm>
          <a:off x="0" y="0"/>
          <a:ext cx="0" cy="0"/>
          <a:chOff x="0" y="0"/>
          <a:chExt cx="0" cy="0"/>
        </a:xfrm>
      </p:grpSpPr>
      <p:sp>
        <p:nvSpPr>
          <p:cNvPr id="36" name="Google Shape;36;p6"/>
          <p:cNvSpPr txBox="1"/>
          <p:nvPr>
            <p:ph type="title"/>
          </p:nvPr>
        </p:nvSpPr>
        <p:spPr>
          <a:xfrm>
            <a:off x="311700" y="445025"/>
            <a:ext cx="8520600" cy="7074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7" name="Google Shape;3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8" name="Shape 38"/>
        <p:cNvGrpSpPr/>
        <p:nvPr/>
      </p:nvGrpSpPr>
      <p:grpSpPr>
        <a:xfrm>
          <a:off x="0" y="0"/>
          <a:ext cx="0" cy="0"/>
          <a:chOff x="0" y="0"/>
          <a:chExt cx="0" cy="0"/>
        </a:xfrm>
      </p:grpSpPr>
      <p:sp>
        <p:nvSpPr>
          <p:cNvPr id="39" name="Google Shape;3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1" name="Google Shape;4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6"/>
        </a:solidFill>
      </p:bgPr>
    </p:bg>
    <p:spTree>
      <p:nvGrpSpPr>
        <p:cNvPr id="42" name="Shape 42"/>
        <p:cNvGrpSpPr/>
        <p:nvPr/>
      </p:nvGrpSpPr>
      <p:grpSpPr>
        <a:xfrm>
          <a:off x="0" y="0"/>
          <a:ext cx="0" cy="0"/>
          <a:chOff x="0" y="0"/>
          <a:chExt cx="0" cy="0"/>
        </a:xfrm>
      </p:grpSpPr>
      <p:sp>
        <p:nvSpPr>
          <p:cNvPr id="43" name="Google Shape;43;p8"/>
          <p:cNvSpPr txBox="1"/>
          <p:nvPr>
            <p:ph type="title"/>
          </p:nvPr>
        </p:nvSpPr>
        <p:spPr>
          <a:xfrm>
            <a:off x="490250" y="526350"/>
            <a:ext cx="56136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dk2"/>
              </a:buClr>
              <a:buSzPts val="5400"/>
              <a:buNone/>
              <a:defRPr b="0" sz="5400">
                <a:solidFill>
                  <a:schemeClr val="dk2"/>
                </a:solidFill>
              </a:defRPr>
            </a:lvl1pPr>
            <a:lvl2pPr lvl="1">
              <a:spcBef>
                <a:spcPts val="0"/>
              </a:spcBef>
              <a:spcAft>
                <a:spcPts val="0"/>
              </a:spcAft>
              <a:buClr>
                <a:schemeClr val="dk2"/>
              </a:buClr>
              <a:buSzPts val="5400"/>
              <a:buNone/>
              <a:defRPr b="0" sz="5400">
                <a:solidFill>
                  <a:schemeClr val="dk2"/>
                </a:solidFill>
              </a:defRPr>
            </a:lvl2pPr>
            <a:lvl3pPr lvl="2">
              <a:spcBef>
                <a:spcPts val="0"/>
              </a:spcBef>
              <a:spcAft>
                <a:spcPts val="0"/>
              </a:spcAft>
              <a:buClr>
                <a:schemeClr val="dk2"/>
              </a:buClr>
              <a:buSzPts val="5400"/>
              <a:buNone/>
              <a:defRPr b="0" sz="5400">
                <a:solidFill>
                  <a:schemeClr val="dk2"/>
                </a:solidFill>
              </a:defRPr>
            </a:lvl3pPr>
            <a:lvl4pPr lvl="3">
              <a:spcBef>
                <a:spcPts val="0"/>
              </a:spcBef>
              <a:spcAft>
                <a:spcPts val="0"/>
              </a:spcAft>
              <a:buClr>
                <a:schemeClr val="dk2"/>
              </a:buClr>
              <a:buSzPts val="5400"/>
              <a:buNone/>
              <a:defRPr b="0" sz="5400">
                <a:solidFill>
                  <a:schemeClr val="dk2"/>
                </a:solidFill>
              </a:defRPr>
            </a:lvl4pPr>
            <a:lvl5pPr lvl="4">
              <a:spcBef>
                <a:spcPts val="0"/>
              </a:spcBef>
              <a:spcAft>
                <a:spcPts val="0"/>
              </a:spcAft>
              <a:buClr>
                <a:schemeClr val="dk2"/>
              </a:buClr>
              <a:buSzPts val="5400"/>
              <a:buNone/>
              <a:defRPr b="0" sz="5400">
                <a:solidFill>
                  <a:schemeClr val="dk2"/>
                </a:solidFill>
              </a:defRPr>
            </a:lvl5pPr>
            <a:lvl6pPr lvl="5">
              <a:spcBef>
                <a:spcPts val="0"/>
              </a:spcBef>
              <a:spcAft>
                <a:spcPts val="0"/>
              </a:spcAft>
              <a:buClr>
                <a:schemeClr val="dk2"/>
              </a:buClr>
              <a:buSzPts val="5400"/>
              <a:buNone/>
              <a:defRPr b="0" sz="5400">
                <a:solidFill>
                  <a:schemeClr val="dk2"/>
                </a:solidFill>
              </a:defRPr>
            </a:lvl6pPr>
            <a:lvl7pPr lvl="6">
              <a:spcBef>
                <a:spcPts val="0"/>
              </a:spcBef>
              <a:spcAft>
                <a:spcPts val="0"/>
              </a:spcAft>
              <a:buClr>
                <a:schemeClr val="dk2"/>
              </a:buClr>
              <a:buSzPts val="5400"/>
              <a:buNone/>
              <a:defRPr b="0" sz="5400">
                <a:solidFill>
                  <a:schemeClr val="dk2"/>
                </a:solidFill>
              </a:defRPr>
            </a:lvl7pPr>
            <a:lvl8pPr lvl="7">
              <a:spcBef>
                <a:spcPts val="0"/>
              </a:spcBef>
              <a:spcAft>
                <a:spcPts val="0"/>
              </a:spcAft>
              <a:buClr>
                <a:schemeClr val="dk2"/>
              </a:buClr>
              <a:buSzPts val="5400"/>
              <a:buNone/>
              <a:defRPr b="0" sz="5400">
                <a:solidFill>
                  <a:schemeClr val="dk2"/>
                </a:solidFill>
              </a:defRPr>
            </a:lvl8pPr>
            <a:lvl9pPr lvl="8">
              <a:spcBef>
                <a:spcPts val="0"/>
              </a:spcBef>
              <a:spcAft>
                <a:spcPts val="0"/>
              </a:spcAft>
              <a:buClr>
                <a:schemeClr val="dk2"/>
              </a:buClr>
              <a:buSzPts val="5400"/>
              <a:buNone/>
              <a:defRPr b="0" sz="5400">
                <a:solidFill>
                  <a:schemeClr val="dk2"/>
                </a:solidFill>
              </a:defRPr>
            </a:lvl9pPr>
          </a:lstStyle>
          <a:p/>
        </p:txBody>
      </p:sp>
      <p:sp>
        <p:nvSpPr>
          <p:cNvPr id="44" name="Google Shape;4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7" name="Google Shape;47;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8" name="Google Shape;48;p9"/>
          <p:cNvSpPr txBox="1"/>
          <p:nvPr>
            <p:ph type="title"/>
          </p:nvPr>
        </p:nvSpPr>
        <p:spPr>
          <a:xfrm>
            <a:off x="265500" y="1039675"/>
            <a:ext cx="4045200" cy="16758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9" name="Google Shape;49;p9"/>
          <p:cNvSpPr txBox="1"/>
          <p:nvPr>
            <p:ph idx="1" type="subTitle"/>
          </p:nvPr>
        </p:nvSpPr>
        <p:spPr>
          <a:xfrm>
            <a:off x="265500" y="27268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10"/>
          <p:cNvSpPr txBox="1"/>
          <p:nvPr>
            <p:ph idx="1" type="body"/>
          </p:nvPr>
        </p:nvSpPr>
        <p:spPr>
          <a:xfrm>
            <a:off x="311700" y="42307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p:txBody>
      </p:sp>
      <p:sp>
        <p:nvSpPr>
          <p:cNvPr id="54" name="Google Shape;5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trop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9pPr>
          </a:lstStyle>
          <a:p/>
        </p:txBody>
      </p:sp>
      <p:sp>
        <p:nvSpPr>
          <p:cNvPr id="7" name="Google Shape;7;p1"/>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indent="-317500" lvl="1" marL="9144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indent="-317500" lvl="2" marL="13716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indent="-317500" lvl="3" marL="18288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indent="-317500" lvl="4" marL="22860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indent="-317500" lvl="5" marL="27432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indent="-317500" lvl="6" marL="32004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indent="-317500" lvl="7" marL="36576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indent="-317500" lvl="8" marL="41148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3"/>
          <p:cNvSpPr txBox="1"/>
          <p:nvPr>
            <p:ph type="ctrTitle"/>
          </p:nvPr>
        </p:nvSpPr>
        <p:spPr>
          <a:xfrm>
            <a:off x="1004150" y="1751764"/>
            <a:ext cx="7136700" cy="10224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a:t>Land Back: Restitution of Lands in the Specific Claims Policy</a:t>
            </a:r>
            <a:endParaRPr/>
          </a:p>
        </p:txBody>
      </p:sp>
      <p:sp>
        <p:nvSpPr>
          <p:cNvPr id="67" name="Google Shape;67;p13"/>
          <p:cNvSpPr txBox="1"/>
          <p:nvPr>
            <p:ph idx="1" type="subTitle"/>
          </p:nvPr>
        </p:nvSpPr>
        <p:spPr>
          <a:xfrm>
            <a:off x="2137225" y="2850039"/>
            <a:ext cx="4870500" cy="792600"/>
          </a:xfrm>
          <a:prstGeom prst="rect">
            <a:avLst/>
          </a:prstGeom>
        </p:spPr>
        <p:txBody>
          <a:bodyPr anchorCtr="0" anchor="t" bIns="91425" lIns="91425" spcFirstLastPara="1" rIns="91425" wrap="square" tIns="91425">
            <a:normAutofit fontScale="40000" lnSpcReduction="10000"/>
          </a:bodyPr>
          <a:lstStyle/>
          <a:p>
            <a:pPr indent="0" lvl="0" marL="0" rtl="0" algn="ctr">
              <a:spcBef>
                <a:spcPts val="0"/>
              </a:spcBef>
              <a:spcAft>
                <a:spcPts val="0"/>
              </a:spcAft>
              <a:buNone/>
            </a:pPr>
            <a:r>
              <a:rPr b="1" lang="en" sz="5400">
                <a:solidFill>
                  <a:schemeClr val="accent1"/>
                </a:solidFill>
                <a:latin typeface="PT Sans Narrow"/>
                <a:ea typeface="PT Sans Narrow"/>
                <a:cs typeface="PT Sans Narrow"/>
                <a:sym typeface="PT Sans Narrow"/>
              </a:rPr>
              <a:t>UBCIC Analysis and Policy Proposal</a:t>
            </a:r>
            <a:endParaRPr b="1" sz="5400">
              <a:solidFill>
                <a:schemeClr val="accent1"/>
              </a:solidFill>
              <a:latin typeface="PT Sans Narrow"/>
              <a:ea typeface="PT Sans Narrow"/>
              <a:cs typeface="PT Sans Narrow"/>
              <a:sym typeface="PT Sans Narrow"/>
            </a:endParaRPr>
          </a:p>
          <a:p>
            <a:pPr indent="0" lvl="0" marL="0" rtl="0" algn="ctr">
              <a:spcBef>
                <a:spcPts val="0"/>
              </a:spcBef>
              <a:spcAft>
                <a:spcPts val="0"/>
              </a:spcAft>
              <a:buNone/>
            </a:pPr>
            <a:r>
              <a:rPr b="1" lang="en" sz="5400">
                <a:solidFill>
                  <a:schemeClr val="accent1"/>
                </a:solidFill>
                <a:latin typeface="PT Sans Narrow"/>
                <a:ea typeface="PT Sans Narrow"/>
                <a:cs typeface="PT Sans Narrow"/>
                <a:sym typeface="PT Sans Narrow"/>
              </a:rPr>
              <a:t>Written and Presented by Shiri Pasternak</a:t>
            </a:r>
            <a:endParaRPr b="1" sz="5400">
              <a:solidFill>
                <a:schemeClr val="accent1"/>
              </a:solidFill>
              <a:latin typeface="PT Sans Narrow"/>
              <a:ea typeface="PT Sans Narrow"/>
              <a:cs typeface="PT Sans Narrow"/>
              <a:sym typeface="PT Sans Narrow"/>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2"/>
          <p:cNvSpPr txBox="1"/>
          <p:nvPr>
            <p:ph type="title"/>
          </p:nvPr>
        </p:nvSpPr>
        <p:spPr>
          <a:xfrm>
            <a:off x="265500" y="1039675"/>
            <a:ext cx="4045200" cy="16758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C. LAND BACK</a:t>
            </a:r>
            <a:endParaRPr/>
          </a:p>
        </p:txBody>
      </p:sp>
      <p:sp>
        <p:nvSpPr>
          <p:cNvPr id="121" name="Google Shape;121;p22"/>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p>
            <a:pPr indent="-342900" lvl="0" marL="457200" rtl="0" algn="l">
              <a:spcBef>
                <a:spcPts val="0"/>
              </a:spcBef>
              <a:spcAft>
                <a:spcPts val="0"/>
              </a:spcAft>
              <a:buSzPts val="1800"/>
              <a:buAutoNum type="arabicPeriod"/>
            </a:pPr>
            <a:r>
              <a:rPr b="1" lang="en"/>
              <a:t>TITLE AND TREATY PARAMOUNTCY TO FEDERAL AND PROVINCIAL JURISDICTION</a:t>
            </a:r>
            <a:endParaRPr b="1"/>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3"/>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Compatibility</a:t>
            </a:r>
            <a:r>
              <a:rPr lang="en"/>
              <a:t> of Proposal w/ Independent Centre (ICRSC)</a:t>
            </a:r>
            <a:endParaRPr/>
          </a:p>
        </p:txBody>
      </p:sp>
      <p:sp>
        <p:nvSpPr>
          <p:cNvPr id="127" name="Google Shape;127;p23"/>
          <p:cNvSpPr txBox="1"/>
          <p:nvPr>
            <p:ph idx="1" type="body"/>
          </p:nvPr>
        </p:nvSpPr>
        <p:spPr>
          <a:xfrm>
            <a:off x="311700" y="1266175"/>
            <a:ext cx="3999900" cy="33027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a:t>- Recommends the expansion of resolution approaches to incorporate Indigenous systems of restitution, including land return</a:t>
            </a:r>
            <a:endParaRPr/>
          </a:p>
          <a:p>
            <a:pPr indent="0" lvl="0" marL="0" rtl="0" algn="l">
              <a:spcBef>
                <a:spcPts val="1200"/>
              </a:spcBef>
              <a:spcAft>
                <a:spcPts val="0"/>
              </a:spcAft>
              <a:buNone/>
            </a:pPr>
            <a:r>
              <a:rPr lang="en"/>
              <a:t>- Resource Hub could provide training and skills development related to research and claim development (e.g. for co-management regimes)</a:t>
            </a:r>
            <a:endParaRPr/>
          </a:p>
          <a:p>
            <a:pPr indent="0" lvl="0" marL="0" rtl="0" algn="l">
              <a:spcBef>
                <a:spcPts val="1200"/>
              </a:spcBef>
              <a:spcAft>
                <a:spcPts val="0"/>
              </a:spcAft>
              <a:buNone/>
            </a:pPr>
            <a:r>
              <a:rPr lang="en"/>
              <a:t>- Resource Hub could also facilitate the sharing of knowledge and research across communities to enable innovation and info-sharing</a:t>
            </a:r>
            <a:endParaRPr/>
          </a:p>
          <a:p>
            <a:pPr indent="0" lvl="0" marL="0" rtl="0" algn="l">
              <a:spcBef>
                <a:spcPts val="1200"/>
              </a:spcBef>
              <a:spcAft>
                <a:spcPts val="0"/>
              </a:spcAft>
              <a:buNone/>
            </a:pPr>
            <a:r>
              <a:rPr lang="en"/>
              <a:t>- Funding Division could support the research associated with the recognition of Indigenous laws of participating First Nations</a:t>
            </a:r>
            <a:endParaRPr/>
          </a:p>
          <a:p>
            <a:pPr indent="0" lvl="0" marL="0" rtl="0" algn="l">
              <a:spcBef>
                <a:spcPts val="1200"/>
              </a:spcBef>
              <a:spcAft>
                <a:spcPts val="1200"/>
              </a:spcAft>
              <a:buNone/>
            </a:pPr>
            <a:r>
              <a:t/>
            </a:r>
            <a:endParaRPr/>
          </a:p>
        </p:txBody>
      </p:sp>
      <p:sp>
        <p:nvSpPr>
          <p:cNvPr id="128" name="Google Shape;128;p23"/>
          <p:cNvSpPr txBox="1"/>
          <p:nvPr>
            <p:ph idx="2" type="body"/>
          </p:nvPr>
        </p:nvSpPr>
        <p:spPr>
          <a:xfrm>
            <a:off x="4832400" y="1266175"/>
            <a:ext cx="3999900" cy="33027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a:t>Studies and training at Centre could include land use and occupancy (traditional use studies), alienation and cumulative impact studies, toponymy mapping, etc.</a:t>
            </a:r>
            <a:endParaRPr/>
          </a:p>
          <a:p>
            <a:pPr indent="0" lvl="0" marL="0" rtl="0" algn="l">
              <a:spcBef>
                <a:spcPts val="1200"/>
              </a:spcBef>
              <a:spcAft>
                <a:spcPts val="0"/>
              </a:spcAft>
              <a:buNone/>
            </a:pPr>
            <a:r>
              <a:rPr lang="en"/>
              <a:t>On Crown and private lands, these maps could also provide inventories for negotiations with industry and the Crown, e.g. mapping easements, leases, rights-of-way, etc.</a:t>
            </a:r>
            <a:endParaRPr/>
          </a:p>
          <a:p>
            <a:pPr indent="0" lvl="0" marL="0" rtl="0" algn="l">
              <a:spcBef>
                <a:spcPts val="1200"/>
              </a:spcBef>
              <a:spcAft>
                <a:spcPts val="1200"/>
              </a:spcAft>
              <a:buNone/>
            </a:pPr>
            <a:r>
              <a:rPr lang="en"/>
              <a:t>Baseline studies, economic development planning, sustainability studies, etc. could also form the basis for co-management and land return planning,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4"/>
          <p:cNvSpPr txBox="1"/>
          <p:nvPr>
            <p:ph type="title"/>
          </p:nvPr>
        </p:nvSpPr>
        <p:spPr>
          <a:xfrm>
            <a:off x="311700" y="814800"/>
            <a:ext cx="8571300" cy="9420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en"/>
              <a:t>Land Back is clearly an available resolution within the Specific Claims policy</a:t>
            </a:r>
            <a:endParaRPr/>
          </a:p>
        </p:txBody>
      </p:sp>
      <p:sp>
        <p:nvSpPr>
          <p:cNvPr id="73" name="Google Shape;73;p14"/>
          <p:cNvSpPr txBox="1"/>
          <p:nvPr/>
        </p:nvSpPr>
        <p:spPr>
          <a:xfrm>
            <a:off x="636725" y="2989050"/>
            <a:ext cx="43863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Open Sans"/>
              <a:ea typeface="Open Sans"/>
              <a:cs typeface="Open Sans"/>
              <a:sym typeface="Open Sans"/>
            </a:endParaRPr>
          </a:p>
        </p:txBody>
      </p:sp>
      <p:sp>
        <p:nvSpPr>
          <p:cNvPr id="74" name="Google Shape;74;p14"/>
          <p:cNvSpPr txBox="1"/>
          <p:nvPr/>
        </p:nvSpPr>
        <p:spPr>
          <a:xfrm>
            <a:off x="1201500" y="2989050"/>
            <a:ext cx="6791700" cy="164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900">
                <a:solidFill>
                  <a:schemeClr val="lt1"/>
                </a:solidFill>
                <a:latin typeface="Open Sans"/>
                <a:ea typeface="Open Sans"/>
                <a:cs typeface="Open Sans"/>
                <a:sym typeface="Open Sans"/>
              </a:rPr>
              <a:t>Bands may  be compensated “either by the </a:t>
            </a:r>
            <a:r>
              <a:rPr i="1" lang="en" sz="1900">
                <a:solidFill>
                  <a:schemeClr val="lt1"/>
                </a:solidFill>
                <a:latin typeface="Open Sans"/>
                <a:ea typeface="Open Sans"/>
                <a:cs typeface="Open Sans"/>
                <a:sym typeface="Open Sans"/>
              </a:rPr>
              <a:t>return of these lands</a:t>
            </a:r>
            <a:r>
              <a:rPr lang="en" sz="1900">
                <a:solidFill>
                  <a:schemeClr val="lt1"/>
                </a:solidFill>
                <a:latin typeface="Open Sans"/>
                <a:ea typeface="Open Sans"/>
                <a:cs typeface="Open Sans"/>
                <a:sym typeface="Open Sans"/>
              </a:rPr>
              <a:t> or by payment of the current, </a:t>
            </a:r>
            <a:r>
              <a:rPr b="1" lang="en" sz="1900">
                <a:solidFill>
                  <a:schemeClr val="lt1"/>
                </a:solidFill>
                <a:latin typeface="Open Sans"/>
                <a:ea typeface="Open Sans"/>
                <a:cs typeface="Open Sans"/>
                <a:sym typeface="Open Sans"/>
              </a:rPr>
              <a:t>unimproved</a:t>
            </a:r>
            <a:r>
              <a:rPr lang="en" sz="1900">
                <a:solidFill>
                  <a:schemeClr val="lt1"/>
                </a:solidFill>
                <a:latin typeface="Open Sans"/>
                <a:ea typeface="Open Sans"/>
                <a:cs typeface="Open Sans"/>
                <a:sym typeface="Open Sans"/>
              </a:rPr>
              <a:t> value of the lands.</a:t>
            </a:r>
            <a:endParaRPr sz="1900">
              <a:solidFill>
                <a:schemeClr val="lt1"/>
              </a:solidFill>
              <a:latin typeface="Open Sans"/>
              <a:ea typeface="Open Sans"/>
              <a:cs typeface="Open Sans"/>
              <a:sym typeface="Open Sans"/>
            </a:endParaRPr>
          </a:p>
          <a:p>
            <a:pPr indent="0" lvl="0" marL="0" rtl="0" algn="l">
              <a:spcBef>
                <a:spcPts val="0"/>
              </a:spcBef>
              <a:spcAft>
                <a:spcPts val="0"/>
              </a:spcAft>
              <a:buNone/>
            </a:pPr>
            <a:r>
              <a:t/>
            </a:r>
            <a:endParaRPr sz="1900">
              <a:solidFill>
                <a:schemeClr val="lt1"/>
              </a:solidFill>
              <a:latin typeface="Open Sans"/>
              <a:ea typeface="Open Sans"/>
              <a:cs typeface="Open Sans"/>
              <a:sym typeface="Open Sans"/>
            </a:endParaRPr>
          </a:p>
          <a:p>
            <a:pPr indent="-349250" lvl="0" marL="457200" rtl="0" algn="l">
              <a:spcBef>
                <a:spcPts val="0"/>
              </a:spcBef>
              <a:spcAft>
                <a:spcPts val="0"/>
              </a:spcAft>
              <a:buClr>
                <a:schemeClr val="lt1"/>
              </a:buClr>
              <a:buSzPts val="1900"/>
              <a:buFont typeface="Open Sans"/>
              <a:buChar char="-"/>
            </a:pPr>
            <a:r>
              <a:rPr lang="en" sz="1900">
                <a:solidFill>
                  <a:schemeClr val="lt1"/>
                </a:solidFill>
                <a:latin typeface="Open Sans"/>
                <a:ea typeface="Open Sans"/>
                <a:cs typeface="Open Sans"/>
                <a:sym typeface="Open Sans"/>
              </a:rPr>
              <a:t>Outstanding Business: A Native Claims Policy, 1982</a:t>
            </a:r>
            <a:endParaRPr sz="1900">
              <a:solidFill>
                <a:schemeClr val="lt1"/>
              </a:solidFill>
              <a:latin typeface="Open Sans"/>
              <a:ea typeface="Open Sans"/>
              <a:cs typeface="Open Sans"/>
              <a:sym typeface="Open San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5"/>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Barriers to Land Return</a:t>
            </a:r>
            <a:endParaRPr/>
          </a:p>
        </p:txBody>
      </p:sp>
      <p:sp>
        <p:nvSpPr>
          <p:cNvPr id="80" name="Google Shape;80;p15"/>
          <p:cNvSpPr txBox="1"/>
          <p:nvPr>
            <p:ph idx="1" type="body"/>
          </p:nvPr>
        </p:nvSpPr>
        <p:spPr>
          <a:xfrm>
            <a:off x="311700" y="1266175"/>
            <a:ext cx="3999900" cy="3302700"/>
          </a:xfrm>
          <a:prstGeom prst="rect">
            <a:avLst/>
          </a:prstGeom>
        </p:spPr>
        <p:txBody>
          <a:bodyPr anchorCtr="0" anchor="t" bIns="91425" lIns="91425" spcFirstLastPara="1" rIns="91425" wrap="square" tIns="91425">
            <a:normAutofit fontScale="92500" lnSpcReduction="20000"/>
          </a:bodyPr>
          <a:lstStyle/>
          <a:p>
            <a:pPr indent="-310832" lvl="0" marL="457200" rtl="0" algn="l">
              <a:spcBef>
                <a:spcPts val="0"/>
              </a:spcBef>
              <a:spcAft>
                <a:spcPts val="0"/>
              </a:spcAft>
              <a:buSzPct val="100000"/>
              <a:buChar char="-"/>
            </a:pPr>
            <a:r>
              <a:rPr b="1" lang="en"/>
              <a:t>“Willing seller / willing buyer”</a:t>
            </a:r>
            <a:r>
              <a:rPr lang="en"/>
              <a:t> paradigm →  Prioritizing non-Indigenous property </a:t>
            </a:r>
            <a:r>
              <a:rPr lang="en"/>
              <a:t>rights</a:t>
            </a:r>
            <a:r>
              <a:rPr lang="en"/>
              <a:t> over Indigenous </a:t>
            </a:r>
            <a:r>
              <a:rPr lang="en"/>
              <a:t>constitutional</a:t>
            </a:r>
            <a:r>
              <a:rPr lang="en"/>
              <a:t> rights to territory</a:t>
            </a:r>
            <a:endParaRPr/>
          </a:p>
          <a:p>
            <a:pPr indent="-310832" lvl="0" marL="457200" rtl="0" algn="l">
              <a:spcBef>
                <a:spcPts val="0"/>
              </a:spcBef>
              <a:spcAft>
                <a:spcPts val="0"/>
              </a:spcAft>
              <a:buSzPct val="100000"/>
              <a:buChar char="-"/>
            </a:pPr>
            <a:r>
              <a:rPr b="1" lang="en"/>
              <a:t>Monetary Caps </a:t>
            </a:r>
            <a:r>
              <a:rPr lang="en"/>
              <a:t>→ Limiting the land that can be purchased back</a:t>
            </a:r>
            <a:endParaRPr/>
          </a:p>
          <a:p>
            <a:pPr indent="-310832" lvl="0" marL="457200" rtl="0" algn="l">
              <a:spcBef>
                <a:spcPts val="0"/>
              </a:spcBef>
              <a:spcAft>
                <a:spcPts val="0"/>
              </a:spcAft>
              <a:buSzPct val="100000"/>
              <a:buChar char="-"/>
            </a:pPr>
            <a:r>
              <a:rPr b="1" lang="en"/>
              <a:t>Notorious length of negotiations</a:t>
            </a:r>
            <a:r>
              <a:rPr lang="en"/>
              <a:t> → Rising cost of land during negotiations</a:t>
            </a:r>
            <a:endParaRPr/>
          </a:p>
          <a:p>
            <a:pPr indent="-310832" lvl="0" marL="457200" rtl="0" algn="l">
              <a:spcBef>
                <a:spcPts val="0"/>
              </a:spcBef>
              <a:spcAft>
                <a:spcPts val="0"/>
              </a:spcAft>
              <a:buSzPct val="100000"/>
              <a:buChar char="-"/>
            </a:pPr>
            <a:r>
              <a:rPr b="1" lang="en"/>
              <a:t>Emphasis on monetary compensation </a:t>
            </a:r>
            <a:r>
              <a:rPr lang="en"/>
              <a:t>→ Negotiators convincing FNs there is no option for land return, (conflict-of-interest)</a:t>
            </a:r>
            <a:endParaRPr/>
          </a:p>
          <a:p>
            <a:pPr indent="-310832" lvl="0" marL="457200" rtl="0" algn="l">
              <a:spcBef>
                <a:spcPts val="0"/>
              </a:spcBef>
              <a:spcAft>
                <a:spcPts val="0"/>
              </a:spcAft>
              <a:buSzPct val="100000"/>
              <a:buChar char="-"/>
            </a:pPr>
            <a:r>
              <a:rPr b="1" lang="en"/>
              <a:t>Onus on First Nations to negotiate land transfers</a:t>
            </a:r>
            <a:r>
              <a:rPr lang="en"/>
              <a:t> → Provinces continue to issue leases and mining licenses during this time + tensions with municipalities and 3rd parties</a:t>
            </a:r>
            <a:endParaRPr/>
          </a:p>
        </p:txBody>
      </p:sp>
      <p:sp>
        <p:nvSpPr>
          <p:cNvPr id="81" name="Google Shape;81;p15"/>
          <p:cNvSpPr txBox="1"/>
          <p:nvPr>
            <p:ph idx="2" type="body"/>
          </p:nvPr>
        </p:nvSpPr>
        <p:spPr>
          <a:xfrm>
            <a:off x="4832400" y="1266175"/>
            <a:ext cx="3999900" cy="33027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b="1" lang="en"/>
              <a:t>ADDITIONS TO RESERVE (ATR)</a:t>
            </a:r>
            <a:endParaRPr b="1"/>
          </a:p>
          <a:p>
            <a:pPr indent="-310832" lvl="0" marL="457200" rtl="0" algn="l">
              <a:spcBef>
                <a:spcPts val="1200"/>
              </a:spcBef>
              <a:spcAft>
                <a:spcPts val="0"/>
              </a:spcAft>
              <a:buSzPct val="100000"/>
              <a:buChar char="-"/>
            </a:pPr>
            <a:r>
              <a:rPr lang="en"/>
              <a:t>Communities must buy back land unlawfully taken, prioritization of non-Indigenous property, insufficient land allocation, obstacles to land selection, conflict with municipalities, failures to transfer non-contiguous lands to reserve status, complications re: easements, subsurface rights, etc.</a:t>
            </a:r>
            <a:endParaRPr/>
          </a:p>
          <a:p>
            <a:pPr indent="0" lvl="0" marL="0" rtl="0" algn="l">
              <a:spcBef>
                <a:spcPts val="1200"/>
              </a:spcBef>
              <a:spcAft>
                <a:spcPts val="0"/>
              </a:spcAft>
              <a:buNone/>
            </a:pPr>
            <a:r>
              <a:rPr b="1" lang="en"/>
              <a:t>TREATY LAND ENTITLEMENTS (TLE)</a:t>
            </a:r>
            <a:endParaRPr b="1"/>
          </a:p>
          <a:p>
            <a:pPr indent="-310832" lvl="0" marL="457200" rtl="0" algn="l">
              <a:spcBef>
                <a:spcPts val="1200"/>
              </a:spcBef>
              <a:spcAft>
                <a:spcPts val="0"/>
              </a:spcAft>
              <a:buSzPct val="100000"/>
              <a:buChar char="-"/>
            </a:pPr>
            <a:r>
              <a:rPr lang="en"/>
              <a:t>Significant wait times, discrepancies across regions in dept support for resolving 3rd party interests, failures to set aside all selected reserve lands, etc.</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6"/>
          <p:cNvSpPr txBox="1"/>
          <p:nvPr>
            <p:ph type="title"/>
          </p:nvPr>
        </p:nvSpPr>
        <p:spPr>
          <a:xfrm>
            <a:off x="311700" y="381625"/>
            <a:ext cx="8649000" cy="755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Changes to the landscape of Canada’s “lawful obligations”</a:t>
            </a:r>
            <a:endParaRPr/>
          </a:p>
        </p:txBody>
      </p:sp>
      <p:sp>
        <p:nvSpPr>
          <p:cNvPr id="87" name="Google Shape;87;p16"/>
          <p:cNvSpPr txBox="1"/>
          <p:nvPr>
            <p:ph idx="1" type="body"/>
          </p:nvPr>
        </p:nvSpPr>
        <p:spPr>
          <a:xfrm>
            <a:off x="311700" y="1266325"/>
            <a:ext cx="8520600" cy="3651600"/>
          </a:xfrm>
          <a:prstGeom prst="rect">
            <a:avLst/>
          </a:prstGeom>
        </p:spPr>
        <p:txBody>
          <a:bodyPr anchorCtr="0" anchor="t" bIns="91425" lIns="91425" spcFirstLastPara="1" rIns="91425" wrap="square" tIns="91425">
            <a:normAutofit fontScale="85000" lnSpcReduction="10000"/>
          </a:bodyPr>
          <a:lstStyle/>
          <a:p>
            <a:pPr indent="-325755" lvl="0" marL="457200" rtl="0" algn="l">
              <a:spcBef>
                <a:spcPts val="0"/>
              </a:spcBef>
              <a:spcAft>
                <a:spcPts val="0"/>
              </a:spcAft>
              <a:buSzPct val="100000"/>
              <a:buChar char="-"/>
            </a:pPr>
            <a:r>
              <a:rPr b="1" lang="en"/>
              <a:t>SECTION 35(1) OF THE CONSTITUTION</a:t>
            </a:r>
            <a:r>
              <a:rPr lang="en"/>
              <a:t>: Recognizes and affirms Aboriginal and treaty rights</a:t>
            </a:r>
            <a:endParaRPr/>
          </a:p>
          <a:p>
            <a:pPr indent="-325755" lvl="0" marL="457200" rtl="0" algn="l">
              <a:spcBef>
                <a:spcPts val="0"/>
              </a:spcBef>
              <a:spcAft>
                <a:spcPts val="0"/>
              </a:spcAft>
              <a:buSzPct val="100000"/>
              <a:buChar char="-"/>
            </a:pPr>
            <a:r>
              <a:rPr b="1" lang="en"/>
              <a:t>RCAP</a:t>
            </a:r>
            <a:r>
              <a:rPr lang="en"/>
              <a:t>: “Aboriginal people are seeking to replace the land they lost with other land” because “[w]ithout it, there can be no workable system of Aboriginal self-government.”</a:t>
            </a:r>
            <a:endParaRPr/>
          </a:p>
          <a:p>
            <a:pPr indent="-325755" lvl="0" marL="457200" rtl="0" algn="l">
              <a:spcBef>
                <a:spcPts val="0"/>
              </a:spcBef>
              <a:spcAft>
                <a:spcPts val="0"/>
              </a:spcAft>
              <a:buSzPct val="100000"/>
              <a:buChar char="-"/>
            </a:pPr>
            <a:r>
              <a:rPr b="1" lang="en"/>
              <a:t>UNDRIP</a:t>
            </a:r>
            <a:r>
              <a:rPr lang="en"/>
              <a:t>: Articles 18 and 22 emphasize the need for redress and restitution pertaining to Indigenous lands, </a:t>
            </a:r>
            <a:r>
              <a:rPr lang="en" u="sng"/>
              <a:t>esp though Indigenous traditions, customs and tenure systems</a:t>
            </a:r>
            <a:endParaRPr u="sng"/>
          </a:p>
          <a:p>
            <a:pPr indent="-325755" lvl="0" marL="457200" rtl="0" algn="l">
              <a:spcBef>
                <a:spcPts val="0"/>
              </a:spcBef>
              <a:spcAft>
                <a:spcPts val="0"/>
              </a:spcAft>
              <a:buSzPct val="100000"/>
              <a:buChar char="-"/>
            </a:pPr>
            <a:r>
              <a:rPr b="1" lang="en"/>
              <a:t>DRIPA: </a:t>
            </a:r>
            <a:r>
              <a:rPr lang="en"/>
              <a:t>Article 11(2): “States shall provide redress through effective mechanisms, which may include restitution…”</a:t>
            </a:r>
            <a:endParaRPr/>
          </a:p>
          <a:p>
            <a:pPr indent="-325755" lvl="0" marL="457200" rtl="0" algn="l">
              <a:spcBef>
                <a:spcPts val="0"/>
              </a:spcBef>
              <a:spcAft>
                <a:spcPts val="0"/>
              </a:spcAft>
              <a:buSzPct val="100000"/>
              <a:buChar char="-"/>
            </a:pPr>
            <a:r>
              <a:rPr b="1" lang="en"/>
              <a:t>TRC: </a:t>
            </a:r>
            <a:r>
              <a:rPr lang="en"/>
              <a:t>Recognition and integration of Indigenous laws in negotiation and policy implementation processes</a:t>
            </a:r>
            <a:endParaRPr/>
          </a:p>
          <a:p>
            <a:pPr indent="-325755" lvl="0" marL="457200" rtl="0" algn="l">
              <a:spcBef>
                <a:spcPts val="0"/>
              </a:spcBef>
              <a:spcAft>
                <a:spcPts val="0"/>
              </a:spcAft>
              <a:buSzPct val="100000"/>
              <a:buChar char="-"/>
            </a:pPr>
            <a:r>
              <a:rPr b="1" lang="en"/>
              <a:t>JURISPRUDENCE ON INDIGENOUS LAW AND GOVERNANCE AUTHORITY: ”</a:t>
            </a:r>
            <a:r>
              <a:rPr lang="en"/>
              <a:t>Indigenous cultures are tied to lands and resources, failure to reserve or protect land [has] impacted language, spirituality, and he ability to teach new generations about cultural beliefs, laws” (Ardith Walken) + </a:t>
            </a:r>
            <a:r>
              <a:rPr i="1" lang="en"/>
              <a:t>Campbell </a:t>
            </a:r>
            <a:r>
              <a:rPr lang="en"/>
              <a:t>(2000), </a:t>
            </a:r>
            <a:r>
              <a:rPr i="1" lang="en"/>
              <a:t>Mitchell</a:t>
            </a:r>
            <a:r>
              <a:rPr lang="en"/>
              <a:t> (2001)</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7"/>
          <p:cNvSpPr txBox="1"/>
          <p:nvPr>
            <p:ph type="title"/>
          </p:nvPr>
        </p:nvSpPr>
        <p:spPr>
          <a:xfrm>
            <a:off x="490250" y="526350"/>
            <a:ext cx="6110700" cy="40908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b="1" lang="en" sz="2893" u="sng"/>
              <a:t>Impacts of poor land return provisions</a:t>
            </a:r>
            <a:r>
              <a:rPr lang="en" sz="2893"/>
              <a:t> </a:t>
            </a:r>
            <a:endParaRPr sz="2893"/>
          </a:p>
          <a:p>
            <a:pPr indent="0" lvl="0" marL="0" rtl="0" algn="l">
              <a:spcBef>
                <a:spcPts val="0"/>
              </a:spcBef>
              <a:spcAft>
                <a:spcPts val="0"/>
              </a:spcAft>
              <a:buNone/>
            </a:pPr>
            <a:r>
              <a:t/>
            </a:r>
            <a:endParaRPr sz="2893"/>
          </a:p>
          <a:p>
            <a:pPr indent="-393953" lvl="0" marL="457200" rtl="0" algn="l">
              <a:spcBef>
                <a:spcPts val="0"/>
              </a:spcBef>
              <a:spcAft>
                <a:spcPts val="0"/>
              </a:spcAft>
              <a:buSzPct val="100000"/>
              <a:buChar char="●"/>
            </a:pPr>
            <a:r>
              <a:rPr lang="en" sz="2893"/>
              <a:t>Violent paramilitary operations (Oka, Tyendinaga, Ipperwash)</a:t>
            </a:r>
            <a:endParaRPr sz="2893"/>
          </a:p>
          <a:p>
            <a:pPr indent="-393953" lvl="0" marL="457200" rtl="0" algn="l">
              <a:spcBef>
                <a:spcPts val="0"/>
              </a:spcBef>
              <a:spcAft>
                <a:spcPts val="0"/>
              </a:spcAft>
              <a:buSzPct val="100000"/>
              <a:buChar char="●"/>
            </a:pPr>
            <a:r>
              <a:rPr lang="en" sz="2893"/>
              <a:t>Tiny reserve land bases that weaken opportunities for self-determination and economic development</a:t>
            </a:r>
            <a:endParaRPr sz="2893"/>
          </a:p>
          <a:p>
            <a:pPr indent="-393953" lvl="0" marL="457200" rtl="0" algn="l">
              <a:spcBef>
                <a:spcPts val="0"/>
              </a:spcBef>
              <a:spcAft>
                <a:spcPts val="0"/>
              </a:spcAft>
              <a:buSzPct val="100000"/>
              <a:buChar char="●"/>
            </a:pPr>
            <a:r>
              <a:rPr lang="en" sz="2893"/>
              <a:t>Importance of land to Indigenous culture, language recovery, economies, political governance systems, and legal orders.</a:t>
            </a:r>
            <a:endParaRPr sz="2893"/>
          </a:p>
          <a:p>
            <a:pPr indent="0" lvl="0" marL="0" rtl="0" algn="l">
              <a:spcBef>
                <a:spcPts val="0"/>
              </a:spcBef>
              <a:spcAft>
                <a:spcPts val="0"/>
              </a:spcAft>
              <a:buSzPts val="891"/>
              <a:buNone/>
            </a:pPr>
            <a:r>
              <a:t/>
            </a:r>
            <a:endParaRPr sz="486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8"/>
          <p:cNvSpPr txBox="1"/>
          <p:nvPr>
            <p:ph type="title"/>
          </p:nvPr>
        </p:nvSpPr>
        <p:spPr>
          <a:xfrm>
            <a:off x="311700" y="814800"/>
            <a:ext cx="8571300" cy="9420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en"/>
              <a:t>Recommendations for Strengthening the Land Return Mandate in Specific Claims Policy</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9"/>
          <p:cNvSpPr txBox="1"/>
          <p:nvPr>
            <p:ph type="title"/>
          </p:nvPr>
        </p:nvSpPr>
        <p:spPr>
          <a:xfrm>
            <a:off x="265500" y="1039675"/>
            <a:ext cx="4045200" cy="1675800"/>
          </a:xfrm>
          <a:prstGeom prst="rect">
            <a:avLst/>
          </a:prstGeom>
        </p:spPr>
        <p:txBody>
          <a:bodyPr anchorCtr="0" anchor="b" bIns="91425" lIns="91425" spcFirstLastPara="1" rIns="91425" wrap="square" tIns="91425">
            <a:normAutofit fontScale="90000"/>
          </a:bodyPr>
          <a:lstStyle/>
          <a:p>
            <a:pPr indent="-468630" lvl="0" marL="457200" rtl="0" algn="ctr">
              <a:spcBef>
                <a:spcPts val="0"/>
              </a:spcBef>
              <a:spcAft>
                <a:spcPts val="0"/>
              </a:spcAft>
              <a:buSzPct val="100000"/>
              <a:buAutoNum type="alphaUcPeriod"/>
            </a:pPr>
            <a:r>
              <a:rPr lang="en"/>
              <a:t>LAND TRANSFER FROM THIRD PARTIES</a:t>
            </a:r>
            <a:endParaRPr/>
          </a:p>
        </p:txBody>
      </p:sp>
      <p:sp>
        <p:nvSpPr>
          <p:cNvPr id="103" name="Google Shape;103;p1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p>
            <a:pPr indent="-342900" lvl="0" marL="457200" rtl="0" algn="l">
              <a:spcBef>
                <a:spcPts val="0"/>
              </a:spcBef>
              <a:spcAft>
                <a:spcPts val="0"/>
              </a:spcAft>
              <a:buSzPts val="1800"/>
              <a:buChar char="●"/>
            </a:pPr>
            <a:r>
              <a:rPr b="1" lang="en"/>
              <a:t>1. ADDRESSING THE CONSTITUTIONALIZATION OF ABORIGINAL LAND</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0"/>
          <p:cNvSpPr txBox="1"/>
          <p:nvPr>
            <p:ph type="title"/>
          </p:nvPr>
        </p:nvSpPr>
        <p:spPr>
          <a:xfrm>
            <a:off x="265500" y="1039675"/>
            <a:ext cx="4045200" cy="1675800"/>
          </a:xfrm>
          <a:prstGeom prst="rect">
            <a:avLst/>
          </a:prstGeom>
        </p:spPr>
        <p:txBody>
          <a:bodyPr anchorCtr="0" anchor="b" bIns="91425" lIns="91425" spcFirstLastPara="1" rIns="91425" wrap="square" tIns="91425">
            <a:normAutofit fontScale="90000"/>
          </a:bodyPr>
          <a:lstStyle/>
          <a:p>
            <a:pPr indent="-468630" lvl="0" marL="457200" rtl="0" algn="ctr">
              <a:spcBef>
                <a:spcPts val="0"/>
              </a:spcBef>
              <a:spcAft>
                <a:spcPts val="0"/>
              </a:spcAft>
              <a:buSzPct val="100000"/>
              <a:buAutoNum type="alphaUcPeriod"/>
            </a:pPr>
            <a:r>
              <a:rPr lang="en"/>
              <a:t>LAND TRANSFER FROM THIRD PARTIES</a:t>
            </a:r>
            <a:endParaRPr/>
          </a:p>
        </p:txBody>
      </p:sp>
      <p:sp>
        <p:nvSpPr>
          <p:cNvPr id="109" name="Google Shape;109;p20"/>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p>
            <a:pPr indent="-342900" lvl="0" marL="457200" rtl="0" algn="l">
              <a:spcBef>
                <a:spcPts val="0"/>
              </a:spcBef>
              <a:spcAft>
                <a:spcPts val="0"/>
              </a:spcAft>
              <a:buSzPts val="1800"/>
              <a:buChar char="●"/>
            </a:pPr>
            <a:r>
              <a:rPr b="1" lang="en"/>
              <a:t>2. EXPANSION OF THE WILLING SELLER/WILLING BUYER FRAMEWORK</a:t>
            </a:r>
            <a:endParaRPr b="1"/>
          </a:p>
          <a:p>
            <a:pPr indent="-342900" lvl="0" marL="457200" rtl="0" algn="l">
              <a:spcBef>
                <a:spcPts val="0"/>
              </a:spcBef>
              <a:spcAft>
                <a:spcPts val="0"/>
              </a:spcAft>
              <a:buSzPts val="1800"/>
              <a:buChar char="●"/>
            </a:pPr>
            <a:r>
              <a:rPr lang="en"/>
              <a:t>Establishing a Specific Claims Trust Fund</a:t>
            </a:r>
            <a:endParaRPr/>
          </a:p>
          <a:p>
            <a:pPr indent="-342900" lvl="0" marL="457200" rtl="0" algn="l">
              <a:spcBef>
                <a:spcPts val="0"/>
              </a:spcBef>
              <a:spcAft>
                <a:spcPts val="0"/>
              </a:spcAft>
              <a:buSzPts val="1800"/>
              <a:buChar char="●"/>
            </a:pPr>
            <a:r>
              <a:rPr lang="en"/>
              <a:t>Monies for the Trust Fund</a:t>
            </a:r>
            <a:endParaRPr/>
          </a:p>
          <a:p>
            <a:pPr indent="-342900" lvl="0" marL="457200" rtl="0" algn="l">
              <a:spcBef>
                <a:spcPts val="0"/>
              </a:spcBef>
              <a:spcAft>
                <a:spcPts val="0"/>
              </a:spcAft>
              <a:buSzPts val="1800"/>
              <a:buChar char="●"/>
            </a:pPr>
            <a:r>
              <a:rPr lang="en"/>
              <a:t>Updating the Compensation Framework for Specific Claim Lands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1"/>
          <p:cNvSpPr txBox="1"/>
          <p:nvPr>
            <p:ph type="title"/>
          </p:nvPr>
        </p:nvSpPr>
        <p:spPr>
          <a:xfrm>
            <a:off x="265500" y="1039675"/>
            <a:ext cx="4045200" cy="16758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a:t>B. NON-ASSERTION AND CO-MANAGEMENT</a:t>
            </a:r>
            <a:endParaRPr/>
          </a:p>
        </p:txBody>
      </p:sp>
      <p:sp>
        <p:nvSpPr>
          <p:cNvPr id="115" name="Google Shape;115;p21"/>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p>
            <a:pPr indent="-342900" lvl="0" marL="457200" rtl="0" algn="l">
              <a:spcBef>
                <a:spcPts val="0"/>
              </a:spcBef>
              <a:spcAft>
                <a:spcPts val="0"/>
              </a:spcAft>
              <a:buSzPts val="1800"/>
              <a:buAutoNum type="arabicPeriod"/>
            </a:pPr>
            <a:r>
              <a:rPr b="1" lang="en"/>
              <a:t>THE PRINCIPLE OF PROVINCIAL NON-ASSERTION</a:t>
            </a:r>
            <a:endParaRPr b="1"/>
          </a:p>
          <a:p>
            <a:pPr indent="-342900" lvl="0" marL="457200" rtl="0" algn="l">
              <a:spcBef>
                <a:spcPts val="0"/>
              </a:spcBef>
              <a:spcAft>
                <a:spcPts val="0"/>
              </a:spcAft>
              <a:buSzPts val="1800"/>
              <a:buAutoNum type="arabicPeriod"/>
            </a:pPr>
            <a:r>
              <a:rPr b="1" lang="en"/>
              <a:t>MODELS OF CO-MANAGEMENT</a:t>
            </a:r>
            <a:endParaRPr b="1"/>
          </a:p>
          <a:p>
            <a:pPr indent="-342900" lvl="0" marL="457200" rtl="0" algn="l">
              <a:spcBef>
                <a:spcPts val="0"/>
              </a:spcBef>
              <a:spcAft>
                <a:spcPts val="0"/>
              </a:spcAft>
              <a:buSzPts val="1800"/>
              <a:buAutoNum type="arabicPeriod"/>
            </a:pPr>
            <a:r>
              <a:rPr b="1" lang="en"/>
              <a:t>EXPANDED NOTIONS OF COMPENSATION THROUGH RRS</a:t>
            </a:r>
            <a:endParaRPr b="1"/>
          </a:p>
        </p:txBody>
      </p:sp>
    </p:spTree>
  </p:cSld>
  <p:clrMapOvr>
    <a:masterClrMapping/>
  </p:clrMapOvr>
</p:sld>
</file>

<file path=ppt/theme/theme1.xml><?xml version="1.0" encoding="utf-8"?>
<a:theme xmlns:a="http://schemas.openxmlformats.org/drawingml/2006/main" xmlns:r="http://schemas.openxmlformats.org/officeDocument/2006/relationships" name="Tropic">
  <a:themeElements>
    <a:clrScheme name="Tropic">
      <a:dk1>
        <a:srgbClr val="A1E8D9"/>
      </a:dk1>
      <a:lt1>
        <a:srgbClr val="FFFFFF"/>
      </a:lt1>
      <a:dk2>
        <a:srgbClr val="695D46"/>
      </a:dk2>
      <a:lt2>
        <a:srgbClr val="B3A77D"/>
      </a:lt2>
      <a:accent1>
        <a:srgbClr val="EF6C00"/>
      </a:accent1>
      <a:accent2>
        <a:srgbClr val="CE93D8"/>
      </a:accent2>
      <a:accent3>
        <a:srgbClr val="4DB6AC"/>
      </a:accent3>
      <a:accent4>
        <a:srgbClr val="FF9800"/>
      </a:accent4>
      <a:accent5>
        <a:srgbClr val="009668"/>
      </a:accent5>
      <a:accent6>
        <a:srgbClr val="EEFF41"/>
      </a:accent6>
      <a:hlink>
        <a:srgbClr val="009668"/>
      </a:hlink>
      <a:folHlink>
        <a:srgbClr val="00966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