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6"/>
  </p:sldMasterIdLst>
  <p:notesMasterIdLst>
    <p:notesMasterId r:id="rId15"/>
  </p:notesMasterIdLst>
  <p:sldIdLst>
    <p:sldId id="261" r:id="rId7"/>
    <p:sldId id="362" r:id="rId8"/>
    <p:sldId id="263" r:id="rId9"/>
    <p:sldId id="265" r:id="rId10"/>
    <p:sldId id="268" r:id="rId11"/>
    <p:sldId id="266" r:id="rId12"/>
    <p:sldId id="267" r:id="rId13"/>
    <p:sldId id="264" r:id="rId14"/>
  </p:sldIdLst>
  <p:sldSz cx="12192000" cy="6858000"/>
  <p:notesSz cx="6858000" cy="9144000"/>
  <p:defaultTextStyle>
    <a:defPPr>
      <a:defRPr lang="en-CA"/>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27181"/>
    <a:srgbClr val="37939B"/>
    <a:srgbClr val="225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5E60D4-B87F-4B50-9542-CA3306855591}" v="188" dt="2024-05-13T15:49:12.6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49" autoAdjust="0"/>
  </p:normalViewPr>
  <p:slideViewPr>
    <p:cSldViewPr>
      <p:cViewPr varScale="1">
        <p:scale>
          <a:sx n="75" d="100"/>
          <a:sy n="75" d="100"/>
        </p:scale>
        <p:origin x="946"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637850485027097E-2"/>
          <c:y val="9.8036491189066849E-2"/>
          <c:w val="0.94622153594190705"/>
          <c:h val="0.62770811892684086"/>
        </c:manualLayout>
      </c:layout>
      <c:barChart>
        <c:barDir val="col"/>
        <c:grouping val="clustered"/>
        <c:varyColors val="0"/>
        <c:ser>
          <c:idx val="0"/>
          <c:order val="0"/>
          <c:tx>
            <c:strRef>
              <c:f>Sheet1!$B$1</c:f>
              <c:strCache>
                <c:ptCount val="1"/>
                <c:pt idx="0">
                  <c:v>ATI Formal</c:v>
                </c:pt>
              </c:strCache>
            </c:strRef>
          </c:tx>
          <c:spPr>
            <a:solidFill>
              <a:srgbClr val="1F596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Received 2023-2024</c:v>
                </c:pt>
                <c:pt idx="1">
                  <c:v>Closed 2023-2024</c:v>
                </c:pt>
                <c:pt idx="2">
                  <c:v>Carried over to 2024-2025</c:v>
                </c:pt>
              </c:strCache>
            </c:strRef>
          </c:cat>
          <c:val>
            <c:numRef>
              <c:f>Sheet1!$B$2:$B$4</c:f>
              <c:numCache>
                <c:formatCode>#,##0</c:formatCode>
                <c:ptCount val="3"/>
                <c:pt idx="0">
                  <c:v>4298</c:v>
                </c:pt>
                <c:pt idx="1">
                  <c:v>3998</c:v>
                </c:pt>
                <c:pt idx="2">
                  <c:v>3416</c:v>
                </c:pt>
              </c:numCache>
            </c:numRef>
          </c:val>
          <c:extLst xmlns:c15="http://schemas.microsoft.com/office/drawing/2012/chart">
            <c:ext xmlns:c16="http://schemas.microsoft.com/office/drawing/2014/chart" uri="{C3380CC4-5D6E-409C-BE32-E72D297353CC}">
              <c16:uniqueId val="{00000000-EC71-47AD-8BE1-EAC15C87507B}"/>
            </c:ext>
          </c:extLst>
        </c:ser>
        <c:ser>
          <c:idx val="1"/>
          <c:order val="1"/>
          <c:tx>
            <c:strRef>
              <c:f>Sheet1!$C$1</c:f>
              <c:strCache>
                <c:ptCount val="1"/>
                <c:pt idx="0">
                  <c:v>ATI Informal</c:v>
                </c:pt>
              </c:strCache>
            </c:strRef>
          </c:tx>
          <c:spPr>
            <a:solidFill>
              <a:srgbClr val="84D2D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Received 2023-2024</c:v>
                </c:pt>
                <c:pt idx="1">
                  <c:v>Closed 2023-2024</c:v>
                </c:pt>
                <c:pt idx="2">
                  <c:v>Carried over to 2024-2025</c:v>
                </c:pt>
              </c:strCache>
            </c:strRef>
          </c:cat>
          <c:val>
            <c:numRef>
              <c:f>Sheet1!$C$2:$C$4</c:f>
              <c:numCache>
                <c:formatCode>#,##0</c:formatCode>
                <c:ptCount val="3"/>
                <c:pt idx="0">
                  <c:v>1221</c:v>
                </c:pt>
                <c:pt idx="1">
                  <c:v>7264</c:v>
                </c:pt>
                <c:pt idx="2">
                  <c:v>8239</c:v>
                </c:pt>
              </c:numCache>
            </c:numRef>
          </c:val>
          <c:extLst>
            <c:ext xmlns:c16="http://schemas.microsoft.com/office/drawing/2014/chart" uri="{C3380CC4-5D6E-409C-BE32-E72D297353CC}">
              <c16:uniqueId val="{00000001-EC71-47AD-8BE1-EAC15C87507B}"/>
            </c:ext>
          </c:extLst>
        </c:ser>
        <c:ser>
          <c:idx val="2"/>
          <c:order val="2"/>
          <c:tx>
            <c:strRef>
              <c:f>Sheet1!$D$1</c:f>
              <c:strCache>
                <c:ptCount val="1"/>
                <c:pt idx="0">
                  <c:v>Privacy Formal</c:v>
                </c:pt>
              </c:strCache>
            </c:strRef>
          </c:tx>
          <c:spPr>
            <a:solidFill>
              <a:srgbClr val="B3BB1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Received 2023-2024</c:v>
                </c:pt>
                <c:pt idx="1">
                  <c:v>Closed 2023-2024</c:v>
                </c:pt>
                <c:pt idx="2">
                  <c:v>Carried over to 2024-2025</c:v>
                </c:pt>
              </c:strCache>
            </c:strRef>
          </c:cat>
          <c:val>
            <c:numRef>
              <c:f>Sheet1!$D$2:$D$4</c:f>
              <c:numCache>
                <c:formatCode>#,##0</c:formatCode>
                <c:ptCount val="3"/>
                <c:pt idx="0">
                  <c:v>2324</c:v>
                </c:pt>
                <c:pt idx="1">
                  <c:v>2201</c:v>
                </c:pt>
                <c:pt idx="2">
                  <c:v>342</c:v>
                </c:pt>
              </c:numCache>
            </c:numRef>
          </c:val>
          <c:extLst>
            <c:ext xmlns:c16="http://schemas.microsoft.com/office/drawing/2014/chart" uri="{C3380CC4-5D6E-409C-BE32-E72D297353CC}">
              <c16:uniqueId val="{00000002-EC71-47AD-8BE1-EAC15C87507B}"/>
            </c:ext>
          </c:extLst>
        </c:ser>
        <c:ser>
          <c:idx val="3"/>
          <c:order val="3"/>
          <c:tx>
            <c:strRef>
              <c:f>Sheet1!$E$1</c:f>
              <c:strCache>
                <c:ptCount val="1"/>
                <c:pt idx="0">
                  <c:v>Privacy Informal</c:v>
                </c:pt>
              </c:strCache>
            </c:strRef>
          </c:tx>
          <c:spPr>
            <a:solidFill>
              <a:srgbClr val="09A6A2"/>
            </a:solidFill>
            <a:ln>
              <a:solidFill>
                <a:srgbClr val="09A6A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Received 2023-2024</c:v>
                </c:pt>
                <c:pt idx="1">
                  <c:v>Closed 2023-2024</c:v>
                </c:pt>
                <c:pt idx="2">
                  <c:v>Carried over to 2024-2025</c:v>
                </c:pt>
              </c:strCache>
            </c:strRef>
          </c:cat>
          <c:val>
            <c:numRef>
              <c:f>Sheet1!$E$2:$E$4</c:f>
              <c:numCache>
                <c:formatCode>#,##0</c:formatCode>
                <c:ptCount val="3"/>
                <c:pt idx="0">
                  <c:v>649</c:v>
                </c:pt>
                <c:pt idx="1">
                  <c:v>1190</c:v>
                </c:pt>
                <c:pt idx="2">
                  <c:v>26</c:v>
                </c:pt>
              </c:numCache>
            </c:numRef>
          </c:val>
          <c:extLst>
            <c:ext xmlns:c16="http://schemas.microsoft.com/office/drawing/2014/chart" uri="{C3380CC4-5D6E-409C-BE32-E72D297353CC}">
              <c16:uniqueId val="{00000003-EC71-47AD-8BE1-EAC15C87507B}"/>
            </c:ext>
          </c:extLst>
        </c:ser>
        <c:dLbls>
          <c:dLblPos val="outEnd"/>
          <c:showLegendKey val="0"/>
          <c:showVal val="1"/>
          <c:showCatName val="0"/>
          <c:showSerName val="0"/>
          <c:showPercent val="0"/>
          <c:showBubbleSize val="0"/>
        </c:dLbls>
        <c:gapWidth val="216"/>
        <c:overlap val="-27"/>
        <c:axId val="459789008"/>
        <c:axId val="459793928"/>
        <c:extLst/>
      </c:barChart>
      <c:catAx>
        <c:axId val="45978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59793928"/>
        <c:crosses val="autoZero"/>
        <c:auto val="1"/>
        <c:lblAlgn val="ctr"/>
        <c:lblOffset val="100"/>
        <c:noMultiLvlLbl val="0"/>
      </c:catAx>
      <c:valAx>
        <c:axId val="45979392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59789008"/>
        <c:crosses val="autoZero"/>
        <c:crossBetween val="between"/>
      </c:valAx>
      <c:spPr>
        <a:noFill/>
        <a:ln>
          <a:noFill/>
        </a:ln>
        <a:effectLst/>
      </c:spPr>
    </c:plotArea>
    <c:legend>
      <c:legendPos val="b"/>
      <c:layout>
        <c:manualLayout>
          <c:xMode val="edge"/>
          <c:yMode val="edge"/>
          <c:x val="6.6683656770869307E-2"/>
          <c:y val="0.87848387963753138"/>
          <c:w val="0.89999984986653137"/>
          <c:h val="7.665352090452891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D49C8D-EA4A-479B-AD05-D1E44D7BFCAD}" type="datetimeFigureOut">
              <a:rPr lang="en-US" smtClean="0"/>
              <a:t>5/10/2024</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C7FA45-EF75-462F-9599-11CB0AFECFF9}" type="slidenum">
              <a:rPr lang="en-US" smtClean="0"/>
              <a:t>‹#›</a:t>
            </a:fld>
            <a:endParaRPr lang="en-US"/>
          </a:p>
        </p:txBody>
      </p:sp>
    </p:spTree>
    <p:extLst>
      <p:ext uri="{BB962C8B-B14F-4D97-AF65-F5344CB8AC3E}">
        <p14:creationId xmlns:p14="http://schemas.microsoft.com/office/powerpoint/2010/main" val="4213113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875D314-4E0A-4177-90FF-535D1F10FE10}" type="slidenum">
              <a:rPr lang="en-CA" smtClean="0"/>
              <a:t>2</a:t>
            </a:fld>
            <a:endParaRPr lang="en-CA"/>
          </a:p>
        </p:txBody>
      </p:sp>
    </p:spTree>
    <p:extLst>
      <p:ext uri="{BB962C8B-B14F-4D97-AF65-F5344CB8AC3E}">
        <p14:creationId xmlns:p14="http://schemas.microsoft.com/office/powerpoint/2010/main" val="405781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Includes formal ATI and Privacy Requests</a:t>
            </a:r>
          </a:p>
          <a:p>
            <a:endParaRPr lang="en-CA" sz="1200" dirty="0"/>
          </a:p>
          <a:p>
            <a:r>
              <a:rPr lang="en-CA" sz="1200" dirty="0"/>
              <a:t>LAC has begun tracking these requests differently since Fall 2023 to specifically isolate and identify requests for records processed by the Indigenous Records Team.</a:t>
            </a:r>
          </a:p>
          <a:p>
            <a:endParaRPr lang="en-CA" sz="1200" dirty="0"/>
          </a:p>
          <a:p>
            <a:r>
              <a:rPr lang="en-CA" sz="1200" dirty="0"/>
              <a:t>In 2023-24, LAC began more systematically taking appropriate extensions based on number of pages requested and complexity anticipated for the review.</a:t>
            </a:r>
          </a:p>
          <a:p>
            <a:endParaRPr lang="en-CA" sz="1200" dirty="0"/>
          </a:p>
        </p:txBody>
      </p:sp>
      <p:sp>
        <p:nvSpPr>
          <p:cNvPr id="4" name="Slide Number Placeholder 3"/>
          <p:cNvSpPr>
            <a:spLocks noGrp="1"/>
          </p:cNvSpPr>
          <p:nvPr>
            <p:ph type="sldNum" sz="quarter" idx="5"/>
          </p:nvPr>
        </p:nvSpPr>
        <p:spPr/>
        <p:txBody>
          <a:bodyPr/>
          <a:lstStyle/>
          <a:p>
            <a:fld id="{31C7FA45-EF75-462F-9599-11CB0AFECFF9}" type="slidenum">
              <a:rPr lang="en-US" smtClean="0"/>
              <a:t>3</a:t>
            </a:fld>
            <a:endParaRPr lang="en-US"/>
          </a:p>
        </p:txBody>
      </p:sp>
    </p:spTree>
    <p:extLst>
      <p:ext uri="{BB962C8B-B14F-4D97-AF65-F5344CB8AC3E}">
        <p14:creationId xmlns:p14="http://schemas.microsoft.com/office/powerpoint/2010/main" val="559254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LAC will be triaging differently upon receipt of request to ensure more efficient triage and segregation of types of requests for more efficient processing (separating 8(2)(k) from general requests for non-personal information.</a:t>
            </a:r>
          </a:p>
          <a:p>
            <a:r>
              <a:rPr lang="en-CA" dirty="0"/>
              <a:t>This summer LAC may contact clients to discuss options for more efficient processing of requests currently in the queue, including advantages to formal requests.</a:t>
            </a:r>
          </a:p>
        </p:txBody>
      </p:sp>
      <p:sp>
        <p:nvSpPr>
          <p:cNvPr id="4" name="Slide Number Placeholder 3"/>
          <p:cNvSpPr>
            <a:spLocks noGrp="1"/>
          </p:cNvSpPr>
          <p:nvPr>
            <p:ph type="sldNum" sz="quarter" idx="5"/>
          </p:nvPr>
        </p:nvSpPr>
        <p:spPr/>
        <p:txBody>
          <a:bodyPr/>
          <a:lstStyle/>
          <a:p>
            <a:fld id="{31C7FA45-EF75-462F-9599-11CB0AFECFF9}" type="slidenum">
              <a:rPr lang="en-US" smtClean="0"/>
              <a:t>5</a:t>
            </a:fld>
            <a:endParaRPr lang="en-US"/>
          </a:p>
        </p:txBody>
      </p:sp>
    </p:spTree>
    <p:extLst>
      <p:ext uri="{BB962C8B-B14F-4D97-AF65-F5344CB8AC3E}">
        <p14:creationId xmlns:p14="http://schemas.microsoft.com/office/powerpoint/2010/main" val="3658335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files already proceed and opened under other requests, this becomes a reprography request or in person consultation of paper files.</a:t>
            </a:r>
          </a:p>
        </p:txBody>
      </p:sp>
      <p:sp>
        <p:nvSpPr>
          <p:cNvPr id="4" name="Slide Number Placeholder 3"/>
          <p:cNvSpPr>
            <a:spLocks noGrp="1"/>
          </p:cNvSpPr>
          <p:nvPr>
            <p:ph type="sldNum" sz="quarter" idx="5"/>
          </p:nvPr>
        </p:nvSpPr>
        <p:spPr/>
        <p:txBody>
          <a:bodyPr/>
          <a:lstStyle/>
          <a:p>
            <a:fld id="{31C7FA45-EF75-462F-9599-11CB0AFECFF9}" type="slidenum">
              <a:rPr lang="en-US" smtClean="0"/>
              <a:t>6</a:t>
            </a:fld>
            <a:endParaRPr lang="en-US"/>
          </a:p>
        </p:txBody>
      </p:sp>
    </p:spTree>
    <p:extLst>
      <p:ext uri="{BB962C8B-B14F-4D97-AF65-F5344CB8AC3E}">
        <p14:creationId xmlns:p14="http://schemas.microsoft.com/office/powerpoint/2010/main" val="2427219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 decide later the personal information is required, a subsequent 8(2)(k) request can be submitted (provide the reference to the previous request #) and </a:t>
            </a:r>
            <a:r>
              <a:rPr lang="en-CA"/>
              <a:t>LAC can process </a:t>
            </a:r>
            <a:r>
              <a:rPr lang="en-CA" dirty="0"/>
              <a:t>more quickly.</a:t>
            </a:r>
          </a:p>
        </p:txBody>
      </p:sp>
      <p:sp>
        <p:nvSpPr>
          <p:cNvPr id="4" name="Slide Number Placeholder 3"/>
          <p:cNvSpPr>
            <a:spLocks noGrp="1"/>
          </p:cNvSpPr>
          <p:nvPr>
            <p:ph type="sldNum" sz="quarter" idx="5"/>
          </p:nvPr>
        </p:nvSpPr>
        <p:spPr/>
        <p:txBody>
          <a:bodyPr/>
          <a:lstStyle/>
          <a:p>
            <a:fld id="{31C7FA45-EF75-462F-9599-11CB0AFECFF9}" type="slidenum">
              <a:rPr lang="en-US" smtClean="0"/>
              <a:t>7</a:t>
            </a:fld>
            <a:endParaRPr lang="en-US"/>
          </a:p>
        </p:txBody>
      </p:sp>
    </p:spTree>
    <p:extLst>
      <p:ext uri="{BB962C8B-B14F-4D97-AF65-F5344CB8AC3E}">
        <p14:creationId xmlns:p14="http://schemas.microsoft.com/office/powerpoint/2010/main" val="182511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77"/>
            <a:ext cx="12192000" cy="6852646"/>
          </a:xfrm>
          <a:prstGeom prst="rect">
            <a:avLst/>
          </a:prstGeom>
        </p:spPr>
      </p:pic>
      <p:sp>
        <p:nvSpPr>
          <p:cNvPr id="2" name="Title 1"/>
          <p:cNvSpPr>
            <a:spLocks noGrp="1"/>
          </p:cNvSpPr>
          <p:nvPr>
            <p:ph type="ctrTitle"/>
          </p:nvPr>
        </p:nvSpPr>
        <p:spPr>
          <a:xfrm>
            <a:off x="914400" y="1124744"/>
            <a:ext cx="10363200" cy="1470025"/>
          </a:xfrm>
        </p:spPr>
        <p:txBody>
          <a:bodyPr/>
          <a:lstStyle/>
          <a:p>
            <a:r>
              <a:rPr lang="en-US" dirty="0"/>
              <a:t>Click to edit Master title style</a:t>
            </a:r>
            <a:endParaRPr lang="en-CA" dirty="0"/>
          </a:p>
        </p:txBody>
      </p:sp>
      <p:sp>
        <p:nvSpPr>
          <p:cNvPr id="3" name="Subtitle 2"/>
          <p:cNvSpPr>
            <a:spLocks noGrp="1"/>
          </p:cNvSpPr>
          <p:nvPr>
            <p:ph type="subTitle" idx="1"/>
          </p:nvPr>
        </p:nvSpPr>
        <p:spPr>
          <a:xfrm>
            <a:off x="1828800" y="2636911"/>
            <a:ext cx="8534400" cy="7920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Tree>
    <p:extLst>
      <p:ext uri="{BB962C8B-B14F-4D97-AF65-F5344CB8AC3E}">
        <p14:creationId xmlns:p14="http://schemas.microsoft.com/office/powerpoint/2010/main" val="112155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AB56977-253B-47F5-8CD5-A4E0C5E8324F}" type="slidenum">
              <a:rPr lang="en-CA" altLang="en-US"/>
              <a:pPr>
                <a:defRPr/>
              </a:pPr>
              <a:t>‹#›</a:t>
            </a:fld>
            <a:endParaRPr lang="en-CA" altLang="en-US"/>
          </a:p>
        </p:txBody>
      </p:sp>
    </p:spTree>
    <p:extLst>
      <p:ext uri="{BB962C8B-B14F-4D97-AF65-F5344CB8AC3E}">
        <p14:creationId xmlns:p14="http://schemas.microsoft.com/office/powerpoint/2010/main" val="4117914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AAD221AB-9140-44BD-A585-5038FC1FF123}" type="slidenum">
              <a:rPr lang="en-CA" altLang="en-US"/>
              <a:pPr>
                <a:defRPr/>
              </a:pPr>
              <a:t>‹#›</a:t>
            </a:fld>
            <a:endParaRPr lang="en-CA" altLang="en-US"/>
          </a:p>
        </p:txBody>
      </p:sp>
    </p:spTree>
    <p:extLst>
      <p:ext uri="{BB962C8B-B14F-4D97-AF65-F5344CB8AC3E}">
        <p14:creationId xmlns:p14="http://schemas.microsoft.com/office/powerpoint/2010/main" val="589600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77"/>
            <a:ext cx="12192000" cy="6852646"/>
          </a:xfrm>
          <a:prstGeom prst="rect">
            <a:avLst/>
          </a:prstGeom>
        </p:spPr>
      </p:pic>
      <p:sp>
        <p:nvSpPr>
          <p:cNvPr id="2" name="Title 1"/>
          <p:cNvSpPr>
            <a:spLocks noGrp="1"/>
          </p:cNvSpPr>
          <p:nvPr>
            <p:ph type="title"/>
          </p:nvPr>
        </p:nvSpPr>
        <p:spPr>
          <a:xfrm>
            <a:off x="1103445" y="620688"/>
            <a:ext cx="9601067" cy="1080120"/>
          </a:xfrm>
        </p:spPr>
        <p:txBody>
          <a:bodyPr>
            <a:normAutofit/>
          </a:bodyPr>
          <a:lstStyle>
            <a:lvl1pPr>
              <a:defRPr sz="3800"/>
            </a:lvl1pPr>
          </a:lstStyle>
          <a:p>
            <a:r>
              <a:rPr lang="en-US"/>
              <a:t>Click to edit Master title style</a:t>
            </a:r>
            <a:endParaRPr lang="en-CA" dirty="0"/>
          </a:p>
        </p:txBody>
      </p:sp>
      <p:sp>
        <p:nvSpPr>
          <p:cNvPr id="3" name="Content Placeholder 2"/>
          <p:cNvSpPr>
            <a:spLocks noGrp="1"/>
          </p:cNvSpPr>
          <p:nvPr>
            <p:ph idx="1"/>
          </p:nvPr>
        </p:nvSpPr>
        <p:spPr>
          <a:xfrm>
            <a:off x="609600" y="1988841"/>
            <a:ext cx="10972800" cy="38884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Slide Number Placeholder 8"/>
          <p:cNvSpPr>
            <a:spLocks noGrp="1"/>
          </p:cNvSpPr>
          <p:nvPr>
            <p:ph type="sldNum" sz="quarter" idx="10"/>
          </p:nvPr>
        </p:nvSpPr>
        <p:spPr>
          <a:xfrm>
            <a:off x="4656138" y="6232525"/>
            <a:ext cx="2844800" cy="365125"/>
          </a:xfrm>
        </p:spPr>
        <p:txBody>
          <a:bodyPr/>
          <a:lstStyle>
            <a:lvl1pPr algn="ctr">
              <a:defRPr>
                <a:solidFill>
                  <a:schemeClr val="bg1"/>
                </a:solidFill>
              </a:defRPr>
            </a:lvl1pPr>
          </a:lstStyle>
          <a:p>
            <a:pPr>
              <a:defRPr/>
            </a:pPr>
            <a:fld id="{91B665AF-2E51-4A1E-950B-719EEFFBC104}" type="slidenum">
              <a:rPr lang="en-CA" altLang="en-US"/>
              <a:pPr>
                <a:defRPr/>
              </a:pPr>
              <a:t>‹#›</a:t>
            </a:fld>
            <a:endParaRPr lang="en-CA" altLang="en-US"/>
          </a:p>
        </p:txBody>
      </p:sp>
    </p:spTree>
    <p:extLst>
      <p:ext uri="{BB962C8B-B14F-4D97-AF65-F5344CB8AC3E}">
        <p14:creationId xmlns:p14="http://schemas.microsoft.com/office/powerpoint/2010/main" val="962189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77"/>
            <a:ext cx="12192000" cy="6852646"/>
          </a:xfrm>
          <a:prstGeom prst="rect">
            <a:avLst/>
          </a:prstGeom>
        </p:spPr>
      </p:pic>
      <p:sp>
        <p:nvSpPr>
          <p:cNvPr id="3" name="Content Placeholder 2"/>
          <p:cNvSpPr>
            <a:spLocks noGrp="1"/>
          </p:cNvSpPr>
          <p:nvPr>
            <p:ph sz="half" idx="1"/>
          </p:nvPr>
        </p:nvSpPr>
        <p:spPr>
          <a:xfrm>
            <a:off x="609600" y="1988840"/>
            <a:ext cx="53848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6197600" y="1988840"/>
            <a:ext cx="53848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Title 1"/>
          <p:cNvSpPr>
            <a:spLocks noGrp="1"/>
          </p:cNvSpPr>
          <p:nvPr>
            <p:ph type="title"/>
          </p:nvPr>
        </p:nvSpPr>
        <p:spPr>
          <a:xfrm>
            <a:off x="1103445" y="692696"/>
            <a:ext cx="9601067" cy="1080120"/>
          </a:xfrm>
        </p:spPr>
        <p:txBody>
          <a:bodyPr>
            <a:normAutofit/>
          </a:bodyPr>
          <a:lstStyle>
            <a:lvl1pPr>
              <a:defRPr sz="3800"/>
            </a:lvl1pPr>
          </a:lstStyle>
          <a:p>
            <a:r>
              <a:rPr lang="en-US" dirty="0"/>
              <a:t>Click to edit Master title style</a:t>
            </a:r>
            <a:endParaRPr lang="en-CA" dirty="0"/>
          </a:p>
        </p:txBody>
      </p:sp>
      <p:sp>
        <p:nvSpPr>
          <p:cNvPr id="6" name="Slide Number Placeholder 8"/>
          <p:cNvSpPr>
            <a:spLocks noGrp="1"/>
          </p:cNvSpPr>
          <p:nvPr>
            <p:ph type="sldNum" sz="quarter" idx="10"/>
          </p:nvPr>
        </p:nvSpPr>
        <p:spPr>
          <a:xfrm>
            <a:off x="4656138" y="6232525"/>
            <a:ext cx="2844800" cy="365125"/>
          </a:xfrm>
        </p:spPr>
        <p:txBody>
          <a:bodyPr/>
          <a:lstStyle>
            <a:lvl1pPr algn="ctr">
              <a:defRPr>
                <a:solidFill>
                  <a:schemeClr val="bg1"/>
                </a:solidFill>
              </a:defRPr>
            </a:lvl1pPr>
          </a:lstStyle>
          <a:p>
            <a:pPr>
              <a:defRPr/>
            </a:pPr>
            <a:fld id="{94A07657-48A0-40E6-8332-9E572FC58D07}" type="slidenum">
              <a:rPr lang="en-CA" altLang="en-US"/>
              <a:pPr>
                <a:defRPr/>
              </a:pPr>
              <a:t>‹#›</a:t>
            </a:fld>
            <a:endParaRPr lang="en-CA" altLang="en-US"/>
          </a:p>
        </p:txBody>
      </p:sp>
    </p:spTree>
    <p:extLst>
      <p:ext uri="{BB962C8B-B14F-4D97-AF65-F5344CB8AC3E}">
        <p14:creationId xmlns:p14="http://schemas.microsoft.com/office/powerpoint/2010/main" val="2900521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539" y="0"/>
            <a:ext cx="1218692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385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6" descr="Library and Archives Canada logo" title="Decorativ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4387" y="-9525"/>
            <a:ext cx="12220774"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7" name="Date Placeholder 3"/>
          <p:cNvSpPr>
            <a:spLocks noGrp="1"/>
          </p:cNvSpPr>
          <p:nvPr>
            <p:ph type="dt" sz="half" idx="10"/>
          </p:nvPr>
        </p:nvSpPr>
        <p:spPr/>
        <p:txBody>
          <a:bodyPr/>
          <a:lstStyle>
            <a:lvl1pPr>
              <a:defRPr/>
            </a:lvl1pPr>
          </a:lstStyle>
          <a:p>
            <a:pPr>
              <a:defRPr/>
            </a:pPr>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A3A8F0A9-17C9-4039-A611-C4E554E1EDF6}" type="slidenum">
              <a:rPr lang="en-CA" altLang="en-US"/>
              <a:pPr>
                <a:defRPr/>
              </a:pPr>
              <a:t>‹#›</a:t>
            </a:fld>
            <a:endParaRPr lang="en-CA" altLang="en-US"/>
          </a:p>
        </p:txBody>
      </p:sp>
    </p:spTree>
    <p:extLst>
      <p:ext uri="{BB962C8B-B14F-4D97-AF65-F5344CB8AC3E}">
        <p14:creationId xmlns:p14="http://schemas.microsoft.com/office/powerpoint/2010/main" val="1861970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4B81219-8D8F-43D1-8482-B1E48DA6E441}" type="slidenum">
              <a:rPr lang="en-CA" altLang="en-US"/>
              <a:pPr>
                <a:defRPr/>
              </a:pPr>
              <a:t>‹#›</a:t>
            </a:fld>
            <a:endParaRPr lang="en-CA" altLang="en-US"/>
          </a:p>
        </p:txBody>
      </p:sp>
    </p:spTree>
    <p:extLst>
      <p:ext uri="{BB962C8B-B14F-4D97-AF65-F5344CB8AC3E}">
        <p14:creationId xmlns:p14="http://schemas.microsoft.com/office/powerpoint/2010/main" val="388863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38767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FEC2210A-EB70-4EB1-B0D1-8D7BCE165322}" type="slidenum">
              <a:rPr lang="en-CA" altLang="en-US"/>
              <a:pPr>
                <a:defRPr/>
              </a:pPr>
              <a:t>‹#›</a:t>
            </a:fld>
            <a:endParaRPr lang="en-CA" altLang="en-US"/>
          </a:p>
        </p:txBody>
      </p:sp>
    </p:spTree>
    <p:extLst>
      <p:ext uri="{BB962C8B-B14F-4D97-AF65-F5344CB8AC3E}">
        <p14:creationId xmlns:p14="http://schemas.microsoft.com/office/powerpoint/2010/main" val="2609357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C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83A4F246-77A6-4449-B1BA-52E8724D995E}" type="slidenum">
              <a:rPr lang="en-CA" altLang="en-US"/>
              <a:pPr>
                <a:defRPr/>
              </a:pPr>
              <a:t>‹#›</a:t>
            </a:fld>
            <a:endParaRPr lang="en-CA" altLang="en-US"/>
          </a:p>
        </p:txBody>
      </p:sp>
    </p:spTree>
    <p:extLst>
      <p:ext uri="{BB962C8B-B14F-4D97-AF65-F5344CB8AC3E}">
        <p14:creationId xmlns:p14="http://schemas.microsoft.com/office/powerpoint/2010/main" val="818605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4B16E67-7777-4261-89AF-CCE4049E3470}"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77" r:id="rId5"/>
    <p:sldLayoutId id="2147483778" r:id="rId6"/>
    <p:sldLayoutId id="2147483787" r:id="rId7"/>
    <p:sldLayoutId id="2147483779" r:id="rId8"/>
    <p:sldLayoutId id="2147483780" r:id="rId9"/>
    <p:sldLayoutId id="2147483781" r:id="rId10"/>
    <p:sldLayoutId id="214748378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www.library-archives.canada.ca/"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CA" altLang="en-US" dirty="0"/>
              <a:t>LAC Update on ATIP</a:t>
            </a:r>
            <a:endParaRPr lang="en-CA" dirty="0"/>
          </a:p>
        </p:txBody>
      </p:sp>
      <p:sp>
        <p:nvSpPr>
          <p:cNvPr id="3" name="Sous-titre 2"/>
          <p:cNvSpPr>
            <a:spLocks noGrp="1"/>
          </p:cNvSpPr>
          <p:nvPr>
            <p:ph type="subTitle" idx="1"/>
          </p:nvPr>
        </p:nvSpPr>
        <p:spPr/>
        <p:txBody>
          <a:bodyPr/>
          <a:lstStyle/>
          <a:p>
            <a:r>
              <a:rPr lang="en-CA" dirty="0"/>
              <a:t>National Claims Research Directors Meeting</a:t>
            </a:r>
          </a:p>
          <a:p>
            <a:r>
              <a:rPr lang="en-CA" dirty="0"/>
              <a:t>May 14, 2024</a:t>
            </a:r>
          </a:p>
          <a:p>
            <a:r>
              <a:rPr lang="en-CA" dirty="0"/>
              <a:t>Ottawa, Ontario</a:t>
            </a:r>
          </a:p>
          <a:p>
            <a:endParaRPr lang="en-CA" dirty="0"/>
          </a:p>
        </p:txBody>
      </p:sp>
      <p:sp>
        <p:nvSpPr>
          <p:cNvPr id="4" name="TextBox 3">
            <a:extLst>
              <a:ext uri="{FF2B5EF4-FFF2-40B4-BE49-F238E27FC236}">
                <a16:creationId xmlns:a16="http://schemas.microsoft.com/office/drawing/2014/main" id="{8FAFA6A8-94E5-F5CF-1A90-5BEE3F83CBD4}"/>
              </a:ext>
            </a:extLst>
          </p:cNvPr>
          <p:cNvSpPr txBox="1"/>
          <p:nvPr/>
        </p:nvSpPr>
        <p:spPr>
          <a:xfrm>
            <a:off x="8184232" y="4653136"/>
            <a:ext cx="3816424" cy="646331"/>
          </a:xfrm>
          <a:prstGeom prst="rect">
            <a:avLst/>
          </a:prstGeom>
          <a:noFill/>
        </p:spPr>
        <p:txBody>
          <a:bodyPr wrap="square" rtlCol="0">
            <a:spAutoFit/>
          </a:bodyPr>
          <a:lstStyle/>
          <a:p>
            <a:pPr algn="r"/>
            <a:r>
              <a:rPr lang="en-CA" dirty="0"/>
              <a:t>Presented By: Kristina Lillico</a:t>
            </a:r>
          </a:p>
          <a:p>
            <a:pPr algn="r"/>
            <a:r>
              <a:rPr lang="en-CA" dirty="0"/>
              <a:t>Director General, ATIP Branch, LAC</a:t>
            </a:r>
          </a:p>
        </p:txBody>
      </p:sp>
    </p:spTree>
    <p:extLst>
      <p:ext uri="{BB962C8B-B14F-4D97-AF65-F5344CB8AC3E}">
        <p14:creationId xmlns:p14="http://schemas.microsoft.com/office/powerpoint/2010/main" val="2938168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74B59-2A06-6587-B17D-008AC80F6D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ED0029-2B27-2521-774E-F70392E72D00}"/>
              </a:ext>
            </a:extLst>
          </p:cNvPr>
          <p:cNvSpPr>
            <a:spLocks noGrp="1"/>
          </p:cNvSpPr>
          <p:nvPr>
            <p:ph type="title"/>
          </p:nvPr>
        </p:nvSpPr>
        <p:spPr/>
        <p:txBody>
          <a:bodyPr>
            <a:normAutofit/>
          </a:bodyPr>
          <a:lstStyle/>
          <a:p>
            <a:r>
              <a:rPr lang="en-CA" sz="3400" dirty="0"/>
              <a:t>2023-24 LAC ATIP Results Achieved</a:t>
            </a:r>
          </a:p>
        </p:txBody>
      </p:sp>
      <p:graphicFrame>
        <p:nvGraphicFramePr>
          <p:cNvPr id="4" name="Content Placeholder 3">
            <a:extLst>
              <a:ext uri="{FF2B5EF4-FFF2-40B4-BE49-F238E27FC236}">
                <a16:creationId xmlns:a16="http://schemas.microsoft.com/office/drawing/2014/main" id="{6057CA05-558B-6CBE-E993-E618528857C2}"/>
              </a:ext>
            </a:extLst>
          </p:cNvPr>
          <p:cNvGraphicFramePr>
            <a:graphicFrameLocks noGrp="1"/>
          </p:cNvGraphicFramePr>
          <p:nvPr>
            <p:ph idx="1"/>
          </p:nvPr>
        </p:nvGraphicFramePr>
        <p:xfrm>
          <a:off x="6096000" y="2104526"/>
          <a:ext cx="5328591" cy="370073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Rounded Corners 4">
            <a:extLst>
              <a:ext uri="{FF2B5EF4-FFF2-40B4-BE49-F238E27FC236}">
                <a16:creationId xmlns:a16="http://schemas.microsoft.com/office/drawing/2014/main" id="{754CC4A9-53FA-7E89-D2E1-1C96A57C9DD6}"/>
              </a:ext>
            </a:extLst>
          </p:cNvPr>
          <p:cNvSpPr/>
          <p:nvPr/>
        </p:nvSpPr>
        <p:spPr>
          <a:xfrm>
            <a:off x="292018" y="1930606"/>
            <a:ext cx="2186584" cy="805488"/>
          </a:xfrm>
          <a:prstGeom prst="roundRect">
            <a:avLst/>
          </a:prstGeom>
          <a:solidFill>
            <a:srgbClr val="09A6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600">
                <a:latin typeface="Calibri" panose="020F0502020204030204" pitchFamily="34" charset="0"/>
                <a:cs typeface="Calibri" panose="020F0502020204030204" pitchFamily="34" charset="0"/>
              </a:rPr>
              <a:t>8,492</a:t>
            </a:r>
          </a:p>
          <a:p>
            <a:pPr algn="ctr"/>
            <a:r>
              <a:rPr lang="en-CA" sz="1600">
                <a:latin typeface="Calibri" panose="020F0502020204030204" pitchFamily="34" charset="0"/>
                <a:cs typeface="Calibri" panose="020F0502020204030204" pitchFamily="34" charset="0"/>
              </a:rPr>
              <a:t>Requests received</a:t>
            </a:r>
          </a:p>
        </p:txBody>
      </p:sp>
      <p:sp>
        <p:nvSpPr>
          <p:cNvPr id="6" name="Rectangle: Rounded Corners 5">
            <a:extLst>
              <a:ext uri="{FF2B5EF4-FFF2-40B4-BE49-F238E27FC236}">
                <a16:creationId xmlns:a16="http://schemas.microsoft.com/office/drawing/2014/main" id="{DCEF4965-467F-C687-620A-527FD7C0E211}"/>
              </a:ext>
            </a:extLst>
          </p:cNvPr>
          <p:cNvSpPr/>
          <p:nvPr/>
        </p:nvSpPr>
        <p:spPr>
          <a:xfrm>
            <a:off x="292018" y="2799990"/>
            <a:ext cx="2186584" cy="805488"/>
          </a:xfrm>
          <a:prstGeom prst="roundRect">
            <a:avLst/>
          </a:prstGeom>
          <a:solidFill>
            <a:srgbClr val="09A6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600">
                <a:latin typeface="Calibri" panose="020F0502020204030204" pitchFamily="34" charset="0"/>
                <a:cs typeface="Calibri" panose="020F0502020204030204" pitchFamily="34" charset="0"/>
              </a:rPr>
              <a:t>14,653</a:t>
            </a:r>
          </a:p>
          <a:p>
            <a:pPr algn="ctr"/>
            <a:r>
              <a:rPr lang="en-CA" sz="1600">
                <a:latin typeface="Calibri" panose="020F0502020204030204" pitchFamily="34" charset="0"/>
                <a:cs typeface="Calibri" panose="020F0502020204030204" pitchFamily="34" charset="0"/>
              </a:rPr>
              <a:t>Requests completed</a:t>
            </a:r>
          </a:p>
        </p:txBody>
      </p:sp>
      <p:sp>
        <p:nvSpPr>
          <p:cNvPr id="17" name="Rectangle: Rounded Corners 16">
            <a:extLst>
              <a:ext uri="{FF2B5EF4-FFF2-40B4-BE49-F238E27FC236}">
                <a16:creationId xmlns:a16="http://schemas.microsoft.com/office/drawing/2014/main" id="{FD905753-B63F-30D0-11C0-3C722E96923D}"/>
              </a:ext>
            </a:extLst>
          </p:cNvPr>
          <p:cNvSpPr/>
          <p:nvPr/>
        </p:nvSpPr>
        <p:spPr>
          <a:xfrm>
            <a:off x="292018" y="3665442"/>
            <a:ext cx="2186584" cy="805488"/>
          </a:xfrm>
          <a:prstGeom prst="roundRect">
            <a:avLst/>
          </a:prstGeom>
          <a:solidFill>
            <a:srgbClr val="09A6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600">
                <a:latin typeface="Calibri" panose="020F0502020204030204" pitchFamily="34" charset="0"/>
                <a:cs typeface="Calibri" panose="020F0502020204030204" pitchFamily="34" charset="0"/>
              </a:rPr>
              <a:t>12,023</a:t>
            </a:r>
          </a:p>
          <a:p>
            <a:pPr algn="ctr"/>
            <a:r>
              <a:rPr lang="en-CA" sz="1600">
                <a:latin typeface="Calibri" panose="020F0502020204030204" pitchFamily="34" charset="0"/>
                <a:cs typeface="Calibri" panose="020F0502020204030204" pitchFamily="34" charset="0"/>
              </a:rPr>
              <a:t>Requests carried forward to 2024-2025</a:t>
            </a:r>
          </a:p>
        </p:txBody>
      </p:sp>
      <p:pic>
        <p:nvPicPr>
          <p:cNvPr id="19" name="Picture 18">
            <a:extLst>
              <a:ext uri="{FF2B5EF4-FFF2-40B4-BE49-F238E27FC236}">
                <a16:creationId xmlns:a16="http://schemas.microsoft.com/office/drawing/2014/main" id="{680C1CEE-C6C1-4DDC-22E4-545C04CA2F91}"/>
              </a:ext>
            </a:extLst>
          </p:cNvPr>
          <p:cNvPicPr>
            <a:picLocks noChangeAspect="1"/>
          </p:cNvPicPr>
          <p:nvPr/>
        </p:nvPicPr>
        <p:blipFill>
          <a:blip r:embed="rId4"/>
          <a:stretch>
            <a:fillRect/>
          </a:stretch>
        </p:blipFill>
        <p:spPr>
          <a:xfrm>
            <a:off x="3277651" y="4068186"/>
            <a:ext cx="2405875" cy="1582996"/>
          </a:xfrm>
          <a:prstGeom prst="rect">
            <a:avLst/>
          </a:prstGeom>
        </p:spPr>
      </p:pic>
      <p:pic>
        <p:nvPicPr>
          <p:cNvPr id="21" name="Picture 20">
            <a:extLst>
              <a:ext uri="{FF2B5EF4-FFF2-40B4-BE49-F238E27FC236}">
                <a16:creationId xmlns:a16="http://schemas.microsoft.com/office/drawing/2014/main" id="{E9546B0B-0C21-28B0-C63A-6774E77DF0B0}"/>
              </a:ext>
            </a:extLst>
          </p:cNvPr>
          <p:cNvPicPr>
            <a:picLocks noChangeAspect="1"/>
          </p:cNvPicPr>
          <p:nvPr/>
        </p:nvPicPr>
        <p:blipFill>
          <a:blip r:embed="rId5"/>
          <a:stretch>
            <a:fillRect/>
          </a:stretch>
        </p:blipFill>
        <p:spPr>
          <a:xfrm>
            <a:off x="3275706" y="1972677"/>
            <a:ext cx="2460255" cy="1584000"/>
          </a:xfrm>
          <a:prstGeom prst="rect">
            <a:avLst/>
          </a:prstGeom>
        </p:spPr>
      </p:pic>
      <p:sp>
        <p:nvSpPr>
          <p:cNvPr id="3" name="Wave 2">
            <a:extLst>
              <a:ext uri="{FF2B5EF4-FFF2-40B4-BE49-F238E27FC236}">
                <a16:creationId xmlns:a16="http://schemas.microsoft.com/office/drawing/2014/main" id="{AD22613C-70C9-35B2-6860-8AAD4955BAED}"/>
              </a:ext>
            </a:extLst>
          </p:cNvPr>
          <p:cNvSpPr/>
          <p:nvPr/>
        </p:nvSpPr>
        <p:spPr>
          <a:xfrm>
            <a:off x="292018" y="4576840"/>
            <a:ext cx="2186584" cy="1353548"/>
          </a:xfrm>
          <a:prstGeom prst="wave">
            <a:avLst/>
          </a:prstGeom>
          <a:solidFill>
            <a:srgbClr val="09A6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600">
                <a:latin typeface="Calibri" panose="020F0502020204030204" pitchFamily="34" charset="0"/>
                <a:cs typeface="Calibri" panose="020F0502020204030204" pitchFamily="34" charset="0"/>
              </a:rPr>
              <a:t>1,599,495 </a:t>
            </a:r>
          </a:p>
          <a:p>
            <a:pPr algn="ctr"/>
            <a:r>
              <a:rPr lang="en-CA" sz="1600">
                <a:latin typeface="Calibri" panose="020F0502020204030204" pitchFamily="34" charset="0"/>
                <a:cs typeface="Calibri" panose="020F0502020204030204" pitchFamily="34" charset="0"/>
              </a:rPr>
              <a:t>Total pages reviewed</a:t>
            </a:r>
          </a:p>
        </p:txBody>
      </p:sp>
    </p:spTree>
    <p:extLst>
      <p:ext uri="{BB962C8B-B14F-4D97-AF65-F5344CB8AC3E}">
        <p14:creationId xmlns:p14="http://schemas.microsoft.com/office/powerpoint/2010/main" val="651311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
          </p:nvPr>
        </p:nvSpPr>
        <p:spPr>
          <a:xfrm>
            <a:off x="695400" y="1988840"/>
            <a:ext cx="11031016" cy="3816424"/>
          </a:xfrm>
        </p:spPr>
        <p:txBody>
          <a:bodyPr/>
          <a:lstStyle/>
          <a:p>
            <a:pPr marL="0" indent="0">
              <a:buNone/>
            </a:pPr>
            <a:r>
              <a:rPr lang="en-CA" sz="2800" dirty="0"/>
              <a:t>2023-2024</a:t>
            </a:r>
          </a:p>
          <a:p>
            <a:r>
              <a:rPr lang="en-CA" sz="2800" dirty="0"/>
              <a:t>Formal </a:t>
            </a:r>
            <a:r>
              <a:rPr lang="en-CA" dirty="0"/>
              <a:t>ATIP requests received:</a:t>
            </a:r>
            <a:r>
              <a:rPr lang="en-CA" sz="2800" dirty="0"/>
              <a:t> 189 +  147 requests carried forward from previous year</a:t>
            </a:r>
            <a:endParaRPr lang="en-CA" dirty="0">
              <a:cs typeface="Times New Roman"/>
            </a:endParaRPr>
          </a:p>
          <a:p>
            <a:r>
              <a:rPr lang="en-CA" sz="2800" dirty="0"/>
              <a:t>Formal </a:t>
            </a:r>
            <a:r>
              <a:rPr lang="en-CA" dirty="0"/>
              <a:t>requests closed</a:t>
            </a:r>
            <a:r>
              <a:rPr lang="en-CA" sz="2800" dirty="0"/>
              <a:t>: 275 </a:t>
            </a:r>
            <a:r>
              <a:rPr lang="en-CA" dirty="0"/>
              <a:t>(139,764 pages) </a:t>
            </a:r>
            <a:endParaRPr lang="en-CA" dirty="0">
              <a:cs typeface="Times New Roman"/>
            </a:endParaRPr>
          </a:p>
          <a:p>
            <a:r>
              <a:rPr lang="en-CA" sz="2800" dirty="0"/>
              <a:t>Overdue requests completed: 93 </a:t>
            </a:r>
            <a:r>
              <a:rPr lang="en-CA" dirty="0"/>
              <a:t>(29%)</a:t>
            </a:r>
            <a:endParaRPr lang="en-CA" dirty="0">
              <a:cs typeface="Times New Roman"/>
            </a:endParaRPr>
          </a:p>
          <a:p>
            <a:r>
              <a:rPr lang="en-CA" dirty="0">
                <a:cs typeface="Times New Roman"/>
              </a:rPr>
              <a:t>Current number of requests in queue: 196</a:t>
            </a:r>
          </a:p>
          <a:p>
            <a:r>
              <a:rPr lang="en-CA" dirty="0">
                <a:cs typeface="Times New Roman"/>
              </a:rPr>
              <a:t>Number of outstanding overdue requests in queue: 102</a:t>
            </a:r>
          </a:p>
          <a:p>
            <a:endParaRPr lang="en-CA" sz="2800" dirty="0">
              <a:cs typeface="Times New Roman"/>
            </a:endParaRPr>
          </a:p>
          <a:p>
            <a:pPr marL="0" indent="0" eaLnBrk="1" hangingPunct="1">
              <a:buNone/>
              <a:defRPr/>
            </a:pPr>
            <a:endParaRPr lang="en-CA" dirty="0"/>
          </a:p>
        </p:txBody>
      </p:sp>
      <p:sp>
        <p:nvSpPr>
          <p:cNvPr id="4" name="Titre 3"/>
          <p:cNvSpPr>
            <a:spLocks noGrp="1"/>
          </p:cNvSpPr>
          <p:nvPr>
            <p:ph type="title"/>
          </p:nvPr>
        </p:nvSpPr>
        <p:spPr>
          <a:xfrm>
            <a:off x="695401" y="692696"/>
            <a:ext cx="10657184" cy="1080120"/>
          </a:xfrm>
        </p:spPr>
        <p:txBody>
          <a:bodyPr>
            <a:normAutofit fontScale="90000"/>
          </a:bodyPr>
          <a:lstStyle/>
          <a:p>
            <a:r>
              <a:rPr lang="en-CA" dirty="0"/>
              <a:t>Formal Requests for Indigenous Related Records</a:t>
            </a:r>
          </a:p>
        </p:txBody>
      </p:sp>
      <p:sp>
        <p:nvSpPr>
          <p:cNvPr id="5" name="Espace réservé du numéro de diapositive 4"/>
          <p:cNvSpPr>
            <a:spLocks noGrp="1"/>
          </p:cNvSpPr>
          <p:nvPr>
            <p:ph type="sldNum" sz="quarter" idx="10"/>
          </p:nvPr>
        </p:nvSpPr>
        <p:spPr/>
        <p:txBody>
          <a:bodyPr/>
          <a:lstStyle/>
          <a:p>
            <a:pPr>
              <a:defRPr/>
            </a:pPr>
            <a:fld id="{94A07657-48A0-40E6-8332-9E572FC58D07}" type="slidenum">
              <a:rPr lang="en-CA" altLang="en-US" smtClean="0">
                <a:latin typeface="+mj-lt"/>
              </a:rPr>
              <a:pPr>
                <a:defRPr/>
              </a:pPr>
              <a:t>3</a:t>
            </a:fld>
            <a:endParaRPr lang="en-CA" altLang="en-US" dirty="0">
              <a:latin typeface="+mj-lt"/>
            </a:endParaRPr>
          </a:p>
        </p:txBody>
      </p:sp>
    </p:spTree>
    <p:extLst>
      <p:ext uri="{BB962C8B-B14F-4D97-AF65-F5344CB8AC3E}">
        <p14:creationId xmlns:p14="http://schemas.microsoft.com/office/powerpoint/2010/main" val="588995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304B1C-5325-BEF6-D6EF-8835C623DD2B}"/>
              </a:ext>
            </a:extLst>
          </p:cNvPr>
          <p:cNvSpPr>
            <a:spLocks noGrp="1"/>
          </p:cNvSpPr>
          <p:nvPr>
            <p:ph sz="half" idx="1"/>
          </p:nvPr>
        </p:nvSpPr>
        <p:spPr>
          <a:xfrm>
            <a:off x="609600" y="1988840"/>
            <a:ext cx="10959008" cy="3816424"/>
          </a:xfrm>
        </p:spPr>
        <p:txBody>
          <a:bodyPr/>
          <a:lstStyle/>
          <a:p>
            <a:endParaRPr lang="en-CA" dirty="0"/>
          </a:p>
          <a:p>
            <a:r>
              <a:rPr lang="en-CA" dirty="0"/>
              <a:t>Number of requests processed have increased in the past three years</a:t>
            </a:r>
          </a:p>
        </p:txBody>
      </p:sp>
      <p:sp>
        <p:nvSpPr>
          <p:cNvPr id="4" name="Title 3">
            <a:extLst>
              <a:ext uri="{FF2B5EF4-FFF2-40B4-BE49-F238E27FC236}">
                <a16:creationId xmlns:a16="http://schemas.microsoft.com/office/drawing/2014/main" id="{93EBC6FC-BB96-A49C-0FB6-185B3DF2FC59}"/>
              </a:ext>
            </a:extLst>
          </p:cNvPr>
          <p:cNvSpPr>
            <a:spLocks noGrp="1"/>
          </p:cNvSpPr>
          <p:nvPr>
            <p:ph type="title"/>
          </p:nvPr>
        </p:nvSpPr>
        <p:spPr/>
        <p:txBody>
          <a:bodyPr>
            <a:normAutofit/>
          </a:bodyPr>
          <a:lstStyle/>
          <a:p>
            <a:r>
              <a:rPr lang="en-CA" dirty="0"/>
              <a:t>Informal Requests pursuant to 8(2)(k)</a:t>
            </a:r>
          </a:p>
        </p:txBody>
      </p:sp>
      <p:sp>
        <p:nvSpPr>
          <p:cNvPr id="5" name="Slide Number Placeholder 4">
            <a:extLst>
              <a:ext uri="{FF2B5EF4-FFF2-40B4-BE49-F238E27FC236}">
                <a16:creationId xmlns:a16="http://schemas.microsoft.com/office/drawing/2014/main" id="{24994C15-47F6-EDC5-5826-3F5F67B18A15}"/>
              </a:ext>
            </a:extLst>
          </p:cNvPr>
          <p:cNvSpPr>
            <a:spLocks noGrp="1"/>
          </p:cNvSpPr>
          <p:nvPr>
            <p:ph type="sldNum" sz="quarter" idx="10"/>
          </p:nvPr>
        </p:nvSpPr>
        <p:spPr/>
        <p:txBody>
          <a:bodyPr/>
          <a:lstStyle/>
          <a:p>
            <a:pPr>
              <a:defRPr/>
            </a:pPr>
            <a:fld id="{94A07657-48A0-40E6-8332-9E572FC58D07}" type="slidenum">
              <a:rPr lang="en-CA" altLang="en-US" smtClean="0"/>
              <a:pPr>
                <a:defRPr/>
              </a:pPr>
              <a:t>4</a:t>
            </a:fld>
            <a:endParaRPr lang="en-CA" altLang="en-US"/>
          </a:p>
        </p:txBody>
      </p:sp>
      <p:graphicFrame>
        <p:nvGraphicFramePr>
          <p:cNvPr id="3" name="Table 2">
            <a:extLst>
              <a:ext uri="{FF2B5EF4-FFF2-40B4-BE49-F238E27FC236}">
                <a16:creationId xmlns:a16="http://schemas.microsoft.com/office/drawing/2014/main" id="{11D9CCDB-CEF0-3053-6462-D13E9B7794B0}"/>
              </a:ext>
            </a:extLst>
          </p:cNvPr>
          <p:cNvGraphicFramePr>
            <a:graphicFrameLocks noGrp="1"/>
          </p:cNvGraphicFramePr>
          <p:nvPr>
            <p:extLst>
              <p:ext uri="{D42A27DB-BD31-4B8C-83A1-F6EECF244321}">
                <p14:modId xmlns:p14="http://schemas.microsoft.com/office/powerpoint/2010/main" val="3665992397"/>
              </p:ext>
            </p:extLst>
          </p:nvPr>
        </p:nvGraphicFramePr>
        <p:xfrm>
          <a:off x="1199457" y="3429000"/>
          <a:ext cx="9865097" cy="1872208"/>
        </p:xfrm>
        <a:graphic>
          <a:graphicData uri="http://schemas.openxmlformats.org/drawingml/2006/table">
            <a:tbl>
              <a:tblPr>
                <a:tableStyleId>{5C22544A-7EE6-4342-B048-85BDC9FD1C3A}</a:tableStyleId>
              </a:tblPr>
              <a:tblGrid>
                <a:gridCol w="4329287">
                  <a:extLst>
                    <a:ext uri="{9D8B030D-6E8A-4147-A177-3AD203B41FA5}">
                      <a16:colId xmlns:a16="http://schemas.microsoft.com/office/drawing/2014/main" val="3037730294"/>
                    </a:ext>
                  </a:extLst>
                </a:gridCol>
                <a:gridCol w="1845270">
                  <a:extLst>
                    <a:ext uri="{9D8B030D-6E8A-4147-A177-3AD203B41FA5}">
                      <a16:colId xmlns:a16="http://schemas.microsoft.com/office/drawing/2014/main" val="4051121962"/>
                    </a:ext>
                  </a:extLst>
                </a:gridCol>
                <a:gridCol w="1845270">
                  <a:extLst>
                    <a:ext uri="{9D8B030D-6E8A-4147-A177-3AD203B41FA5}">
                      <a16:colId xmlns:a16="http://schemas.microsoft.com/office/drawing/2014/main" val="1481648957"/>
                    </a:ext>
                  </a:extLst>
                </a:gridCol>
                <a:gridCol w="1845270">
                  <a:extLst>
                    <a:ext uri="{9D8B030D-6E8A-4147-A177-3AD203B41FA5}">
                      <a16:colId xmlns:a16="http://schemas.microsoft.com/office/drawing/2014/main" val="2925392685"/>
                    </a:ext>
                  </a:extLst>
                </a:gridCol>
              </a:tblGrid>
              <a:tr h="468052">
                <a:tc>
                  <a:txBody>
                    <a:bodyPr/>
                    <a:lstStyle/>
                    <a:p>
                      <a:pPr algn="l" fontAlgn="b"/>
                      <a:r>
                        <a:rPr lang="en-CA" sz="2800" u="none" strike="noStrike" dirty="0">
                          <a:effectLst/>
                        </a:rPr>
                        <a:t> </a:t>
                      </a:r>
                      <a:endParaRPr lang="en-CA" sz="2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2800" u="none" strike="noStrike" dirty="0">
                          <a:effectLst/>
                        </a:rPr>
                        <a:t>2021-2022</a:t>
                      </a:r>
                      <a:endParaRPr lang="en-CA" sz="2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2800" u="none" strike="noStrike" dirty="0">
                          <a:effectLst/>
                        </a:rPr>
                        <a:t>2022-2023</a:t>
                      </a:r>
                      <a:endParaRPr lang="en-CA" sz="2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2800" u="none" strike="noStrike">
                          <a:effectLst/>
                        </a:rPr>
                        <a:t>2023-2024</a:t>
                      </a:r>
                      <a:endParaRPr lang="en-CA" sz="2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913770"/>
                  </a:ext>
                </a:extLst>
              </a:tr>
              <a:tr h="468052">
                <a:tc>
                  <a:txBody>
                    <a:bodyPr/>
                    <a:lstStyle/>
                    <a:p>
                      <a:pPr algn="l" fontAlgn="b"/>
                      <a:r>
                        <a:rPr lang="en-CA" sz="2800" u="none" strike="noStrike" dirty="0">
                          <a:effectLst/>
                        </a:rPr>
                        <a:t>Received</a:t>
                      </a:r>
                      <a:endParaRPr lang="en-CA" sz="2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2800" u="none" strike="noStrike" dirty="0">
                          <a:effectLst/>
                        </a:rPr>
                        <a:t>95</a:t>
                      </a:r>
                      <a:endParaRPr lang="en-CA" sz="2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2800" u="none" strike="noStrike" dirty="0">
                          <a:effectLst/>
                        </a:rPr>
                        <a:t>83</a:t>
                      </a:r>
                      <a:endParaRPr lang="en-CA" sz="2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2800" u="none" strike="noStrike" dirty="0">
                          <a:effectLst/>
                        </a:rPr>
                        <a:t>131</a:t>
                      </a:r>
                      <a:endParaRPr lang="en-CA" sz="2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9424158"/>
                  </a:ext>
                </a:extLst>
              </a:tr>
              <a:tr h="468052">
                <a:tc>
                  <a:txBody>
                    <a:bodyPr/>
                    <a:lstStyle/>
                    <a:p>
                      <a:pPr algn="l" fontAlgn="b"/>
                      <a:r>
                        <a:rPr lang="en-CA" sz="2800" u="none" strike="noStrike">
                          <a:effectLst/>
                        </a:rPr>
                        <a:t>Closed</a:t>
                      </a:r>
                      <a:endParaRPr lang="en-CA" sz="2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2800" u="none" strike="noStrike">
                          <a:effectLst/>
                        </a:rPr>
                        <a:t>5</a:t>
                      </a:r>
                      <a:endParaRPr lang="en-CA" sz="2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2800" u="none" strike="noStrike" dirty="0">
                          <a:effectLst/>
                        </a:rPr>
                        <a:t>40</a:t>
                      </a:r>
                      <a:endParaRPr lang="en-CA" sz="2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2800" u="none" strike="noStrike" dirty="0">
                          <a:effectLst/>
                        </a:rPr>
                        <a:t>72</a:t>
                      </a:r>
                      <a:endParaRPr lang="en-CA" sz="2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555263"/>
                  </a:ext>
                </a:extLst>
              </a:tr>
              <a:tr h="468052">
                <a:tc>
                  <a:txBody>
                    <a:bodyPr/>
                    <a:lstStyle/>
                    <a:p>
                      <a:pPr algn="l" fontAlgn="b"/>
                      <a:r>
                        <a:rPr lang="en-CA" sz="2800" u="none" strike="noStrike">
                          <a:effectLst/>
                        </a:rPr>
                        <a:t>Number of pages released</a:t>
                      </a:r>
                      <a:endParaRPr lang="en-CA" sz="2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2800" u="none" strike="noStrike">
                          <a:effectLst/>
                        </a:rPr>
                        <a:t>10,321</a:t>
                      </a:r>
                      <a:endParaRPr lang="en-CA" sz="2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2800" u="none" strike="noStrike">
                          <a:effectLst/>
                        </a:rPr>
                        <a:t>38,780</a:t>
                      </a:r>
                      <a:endParaRPr lang="en-CA" sz="2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2800" u="none" strike="noStrike" dirty="0">
                          <a:effectLst/>
                        </a:rPr>
                        <a:t>61,956</a:t>
                      </a:r>
                      <a:endParaRPr lang="en-CA" sz="2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1081325"/>
                  </a:ext>
                </a:extLst>
              </a:tr>
            </a:tbl>
          </a:graphicData>
        </a:graphic>
      </p:graphicFrame>
    </p:spTree>
    <p:extLst>
      <p:ext uri="{BB962C8B-B14F-4D97-AF65-F5344CB8AC3E}">
        <p14:creationId xmlns:p14="http://schemas.microsoft.com/office/powerpoint/2010/main" val="1003401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11B2FF-CE60-0177-1E74-007A1B1456B9}"/>
              </a:ext>
            </a:extLst>
          </p:cNvPr>
          <p:cNvSpPr>
            <a:spLocks noGrp="1"/>
          </p:cNvSpPr>
          <p:nvPr>
            <p:ph sz="half" idx="1"/>
          </p:nvPr>
        </p:nvSpPr>
        <p:spPr>
          <a:xfrm>
            <a:off x="609600" y="1988840"/>
            <a:ext cx="10959008" cy="3816424"/>
          </a:xfrm>
        </p:spPr>
        <p:txBody>
          <a:bodyPr/>
          <a:lstStyle/>
          <a:p>
            <a:r>
              <a:rPr lang="en-CA" sz="2000" dirty="0"/>
              <a:t>Volume of requests and the number of requests are increasing</a:t>
            </a:r>
          </a:p>
          <a:p>
            <a:pPr lvl="1"/>
            <a:r>
              <a:rPr lang="en-CA" sz="1600" dirty="0"/>
              <a:t>One request for 30,000 pages and many for tens of thousands of pages</a:t>
            </a:r>
          </a:p>
          <a:p>
            <a:r>
              <a:rPr lang="en-CA" sz="2000" dirty="0"/>
              <a:t>LAC is receiving 8(2)(k) requests where the request includes non-personal information, LAC will be looking to segregate these requests to ensure efficient processing by appropriate team</a:t>
            </a:r>
            <a:endParaRPr lang="en-CA" sz="2000" dirty="0">
              <a:cs typeface="Times New Roman"/>
            </a:endParaRPr>
          </a:p>
          <a:p>
            <a:r>
              <a:rPr lang="en-CA" sz="2000" dirty="0"/>
              <a:t>Recruitment of analysts, training/peer-review is a lengthy process</a:t>
            </a:r>
          </a:p>
          <a:p>
            <a:r>
              <a:rPr lang="en-CA" sz="2000" dirty="0"/>
              <a:t>Litigations without added funding putting pressure on our regular operations output (ex: Day Schools and Mohawk Mothers)</a:t>
            </a:r>
          </a:p>
          <a:p>
            <a:r>
              <a:rPr lang="en-CA" sz="2000" dirty="0"/>
              <a:t>Implementation of new procedures and systems</a:t>
            </a:r>
          </a:p>
          <a:p>
            <a:pPr lvl="1"/>
            <a:r>
              <a:rPr lang="en-CA" sz="1800" dirty="0"/>
              <a:t>Onboarding to TBS ATIP Online portal, receiving more formal requests which become priority for processing</a:t>
            </a:r>
          </a:p>
          <a:p>
            <a:r>
              <a:rPr lang="en-CA" sz="2000" dirty="0"/>
              <a:t>Reduce backlog of overdue requests (target for 2024-25 is 25%)</a:t>
            </a:r>
          </a:p>
          <a:p>
            <a:endParaRPr lang="en-CA" dirty="0"/>
          </a:p>
          <a:p>
            <a:endParaRPr lang="en-CA" dirty="0"/>
          </a:p>
        </p:txBody>
      </p:sp>
      <p:sp>
        <p:nvSpPr>
          <p:cNvPr id="4" name="Title 3">
            <a:extLst>
              <a:ext uri="{FF2B5EF4-FFF2-40B4-BE49-F238E27FC236}">
                <a16:creationId xmlns:a16="http://schemas.microsoft.com/office/drawing/2014/main" id="{D9F9984A-D53E-237E-E0BD-676C9E868688}"/>
              </a:ext>
            </a:extLst>
          </p:cNvPr>
          <p:cNvSpPr>
            <a:spLocks noGrp="1"/>
          </p:cNvSpPr>
          <p:nvPr>
            <p:ph type="title"/>
          </p:nvPr>
        </p:nvSpPr>
        <p:spPr/>
        <p:txBody>
          <a:bodyPr/>
          <a:lstStyle/>
          <a:p>
            <a:r>
              <a:rPr lang="en-CA" dirty="0"/>
              <a:t>Challenges</a:t>
            </a:r>
          </a:p>
        </p:txBody>
      </p:sp>
      <p:sp>
        <p:nvSpPr>
          <p:cNvPr id="5" name="Slide Number Placeholder 4">
            <a:extLst>
              <a:ext uri="{FF2B5EF4-FFF2-40B4-BE49-F238E27FC236}">
                <a16:creationId xmlns:a16="http://schemas.microsoft.com/office/drawing/2014/main" id="{5A536128-A928-26F1-D55B-7A62DC271CAF}"/>
              </a:ext>
            </a:extLst>
          </p:cNvPr>
          <p:cNvSpPr>
            <a:spLocks noGrp="1"/>
          </p:cNvSpPr>
          <p:nvPr>
            <p:ph type="sldNum" sz="quarter" idx="10"/>
          </p:nvPr>
        </p:nvSpPr>
        <p:spPr/>
        <p:txBody>
          <a:bodyPr/>
          <a:lstStyle/>
          <a:p>
            <a:pPr>
              <a:defRPr/>
            </a:pPr>
            <a:fld id="{94A07657-48A0-40E6-8332-9E572FC58D07}" type="slidenum">
              <a:rPr lang="en-CA" altLang="en-US" smtClean="0"/>
              <a:pPr>
                <a:defRPr/>
              </a:pPr>
              <a:t>5</a:t>
            </a:fld>
            <a:endParaRPr lang="en-CA" altLang="en-US"/>
          </a:p>
        </p:txBody>
      </p:sp>
    </p:spTree>
    <p:extLst>
      <p:ext uri="{BB962C8B-B14F-4D97-AF65-F5344CB8AC3E}">
        <p14:creationId xmlns:p14="http://schemas.microsoft.com/office/powerpoint/2010/main" val="3733272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75EFC-1807-87D7-2625-D9E65878D22E}"/>
              </a:ext>
            </a:extLst>
          </p:cNvPr>
          <p:cNvSpPr>
            <a:spLocks noGrp="1"/>
          </p:cNvSpPr>
          <p:nvPr>
            <p:ph sz="half" idx="1"/>
          </p:nvPr>
        </p:nvSpPr>
        <p:spPr>
          <a:xfrm>
            <a:off x="609600" y="1988840"/>
            <a:ext cx="11103024" cy="4197424"/>
          </a:xfrm>
        </p:spPr>
        <p:txBody>
          <a:bodyPr/>
          <a:lstStyle/>
          <a:p>
            <a:r>
              <a:rPr lang="en-CA" sz="2000" dirty="0"/>
              <a:t>No fees for formal requests for Indigenous requesters/Indigenous related records</a:t>
            </a:r>
          </a:p>
          <a:p>
            <a:r>
              <a:rPr lang="en-CA" sz="2000" dirty="0"/>
              <a:t>Added information to the 8(2)(k) forms and the LAC website</a:t>
            </a:r>
            <a:endParaRPr lang="en-CA" sz="2000" dirty="0">
              <a:cs typeface="Times New Roman"/>
            </a:endParaRPr>
          </a:p>
          <a:p>
            <a:r>
              <a:rPr lang="en-CA" sz="2000" dirty="0"/>
              <a:t>Digitization of new 8(2)(k) requests: reduced costs for clients, shortened timeframes for processing, client receives a digital package </a:t>
            </a:r>
          </a:p>
          <a:p>
            <a:r>
              <a:rPr lang="en-CA" sz="2000" dirty="0"/>
              <a:t>Team in transition, more recruitment underway to increase capacity</a:t>
            </a:r>
          </a:p>
          <a:p>
            <a:pPr lvl="1"/>
            <a:r>
              <a:rPr lang="en-CA" sz="1800" dirty="0"/>
              <a:t>3 new ATIP Analysts/Officers in this team by early June (Total 10!)</a:t>
            </a:r>
          </a:p>
          <a:p>
            <a:r>
              <a:rPr lang="en-CA" sz="2000" dirty="0"/>
              <a:t>New triage processes</a:t>
            </a:r>
          </a:p>
          <a:p>
            <a:pPr lvl="1"/>
            <a:r>
              <a:rPr lang="en-CA" sz="1800" dirty="0"/>
              <a:t>Redistribution of requests in two separate workflows for more efficient processing</a:t>
            </a:r>
          </a:p>
          <a:p>
            <a:pPr lvl="1"/>
            <a:r>
              <a:rPr lang="en-CA" sz="1800" dirty="0"/>
              <a:t>Identification and segregation of requests for personal vs. non-personal information</a:t>
            </a:r>
          </a:p>
          <a:p>
            <a:r>
              <a:rPr lang="en-CA" sz="2000" dirty="0"/>
              <a:t>Previously released formal ATI requests on archival records will be published on LAC’s website (June 2024) – going back approximately 10 years</a:t>
            </a:r>
            <a:endParaRPr lang="en-CA" sz="2000" dirty="0">
              <a:cs typeface="Times New Roman"/>
            </a:endParaRPr>
          </a:p>
          <a:p>
            <a:endParaRPr lang="en-CA" sz="2000" dirty="0">
              <a:cs typeface="Times New Roman"/>
            </a:endParaRPr>
          </a:p>
          <a:p>
            <a:endParaRPr lang="en-CA" sz="1800" dirty="0"/>
          </a:p>
          <a:p>
            <a:endParaRPr lang="en-CA" dirty="0"/>
          </a:p>
        </p:txBody>
      </p:sp>
      <p:sp>
        <p:nvSpPr>
          <p:cNvPr id="4" name="Title 3">
            <a:extLst>
              <a:ext uri="{FF2B5EF4-FFF2-40B4-BE49-F238E27FC236}">
                <a16:creationId xmlns:a16="http://schemas.microsoft.com/office/drawing/2014/main" id="{2509A23C-7355-9872-6595-2CB204F4387F}"/>
              </a:ext>
            </a:extLst>
          </p:cNvPr>
          <p:cNvSpPr>
            <a:spLocks noGrp="1"/>
          </p:cNvSpPr>
          <p:nvPr>
            <p:ph type="title"/>
          </p:nvPr>
        </p:nvSpPr>
        <p:spPr/>
        <p:txBody>
          <a:bodyPr/>
          <a:lstStyle/>
          <a:p>
            <a:r>
              <a:rPr lang="en-CA" dirty="0"/>
              <a:t>Improvements and Opportunities</a:t>
            </a:r>
          </a:p>
        </p:txBody>
      </p:sp>
      <p:sp>
        <p:nvSpPr>
          <p:cNvPr id="5" name="Slide Number Placeholder 4">
            <a:extLst>
              <a:ext uri="{FF2B5EF4-FFF2-40B4-BE49-F238E27FC236}">
                <a16:creationId xmlns:a16="http://schemas.microsoft.com/office/drawing/2014/main" id="{DCA9C7E7-2335-BF6E-2A06-3D9B29FD9725}"/>
              </a:ext>
            </a:extLst>
          </p:cNvPr>
          <p:cNvSpPr>
            <a:spLocks noGrp="1"/>
          </p:cNvSpPr>
          <p:nvPr>
            <p:ph type="sldNum" sz="quarter" idx="10"/>
          </p:nvPr>
        </p:nvSpPr>
        <p:spPr/>
        <p:txBody>
          <a:bodyPr/>
          <a:lstStyle/>
          <a:p>
            <a:pPr>
              <a:defRPr/>
            </a:pPr>
            <a:fld id="{94A07657-48A0-40E6-8332-9E572FC58D07}" type="slidenum">
              <a:rPr lang="en-CA" altLang="en-US" smtClean="0"/>
              <a:pPr>
                <a:defRPr/>
              </a:pPr>
              <a:t>6</a:t>
            </a:fld>
            <a:endParaRPr lang="en-CA" altLang="en-US"/>
          </a:p>
        </p:txBody>
      </p:sp>
    </p:spTree>
    <p:extLst>
      <p:ext uri="{BB962C8B-B14F-4D97-AF65-F5344CB8AC3E}">
        <p14:creationId xmlns:p14="http://schemas.microsoft.com/office/powerpoint/2010/main" val="2076442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FC3CD6-09AD-AFCC-A52C-CD01A8684008}"/>
              </a:ext>
            </a:extLst>
          </p:cNvPr>
          <p:cNvSpPr>
            <a:spLocks noGrp="1"/>
          </p:cNvSpPr>
          <p:nvPr>
            <p:ph sz="half" idx="1"/>
          </p:nvPr>
        </p:nvSpPr>
        <p:spPr>
          <a:xfrm>
            <a:off x="609600" y="1988840"/>
            <a:ext cx="11175032" cy="3816424"/>
          </a:xfrm>
        </p:spPr>
        <p:txBody>
          <a:bodyPr/>
          <a:lstStyle/>
          <a:p>
            <a:r>
              <a:rPr lang="en-CA" sz="2400" dirty="0"/>
              <a:t>Team has grown, more requests processed, still more to do</a:t>
            </a:r>
          </a:p>
          <a:p>
            <a:r>
              <a:rPr lang="en-CA" sz="2400" dirty="0"/>
              <a:t>Reduce and ultimately eliminate backlog of overdue requests</a:t>
            </a:r>
            <a:endParaRPr lang="en-CA" sz="2400" dirty="0">
              <a:cs typeface="Times New Roman"/>
            </a:endParaRPr>
          </a:p>
          <a:p>
            <a:r>
              <a:rPr lang="en-CA" sz="2400" dirty="0"/>
              <a:t>Implement new procedures and hire more employees</a:t>
            </a:r>
          </a:p>
          <a:p>
            <a:r>
              <a:rPr lang="en-CA" sz="2400" dirty="0"/>
              <a:t>Continue more refined tracking of different request types to ensure better responsiveness</a:t>
            </a:r>
          </a:p>
          <a:p>
            <a:r>
              <a:rPr lang="en-CA" sz="2400" dirty="0"/>
              <a:t>If you don’t require personal information, don’t submit under 8(2)(k)</a:t>
            </a:r>
          </a:p>
          <a:p>
            <a:r>
              <a:rPr lang="en-CA" sz="2400" dirty="0"/>
              <a:t>Outreach to requesters, researchers and communities when necessary</a:t>
            </a:r>
          </a:p>
          <a:p>
            <a:endParaRPr lang="en-CA" sz="2400" dirty="0">
              <a:cs typeface="Times New Roman"/>
            </a:endParaRPr>
          </a:p>
          <a:p>
            <a:endParaRPr lang="en-CA" dirty="0"/>
          </a:p>
          <a:p>
            <a:endParaRPr lang="en-CA" dirty="0"/>
          </a:p>
        </p:txBody>
      </p:sp>
      <p:sp>
        <p:nvSpPr>
          <p:cNvPr id="4" name="Title 3">
            <a:extLst>
              <a:ext uri="{FF2B5EF4-FFF2-40B4-BE49-F238E27FC236}">
                <a16:creationId xmlns:a16="http://schemas.microsoft.com/office/drawing/2014/main" id="{F13CD03A-FE84-704F-7158-EE8BA08CC789}"/>
              </a:ext>
            </a:extLst>
          </p:cNvPr>
          <p:cNvSpPr>
            <a:spLocks noGrp="1"/>
          </p:cNvSpPr>
          <p:nvPr>
            <p:ph type="title"/>
          </p:nvPr>
        </p:nvSpPr>
        <p:spPr/>
        <p:txBody>
          <a:bodyPr/>
          <a:lstStyle/>
          <a:p>
            <a:r>
              <a:rPr lang="en-CA" dirty="0"/>
              <a:t>Conclusions and Next Steps</a:t>
            </a:r>
          </a:p>
        </p:txBody>
      </p:sp>
      <p:sp>
        <p:nvSpPr>
          <p:cNvPr id="5" name="Slide Number Placeholder 4">
            <a:extLst>
              <a:ext uri="{FF2B5EF4-FFF2-40B4-BE49-F238E27FC236}">
                <a16:creationId xmlns:a16="http://schemas.microsoft.com/office/drawing/2014/main" id="{EBFF9B4E-50F4-B466-5588-5F2398C7030D}"/>
              </a:ext>
            </a:extLst>
          </p:cNvPr>
          <p:cNvSpPr>
            <a:spLocks noGrp="1"/>
          </p:cNvSpPr>
          <p:nvPr>
            <p:ph type="sldNum" sz="quarter" idx="10"/>
          </p:nvPr>
        </p:nvSpPr>
        <p:spPr/>
        <p:txBody>
          <a:bodyPr/>
          <a:lstStyle/>
          <a:p>
            <a:pPr>
              <a:defRPr/>
            </a:pPr>
            <a:fld id="{94A07657-48A0-40E6-8332-9E572FC58D07}" type="slidenum">
              <a:rPr lang="en-CA" altLang="en-US" smtClean="0"/>
              <a:pPr>
                <a:defRPr/>
              </a:pPr>
              <a:t>7</a:t>
            </a:fld>
            <a:endParaRPr lang="en-CA" altLang="en-US"/>
          </a:p>
        </p:txBody>
      </p:sp>
    </p:spTree>
    <p:extLst>
      <p:ext uri="{BB962C8B-B14F-4D97-AF65-F5344CB8AC3E}">
        <p14:creationId xmlns:p14="http://schemas.microsoft.com/office/powerpoint/2010/main" val="3668309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hidden="1"/>
          <p:cNvSpPr>
            <a:spLocks noGrp="1"/>
          </p:cNvSpPr>
          <p:nvPr>
            <p:ph type="title"/>
          </p:nvPr>
        </p:nvSpPr>
        <p:spPr/>
        <p:txBody>
          <a:bodyPr/>
          <a:lstStyle/>
          <a:p>
            <a:r>
              <a:rPr lang="en-CA" dirty="0"/>
              <a:t>Contact information</a:t>
            </a:r>
          </a:p>
        </p:txBody>
      </p:sp>
      <p:sp>
        <p:nvSpPr>
          <p:cNvPr id="7" name="Contact Informations"/>
          <p:cNvSpPr txBox="1"/>
          <p:nvPr/>
        </p:nvSpPr>
        <p:spPr>
          <a:xfrm>
            <a:off x="767408" y="1268760"/>
            <a:ext cx="7992888" cy="2539157"/>
          </a:xfrm>
          <a:prstGeom prst="rect">
            <a:avLst/>
          </a:prstGeom>
          <a:noFill/>
        </p:spPr>
        <p:txBody>
          <a:bodyPr wrap="square">
            <a:spAutoFit/>
          </a:bodyPr>
          <a:lstStyle>
            <a:defPPr>
              <a:defRPr lang="en-CA"/>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spcBef>
                <a:spcPts val="600"/>
              </a:spcBef>
              <a:spcAft>
                <a:spcPts val="1200"/>
              </a:spcAft>
              <a:defRPr/>
            </a:pPr>
            <a:r>
              <a:rPr lang="en-CA" b="1" dirty="0">
                <a:solidFill>
                  <a:srgbClr val="327181"/>
                </a:solidFill>
                <a:latin typeface="+mj-lt"/>
                <a:ea typeface="Roboto" panose="02000000000000000000" pitchFamily="2" charset="0"/>
                <a:cs typeface="Roboto" panose="02000000000000000000" pitchFamily="2" charset="0"/>
              </a:rPr>
              <a:t>Library and Archives Canada</a:t>
            </a:r>
          </a:p>
          <a:p>
            <a:pPr>
              <a:spcBef>
                <a:spcPts val="600"/>
              </a:spcBef>
              <a:spcAft>
                <a:spcPts val="1200"/>
              </a:spcAft>
              <a:defRPr/>
            </a:pPr>
            <a:r>
              <a:rPr lang="en-CA" sz="1600" dirty="0">
                <a:solidFill>
                  <a:schemeClr val="tx1">
                    <a:lumMod val="85000"/>
                    <a:lumOff val="15000"/>
                  </a:schemeClr>
                </a:solidFill>
                <a:latin typeface="+mj-lt"/>
                <a:ea typeface="Roboto" panose="02000000000000000000" pitchFamily="2" charset="0"/>
                <a:cs typeface="Roboto" panose="02000000000000000000" pitchFamily="2" charset="0"/>
              </a:rPr>
              <a:t>550 de la </a:t>
            </a:r>
            <a:r>
              <a:rPr lang="en-CA" sz="1600" dirty="0" err="1">
                <a:solidFill>
                  <a:schemeClr val="tx1">
                    <a:lumMod val="85000"/>
                    <a:lumOff val="15000"/>
                  </a:schemeClr>
                </a:solidFill>
                <a:latin typeface="+mj-lt"/>
                <a:ea typeface="Roboto" panose="02000000000000000000" pitchFamily="2" charset="0"/>
                <a:cs typeface="Roboto" panose="02000000000000000000" pitchFamily="2" charset="0"/>
              </a:rPr>
              <a:t>Cité</a:t>
            </a:r>
            <a:r>
              <a:rPr lang="en-CA" sz="1600" dirty="0">
                <a:solidFill>
                  <a:schemeClr val="tx1">
                    <a:lumMod val="85000"/>
                    <a:lumOff val="15000"/>
                  </a:schemeClr>
                </a:solidFill>
                <a:latin typeface="+mj-lt"/>
                <a:ea typeface="Roboto" panose="02000000000000000000" pitchFamily="2" charset="0"/>
                <a:cs typeface="Roboto" panose="02000000000000000000" pitchFamily="2" charset="0"/>
              </a:rPr>
              <a:t> Boulevard</a:t>
            </a:r>
            <a:br>
              <a:rPr lang="en-CA" sz="1600" dirty="0">
                <a:solidFill>
                  <a:schemeClr val="tx1">
                    <a:lumMod val="85000"/>
                    <a:lumOff val="15000"/>
                  </a:schemeClr>
                </a:solidFill>
                <a:latin typeface="+mj-lt"/>
                <a:ea typeface="Roboto" panose="02000000000000000000" pitchFamily="2" charset="0"/>
                <a:cs typeface="Roboto" panose="02000000000000000000" pitchFamily="2" charset="0"/>
              </a:rPr>
            </a:br>
            <a:r>
              <a:rPr lang="en-CA" sz="1600" dirty="0">
                <a:solidFill>
                  <a:schemeClr val="tx1">
                    <a:lumMod val="85000"/>
                    <a:lumOff val="15000"/>
                  </a:schemeClr>
                </a:solidFill>
                <a:latin typeface="+mj-lt"/>
                <a:ea typeface="Roboto" panose="02000000000000000000" pitchFamily="2" charset="0"/>
                <a:cs typeface="Roboto" panose="02000000000000000000" pitchFamily="2" charset="0"/>
              </a:rPr>
              <a:t>Gatineau (Québec)  J8T 0A7</a:t>
            </a:r>
          </a:p>
          <a:p>
            <a:pPr>
              <a:spcBef>
                <a:spcPts val="600"/>
              </a:spcBef>
              <a:spcAft>
                <a:spcPts val="1200"/>
              </a:spcAft>
              <a:defRPr/>
            </a:pPr>
            <a:r>
              <a:rPr lang="en-CA" sz="1600" dirty="0">
                <a:solidFill>
                  <a:schemeClr val="tx1">
                    <a:lumMod val="85000"/>
                    <a:lumOff val="15000"/>
                  </a:schemeClr>
                </a:solidFill>
                <a:latin typeface="+mj-lt"/>
                <a:ea typeface="Roboto" panose="02000000000000000000" pitchFamily="2" charset="0"/>
                <a:cs typeface="Roboto" panose="02000000000000000000" pitchFamily="2" charset="0"/>
              </a:rPr>
              <a:t>Telephone:  613-996-5115 or 1-866-578-7777</a:t>
            </a:r>
            <a:br>
              <a:rPr lang="en-CA" sz="1600" dirty="0">
                <a:solidFill>
                  <a:schemeClr val="tx1">
                    <a:lumMod val="85000"/>
                    <a:lumOff val="15000"/>
                  </a:schemeClr>
                </a:solidFill>
                <a:latin typeface="+mj-lt"/>
                <a:ea typeface="Roboto" panose="02000000000000000000" pitchFamily="2" charset="0"/>
                <a:cs typeface="Roboto" panose="02000000000000000000" pitchFamily="2" charset="0"/>
              </a:rPr>
            </a:br>
            <a:r>
              <a:rPr lang="en-CA" sz="1600" dirty="0">
                <a:solidFill>
                  <a:schemeClr val="tx1">
                    <a:lumMod val="85000"/>
                    <a:lumOff val="15000"/>
                  </a:schemeClr>
                </a:solidFill>
                <a:latin typeface="+mj-lt"/>
                <a:ea typeface="Roboto" panose="02000000000000000000" pitchFamily="2" charset="0"/>
                <a:cs typeface="Roboto" panose="02000000000000000000" pitchFamily="2" charset="0"/>
              </a:rPr>
              <a:t>TTY: 613-992-6969 or 1-866-299-1699</a:t>
            </a:r>
            <a:br>
              <a:rPr lang="en-CA" sz="1600" dirty="0">
                <a:solidFill>
                  <a:schemeClr val="tx1">
                    <a:lumMod val="85000"/>
                    <a:lumOff val="15000"/>
                  </a:schemeClr>
                </a:solidFill>
                <a:latin typeface="+mj-lt"/>
                <a:ea typeface="Roboto" panose="02000000000000000000" pitchFamily="2" charset="0"/>
                <a:cs typeface="Roboto" panose="02000000000000000000" pitchFamily="2" charset="0"/>
              </a:rPr>
            </a:br>
            <a:r>
              <a:rPr lang="en-CA" sz="1600" dirty="0">
                <a:solidFill>
                  <a:schemeClr val="tx1">
                    <a:lumMod val="85000"/>
                    <a:lumOff val="15000"/>
                  </a:schemeClr>
                </a:solidFill>
                <a:latin typeface="+mj-lt"/>
                <a:ea typeface="Roboto" panose="02000000000000000000" pitchFamily="2" charset="0"/>
                <a:cs typeface="Roboto" panose="02000000000000000000" pitchFamily="2" charset="0"/>
              </a:rPr>
              <a:t>Fax: 613-995-6274</a:t>
            </a:r>
          </a:p>
          <a:p>
            <a:pPr>
              <a:spcBef>
                <a:spcPts val="600"/>
              </a:spcBef>
              <a:spcAft>
                <a:spcPts val="1200"/>
              </a:spcAft>
              <a:defRPr/>
            </a:pPr>
            <a:r>
              <a:rPr lang="en-CA" sz="1600" b="1" dirty="0">
                <a:latin typeface="+mj-lt"/>
                <a:ea typeface="Roboto" panose="02000000000000000000" pitchFamily="2" charset="0"/>
                <a:cs typeface="Roboto" panose="02000000000000000000" pitchFamily="2" charset="0"/>
                <a:hlinkClick r:id="rId2"/>
              </a:rPr>
              <a:t>Our website: www.library-archives.canada.ca</a:t>
            </a:r>
            <a:endParaRPr lang="en-CA" sz="1600" b="1" dirty="0">
              <a:latin typeface="+mj-lt"/>
              <a:ea typeface="Roboto" panose="02000000000000000000" pitchFamily="2" charset="0"/>
              <a:cs typeface="Roboto" panose="02000000000000000000" pitchFamily="2" charset="0"/>
            </a:endParaRPr>
          </a:p>
        </p:txBody>
      </p:sp>
      <p:sp>
        <p:nvSpPr>
          <p:cNvPr id="6" name="Region 1"/>
          <p:cNvSpPr txBox="1"/>
          <p:nvPr/>
        </p:nvSpPr>
        <p:spPr>
          <a:xfrm>
            <a:off x="767408" y="5343599"/>
            <a:ext cx="1368152" cy="461665"/>
          </a:xfrm>
          <a:prstGeom prst="rect">
            <a:avLst/>
          </a:prstGeom>
          <a:noFill/>
        </p:spPr>
        <p:txBody>
          <a:bodyPr wrap="square">
            <a:spAutoFit/>
          </a:bodyPr>
          <a:lstStyle>
            <a:defPPr>
              <a:defRPr lang="en-CA"/>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spcBef>
                <a:spcPts val="600"/>
              </a:spcBef>
              <a:spcAft>
                <a:spcPts val="1200"/>
              </a:spcAft>
              <a:defRPr/>
            </a:pPr>
            <a:r>
              <a:rPr lang="fr-CA" sz="1200" dirty="0">
                <a:solidFill>
                  <a:schemeClr val="bg1"/>
                </a:solidFill>
                <a:latin typeface="+mj-lt"/>
                <a:ea typeface="Roboto" panose="02000000000000000000" pitchFamily="2" charset="0"/>
                <a:cs typeface="Roboto" panose="02000000000000000000" pitchFamily="2" charset="0"/>
              </a:rPr>
              <a:t>National</a:t>
            </a:r>
            <a:br>
              <a:rPr lang="fr-CA" sz="1200" dirty="0">
                <a:solidFill>
                  <a:schemeClr val="bg1"/>
                </a:solidFill>
                <a:latin typeface="+mj-lt"/>
                <a:ea typeface="Roboto" panose="02000000000000000000" pitchFamily="2" charset="0"/>
                <a:cs typeface="Roboto" panose="02000000000000000000" pitchFamily="2" charset="0"/>
              </a:rPr>
            </a:br>
            <a:r>
              <a:rPr lang="fr-CA" sz="1200" dirty="0">
                <a:solidFill>
                  <a:schemeClr val="bg1"/>
                </a:solidFill>
                <a:latin typeface="+mj-lt"/>
                <a:ea typeface="Roboto" panose="02000000000000000000" pitchFamily="2" charset="0"/>
                <a:cs typeface="Roboto" panose="02000000000000000000" pitchFamily="2" charset="0"/>
              </a:rPr>
              <a:t>Capital </a:t>
            </a:r>
            <a:r>
              <a:rPr lang="fr-CA" sz="1200" dirty="0" err="1">
                <a:solidFill>
                  <a:schemeClr val="bg1"/>
                </a:solidFill>
                <a:latin typeface="+mj-lt"/>
                <a:ea typeface="Roboto" panose="02000000000000000000" pitchFamily="2" charset="0"/>
                <a:cs typeface="Roboto" panose="02000000000000000000" pitchFamily="2" charset="0"/>
              </a:rPr>
              <a:t>Region</a:t>
            </a:r>
            <a:endParaRPr lang="en-US" sz="1200" dirty="0">
              <a:solidFill>
                <a:schemeClr val="bg1"/>
              </a:solidFill>
              <a:latin typeface="+mj-lt"/>
              <a:ea typeface="Roboto" panose="02000000000000000000" pitchFamily="2" charset="0"/>
              <a:cs typeface="Roboto" panose="02000000000000000000" pitchFamily="2" charset="0"/>
            </a:endParaRPr>
          </a:p>
        </p:txBody>
      </p:sp>
      <p:sp>
        <p:nvSpPr>
          <p:cNvPr id="5" name="Region 2"/>
          <p:cNvSpPr txBox="1"/>
          <p:nvPr/>
        </p:nvSpPr>
        <p:spPr>
          <a:xfrm>
            <a:off x="2567608" y="5343599"/>
            <a:ext cx="1368152" cy="461665"/>
          </a:xfrm>
          <a:prstGeom prst="rect">
            <a:avLst/>
          </a:prstGeom>
          <a:noFill/>
        </p:spPr>
        <p:txBody>
          <a:bodyPr wrap="square">
            <a:spAutoFit/>
          </a:bodyPr>
          <a:lstStyle>
            <a:defPPr>
              <a:defRPr lang="en-CA"/>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spcBef>
                <a:spcPts val="600"/>
              </a:spcBef>
              <a:spcAft>
                <a:spcPts val="1200"/>
              </a:spcAft>
              <a:defRPr/>
            </a:pPr>
            <a:r>
              <a:rPr lang="fr-CA" sz="1200" dirty="0">
                <a:solidFill>
                  <a:schemeClr val="bg1"/>
                </a:solidFill>
                <a:latin typeface="+mj-lt"/>
                <a:ea typeface="Roboto" panose="02000000000000000000" pitchFamily="2" charset="0"/>
                <a:cs typeface="Roboto" panose="02000000000000000000" pitchFamily="2" charset="0"/>
              </a:rPr>
              <a:t>Vancouver</a:t>
            </a:r>
            <a:br>
              <a:rPr lang="fr-CA" sz="1200" dirty="0">
                <a:solidFill>
                  <a:schemeClr val="bg1"/>
                </a:solidFill>
                <a:latin typeface="+mj-lt"/>
                <a:ea typeface="Roboto" panose="02000000000000000000" pitchFamily="2" charset="0"/>
                <a:cs typeface="Roboto" panose="02000000000000000000" pitchFamily="2" charset="0"/>
              </a:rPr>
            </a:br>
            <a:r>
              <a:rPr lang="fr-CA" sz="1200" dirty="0">
                <a:solidFill>
                  <a:schemeClr val="bg1"/>
                </a:solidFill>
                <a:latin typeface="+mj-lt"/>
                <a:ea typeface="Roboto" panose="02000000000000000000" pitchFamily="2" charset="0"/>
                <a:cs typeface="Roboto" panose="02000000000000000000" pitchFamily="2" charset="0"/>
              </a:rPr>
              <a:t>British Columbia</a:t>
            </a:r>
            <a:endParaRPr lang="en-US" sz="1200" dirty="0">
              <a:solidFill>
                <a:schemeClr val="bg1"/>
              </a:solidFill>
              <a:latin typeface="+mj-lt"/>
              <a:ea typeface="Roboto" panose="02000000000000000000" pitchFamily="2" charset="0"/>
              <a:cs typeface="Roboto" panose="02000000000000000000" pitchFamily="2" charset="0"/>
            </a:endParaRPr>
          </a:p>
        </p:txBody>
      </p:sp>
      <p:sp>
        <p:nvSpPr>
          <p:cNvPr id="4" name="Region 3"/>
          <p:cNvSpPr txBox="1"/>
          <p:nvPr/>
        </p:nvSpPr>
        <p:spPr>
          <a:xfrm>
            <a:off x="4511824" y="5343599"/>
            <a:ext cx="1368152" cy="461665"/>
          </a:xfrm>
          <a:prstGeom prst="rect">
            <a:avLst/>
          </a:prstGeom>
          <a:noFill/>
        </p:spPr>
        <p:txBody>
          <a:bodyPr wrap="square">
            <a:spAutoFit/>
          </a:bodyPr>
          <a:lstStyle>
            <a:defPPr>
              <a:defRPr lang="en-CA"/>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spcBef>
                <a:spcPts val="600"/>
              </a:spcBef>
              <a:spcAft>
                <a:spcPts val="1200"/>
              </a:spcAft>
              <a:defRPr/>
            </a:pPr>
            <a:r>
              <a:rPr lang="fr-CA" sz="1200" dirty="0">
                <a:solidFill>
                  <a:schemeClr val="bg1"/>
                </a:solidFill>
                <a:latin typeface="+mj-lt"/>
                <a:ea typeface="Roboto" panose="02000000000000000000" pitchFamily="2" charset="0"/>
                <a:cs typeface="Roboto" panose="02000000000000000000" pitchFamily="2" charset="0"/>
              </a:rPr>
              <a:t>Winnipeg</a:t>
            </a:r>
            <a:br>
              <a:rPr lang="fr-CA" sz="1200" dirty="0">
                <a:solidFill>
                  <a:schemeClr val="bg1"/>
                </a:solidFill>
                <a:latin typeface="+mj-lt"/>
                <a:ea typeface="Roboto" panose="02000000000000000000" pitchFamily="2" charset="0"/>
                <a:cs typeface="Roboto" panose="02000000000000000000" pitchFamily="2" charset="0"/>
              </a:rPr>
            </a:br>
            <a:r>
              <a:rPr lang="fr-CA" sz="1200" dirty="0">
                <a:solidFill>
                  <a:schemeClr val="bg1"/>
                </a:solidFill>
                <a:latin typeface="+mj-lt"/>
                <a:ea typeface="Roboto" panose="02000000000000000000" pitchFamily="2" charset="0"/>
                <a:cs typeface="Roboto" panose="02000000000000000000" pitchFamily="2" charset="0"/>
              </a:rPr>
              <a:t>Manitoba</a:t>
            </a:r>
            <a:endParaRPr lang="en-US" sz="1200" dirty="0">
              <a:solidFill>
                <a:schemeClr val="bg1"/>
              </a:solidFill>
              <a:latin typeface="+mj-lt"/>
              <a:ea typeface="Roboto" panose="02000000000000000000" pitchFamily="2" charset="0"/>
              <a:cs typeface="Roboto" panose="02000000000000000000" pitchFamily="2" charset="0"/>
            </a:endParaRPr>
          </a:p>
        </p:txBody>
      </p:sp>
      <p:sp>
        <p:nvSpPr>
          <p:cNvPr id="3" name="Region 4"/>
          <p:cNvSpPr txBox="1"/>
          <p:nvPr/>
        </p:nvSpPr>
        <p:spPr>
          <a:xfrm>
            <a:off x="6023992" y="5343599"/>
            <a:ext cx="1368152" cy="461665"/>
          </a:xfrm>
          <a:prstGeom prst="rect">
            <a:avLst/>
          </a:prstGeom>
          <a:noFill/>
        </p:spPr>
        <p:txBody>
          <a:bodyPr wrap="square">
            <a:spAutoFit/>
          </a:bodyPr>
          <a:lstStyle>
            <a:defPPr>
              <a:defRPr lang="en-CA"/>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spcBef>
                <a:spcPts val="600"/>
              </a:spcBef>
              <a:spcAft>
                <a:spcPts val="1200"/>
              </a:spcAft>
              <a:defRPr/>
            </a:pPr>
            <a:r>
              <a:rPr lang="fr-CA" sz="1200" dirty="0">
                <a:solidFill>
                  <a:schemeClr val="bg1"/>
                </a:solidFill>
                <a:latin typeface="+mj-lt"/>
                <a:ea typeface="Roboto" panose="02000000000000000000" pitchFamily="2" charset="0"/>
                <a:cs typeface="Roboto" panose="02000000000000000000" pitchFamily="2" charset="0"/>
              </a:rPr>
              <a:t>Halifax</a:t>
            </a:r>
            <a:br>
              <a:rPr lang="fr-CA" sz="1200" dirty="0">
                <a:solidFill>
                  <a:schemeClr val="bg1"/>
                </a:solidFill>
                <a:latin typeface="+mj-lt"/>
                <a:ea typeface="Roboto" panose="02000000000000000000" pitchFamily="2" charset="0"/>
                <a:cs typeface="Roboto" panose="02000000000000000000" pitchFamily="2" charset="0"/>
              </a:rPr>
            </a:br>
            <a:r>
              <a:rPr lang="fr-CA" sz="1200" dirty="0">
                <a:solidFill>
                  <a:schemeClr val="bg1"/>
                </a:solidFill>
                <a:latin typeface="+mj-lt"/>
                <a:ea typeface="Roboto" panose="02000000000000000000" pitchFamily="2" charset="0"/>
                <a:cs typeface="Roboto" panose="02000000000000000000" pitchFamily="2" charset="0"/>
              </a:rPr>
              <a:t>Nova </a:t>
            </a:r>
            <a:r>
              <a:rPr lang="fr-CA" sz="1200" dirty="0" err="1">
                <a:solidFill>
                  <a:schemeClr val="bg1"/>
                </a:solidFill>
                <a:latin typeface="+mj-lt"/>
                <a:ea typeface="Roboto" panose="02000000000000000000" pitchFamily="2" charset="0"/>
                <a:cs typeface="Roboto" panose="02000000000000000000" pitchFamily="2" charset="0"/>
              </a:rPr>
              <a:t>Scotia</a:t>
            </a:r>
            <a:endParaRPr lang="en-US" sz="1200" dirty="0">
              <a:solidFill>
                <a:schemeClr val="bg1"/>
              </a:solidFill>
              <a:latin typeface="+mj-lt"/>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705943629"/>
      </p:ext>
    </p:extLst>
  </p:cSld>
  <p:clrMapOvr>
    <a:masterClrMapping/>
  </p:clrMapOvr>
</p:sld>
</file>

<file path=ppt/theme/theme1.xml><?xml version="1.0" encoding="utf-8"?>
<a:theme xmlns:a="http://schemas.openxmlformats.org/drawingml/2006/main" name="456_LAC_ppt_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C Brand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BLApprovalStatus xmlns="588dd58b-c235-4de7-be6d-a821336e58b0" xsi:nil="true"/>
    <BLApprovers xmlns="588dd58b-c235-4de7-be6d-a821336e58b0" xsi:nil="true"/>
    <BLApprovalHistory xmlns="588dd58b-c235-4de7-be6d-a821336e58b0" xsi:nil="true"/>
    <BLApprovalDate xmlns="588dd58b-c235-4de7-be6d-a821336e58b0" xsi:nil="true"/>
    <_EndDate xmlns="http://schemas.microsoft.com/sharepoint/v3/fields">2025-09-02T04:00:00+00:00</_EndDate>
    <StartDate xmlns="http://schemas.microsoft.com/sharepoint/v3">2022-09-02T04:00:00+00:00</StartDate>
    <_dlc_DocId xmlns="db4164cc-306e-4a7e-b389-53d1156d8c49">COMM-734611820-7673</_dlc_DocId>
    <_dlc_DocIdUrl xmlns="db4164cc-306e-4a7e-b389-53d1156d8c49">
      <Url>http://collab.lac-bac.int/sites/comm/CA/_layouts/15/DocIdRedir.aspx?ID=COMM-734611820-7673</Url>
      <Description>COMM-734611820-7673</Description>
    </_dlc_DocIdUrl>
    <Fiscal_x0020_year xmlns="db4164cc-306e-4a7e-b389-53d1156d8c49" xsi:nil="true"/>
    <Task_x0020_Status xmlns="a8200cf3-9499-430e-baf5-0d2fd48cc75b">In Progress</Task_x0020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BAC PowerPoint" ma:contentTypeID="0x010100638826BEE4115340A7F7738C6295B8E2005B07863E5CB45440A895189CD78F33D3" ma:contentTypeVersion="60" ma:contentTypeDescription="" ma:contentTypeScope="" ma:versionID="a2395739201d62e216596b4019db196e">
  <xsd:schema xmlns:xsd="http://www.w3.org/2001/XMLSchema" xmlns:xs="http://www.w3.org/2001/XMLSchema" xmlns:p="http://schemas.microsoft.com/office/2006/metadata/properties" xmlns:ns1="http://schemas.microsoft.com/sharepoint/v3" xmlns:ns2="588dd58b-c235-4de7-be6d-a821336e58b0" xmlns:ns3="db4164cc-306e-4a7e-b389-53d1156d8c49" xmlns:ns4="http://schemas.microsoft.com/sharepoint/v3/fields" xmlns:ns5="a8200cf3-9499-430e-baf5-0d2fd48cc75b" targetNamespace="http://schemas.microsoft.com/office/2006/metadata/properties" ma:root="true" ma:fieldsID="561f1e974af50d747b189ec0581f17df" ns1:_="" ns2:_="" ns3:_="" ns4:_="" ns5:_="">
    <xsd:import namespace="http://schemas.microsoft.com/sharepoint/v3"/>
    <xsd:import namespace="588dd58b-c235-4de7-be6d-a821336e58b0"/>
    <xsd:import namespace="db4164cc-306e-4a7e-b389-53d1156d8c49"/>
    <xsd:import namespace="http://schemas.microsoft.com/sharepoint/v3/fields"/>
    <xsd:import namespace="a8200cf3-9499-430e-baf5-0d2fd48cc75b"/>
    <xsd:element name="properties">
      <xsd:complexType>
        <xsd:sequence>
          <xsd:element name="documentManagement">
            <xsd:complexType>
              <xsd:all>
                <xsd:element ref="ns2:BLApprovalDate" minOccurs="0"/>
                <xsd:element ref="ns2:BLApprovalHistory" minOccurs="0"/>
                <xsd:element ref="ns2:BLApprovalStatus" minOccurs="0"/>
                <xsd:element ref="ns2:BLApprovers" minOccurs="0"/>
                <xsd:element ref="ns3:_dlc_DocId" minOccurs="0"/>
                <xsd:element ref="ns3:_dlc_DocIdUrl" minOccurs="0"/>
                <xsd:element ref="ns3:_dlc_DocIdPersistId" minOccurs="0"/>
                <xsd:element ref="ns1:StartDate" minOccurs="0"/>
                <xsd:element ref="ns4:_EndDate" minOccurs="0"/>
                <xsd:element ref="ns3:Fiscal_x0020_year" minOccurs="0"/>
                <xsd:element ref="ns5:Task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tartDate" ma:index="15" nillable="true" ma:displayName="Start Date" ma:default="[today]" ma:format="DateOnly" ma:hidden="true" ma:internalName="Start_x0020_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88dd58b-c235-4de7-be6d-a821336e58b0" elementFormDefault="qualified">
    <xsd:import namespace="http://schemas.microsoft.com/office/2006/documentManagement/types"/>
    <xsd:import namespace="http://schemas.microsoft.com/office/infopath/2007/PartnerControls"/>
    <xsd:element name="BLApprovalDate" ma:index="2" nillable="true" ma:displayName="Review-Approval Date" ma:format="DateOnly" ma:hidden="true" ma:internalName="BLApprovalDate" ma:readOnly="false">
      <xsd:simpleType>
        <xsd:restriction base="dms:DateTime"/>
      </xsd:simpleType>
    </xsd:element>
    <xsd:element name="BLApprovalHistory" ma:index="3" nillable="true" ma:displayName="Review-Approval History" ma:hidden="true" ma:internalName="BLApprovalHistory" ma:readOnly="false">
      <xsd:simpleType>
        <xsd:restriction base="dms:Note"/>
      </xsd:simpleType>
    </xsd:element>
    <xsd:element name="BLApprovalStatus" ma:index="4" nillable="true" ma:displayName="Review-Approval Status" ma:hidden="true" ma:internalName="BLApprovalStatus" ma:readOnly="false">
      <xsd:simpleType>
        <xsd:restriction base="dms:Text">
          <xsd:maxLength value="255"/>
        </xsd:restriction>
      </xsd:simpleType>
    </xsd:element>
    <xsd:element name="BLApprovers" ma:index="5" nillable="true" ma:displayName="Reviewers-Approvers" ma:hidden="true" ma:internalName="BLApprover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4164cc-306e-4a7e-b389-53d1156d8c49" elementFormDefault="qualified">
    <xsd:import namespace="http://schemas.microsoft.com/office/2006/documentManagement/types"/>
    <xsd:import namespace="http://schemas.microsoft.com/office/infopath/2007/PartnerControls"/>
    <xsd:element name="_dlc_DocId" ma:index="7" nillable="true" ma:displayName="Document ID Value" ma:description="The value of the document ID assigned to this item." ma:internalName="_dlc_DocId" ma:readOnly="true">
      <xsd:simpleType>
        <xsd:restriction base="dms:Text"/>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Fiscal_x0020_year" ma:index="17" nillable="true" ma:displayName="Fiscal year" ma:default="2023-2024" ma:format="Dropdown" ma:hidden="true" ma:internalName="Fiscal_x0020_year" ma:readOnly="false">
      <xsd:simpleType>
        <xsd:restriction base="dms:Choice">
          <xsd:enumeration value="2015-2016"/>
          <xsd:enumeration value="2016-2017"/>
          <xsd:enumeration value="2017-2018"/>
          <xsd:enumeration value="2018-2019"/>
          <xsd:enumeration value="2019-2020"/>
          <xsd:enumeration value="2020-2021"/>
          <xsd:enumeration value="2021-2022"/>
          <xsd:enumeration value="2022-2023"/>
          <xsd:enumeration value="2023-2024"/>
          <xsd:enumeration value="2024-202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EndDate" ma:index="16" nillable="true" ma:displayName="End Date" ma:default="[today]" ma:format="DateOnly" ma:hidden="true" ma:internalName="End_x0020_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8200cf3-9499-430e-baf5-0d2fd48cc75b" elementFormDefault="qualified">
    <xsd:import namespace="http://schemas.microsoft.com/office/2006/documentManagement/types"/>
    <xsd:import namespace="http://schemas.microsoft.com/office/infopath/2007/PartnerControls"/>
    <xsd:element name="Task_x0020_Status" ma:index="18" nillable="true" ma:displayName="Task Status" ma:default="In Progress" ma:format="Dropdown" ma:hidden="true" ma:internalName="Task_x0020_Status" ma:readOnly="false">
      <xsd:simpleType>
        <xsd:restriction base="dms:Choice">
          <xsd:enumeration value="In Progress"/>
          <xsd:enumeration value="Completed"/>
          <xsd:enumeration value="Cancell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5341ffb6-9f44-4f1b-9ccc-ac841d6afe01" ContentTypeId="0x0101" PreviousValue="false"/>
</file>

<file path=customXml/itemProps1.xml><?xml version="1.0" encoding="utf-8"?>
<ds:datastoreItem xmlns:ds="http://schemas.openxmlformats.org/officeDocument/2006/customXml" ds:itemID="{19E7C89D-5815-4B0E-BB8A-56726354CEFE}">
  <ds:schemaRefs>
    <ds:schemaRef ds:uri="588dd58b-c235-4de7-be6d-a821336e58b0"/>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a8200cf3-9499-430e-baf5-0d2fd48cc75b"/>
    <ds:schemaRef ds:uri="http://schemas.microsoft.com/sharepoint/v3/fields"/>
    <ds:schemaRef ds:uri="http://purl.org/dc/dcmitype/"/>
    <ds:schemaRef ds:uri="http://purl.org/dc/terms/"/>
    <ds:schemaRef ds:uri="http://schemas.microsoft.com/office/2006/documentManagement/types"/>
    <ds:schemaRef ds:uri="db4164cc-306e-4a7e-b389-53d1156d8c49"/>
    <ds:schemaRef ds:uri="http://schemas.microsoft.com/sharepoint/v3"/>
    <ds:schemaRef ds:uri="http://purl.org/dc/elements/1.1/"/>
  </ds:schemaRefs>
</ds:datastoreItem>
</file>

<file path=customXml/itemProps2.xml><?xml version="1.0" encoding="utf-8"?>
<ds:datastoreItem xmlns:ds="http://schemas.openxmlformats.org/officeDocument/2006/customXml" ds:itemID="{0A066537-98A3-4E57-9487-2A0949263523}">
  <ds:schemaRefs>
    <ds:schemaRef ds:uri="http://schemas.microsoft.com/sharepoint/v3/contenttype/forms"/>
  </ds:schemaRefs>
</ds:datastoreItem>
</file>

<file path=customXml/itemProps3.xml><?xml version="1.0" encoding="utf-8"?>
<ds:datastoreItem xmlns:ds="http://schemas.openxmlformats.org/officeDocument/2006/customXml" ds:itemID="{41ABBA5E-4CE8-489B-B772-15A6B3D9118A}">
  <ds:schemaRefs>
    <ds:schemaRef ds:uri="http://schemas.microsoft.com/sharepoint/events"/>
  </ds:schemaRefs>
</ds:datastoreItem>
</file>

<file path=customXml/itemProps4.xml><?xml version="1.0" encoding="utf-8"?>
<ds:datastoreItem xmlns:ds="http://schemas.openxmlformats.org/officeDocument/2006/customXml" ds:itemID="{6BAE3BFB-54DF-44CA-AFA7-55F892F13C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8dd58b-c235-4de7-be6d-a821336e58b0"/>
    <ds:schemaRef ds:uri="db4164cc-306e-4a7e-b389-53d1156d8c49"/>
    <ds:schemaRef ds:uri="http://schemas.microsoft.com/sharepoint/v3/fields"/>
    <ds:schemaRef ds:uri="a8200cf3-9499-430e-baf5-0d2fd48cc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2288DDFE-DD84-45B6-A487-767F7C19287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0</TotalTime>
  <Words>699</Words>
  <Application>Microsoft Office PowerPoint</Application>
  <PresentationFormat>Widescreen</PresentationFormat>
  <Paragraphs>97</Paragraphs>
  <Slides>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456_LAC_ppt_e</vt:lpstr>
      <vt:lpstr>LAC Update on ATIP</vt:lpstr>
      <vt:lpstr>2023-24 LAC ATIP Results Achieved</vt:lpstr>
      <vt:lpstr>Formal Requests for Indigenous Related Records</vt:lpstr>
      <vt:lpstr>Informal Requests pursuant to 8(2)(k)</vt:lpstr>
      <vt:lpstr>Challenges</vt:lpstr>
      <vt:lpstr>Improvements and Opportunities</vt:lpstr>
      <vt:lpstr>Conclusions and Next Steps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 Vision 2030 - Template v2 - EN</dc:title>
  <dc:creator/>
  <cp:lastModifiedBy/>
  <cp:revision>86</cp:revision>
  <dcterms:created xsi:type="dcterms:W3CDTF">2021-08-12T13:29:35Z</dcterms:created>
  <dcterms:modified xsi:type="dcterms:W3CDTF">2024-05-13T15:49:12Z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0x010100638826BEE4115340A7F7738C6295B8E2005B07863E5CB45440A895189CD78F33D3</vt:lpwstr>
  </property>
  <property fmtid="{D5CDD505-2E9C-101B-9397-08002B2CF9AE}" pid="3" name="_dlc_DocIdItemGuid">
    <vt:lpwstr>6fcfbebd-5816-4f7e-a4ea-8fe943195b55</vt:lpwstr>
  </property>
  <property fmtid="{D5CDD505-2E9C-101B-9397-08002B2CF9AE}" pid="4" name="Other Contributors">
    <vt:lpwstr/>
  </property>
  <property fmtid="{D5CDD505-2E9C-101B-9397-08002B2CF9AE}" pid="5" name="Order">
    <vt:r8>157000</vt:r8>
  </property>
  <property fmtid="{D5CDD505-2E9C-101B-9397-08002B2CF9AE}" pid="6" name="_docset_NoMedatataSyncRequired">
    <vt:lpwstr>False</vt:lpwstr>
  </property>
  <property fmtid="{D5CDD505-2E9C-101B-9397-08002B2CF9AE}" pid="7" name="MSIP_Label_a06f4807-c869-4f8c-8171-a98e99757573_Enabled">
    <vt:lpwstr>true</vt:lpwstr>
  </property>
  <property fmtid="{D5CDD505-2E9C-101B-9397-08002B2CF9AE}" pid="8" name="MSIP_Label_a06f4807-c869-4f8c-8171-a98e99757573_SetDate">
    <vt:lpwstr>2024-05-02T19:58:14Z</vt:lpwstr>
  </property>
  <property fmtid="{D5CDD505-2E9C-101B-9397-08002B2CF9AE}" pid="9" name="MSIP_Label_a06f4807-c869-4f8c-8171-a98e99757573_Method">
    <vt:lpwstr>Standard</vt:lpwstr>
  </property>
  <property fmtid="{D5CDD505-2E9C-101B-9397-08002B2CF9AE}" pid="10" name="MSIP_Label_a06f4807-c869-4f8c-8171-a98e99757573_Name">
    <vt:lpwstr>UNCLASSIFIED</vt:lpwstr>
  </property>
  <property fmtid="{D5CDD505-2E9C-101B-9397-08002B2CF9AE}" pid="11" name="MSIP_Label_a06f4807-c869-4f8c-8171-a98e99757573_SiteId">
    <vt:lpwstr>098ab454-2808-4984-b40d-04d49415677b</vt:lpwstr>
  </property>
  <property fmtid="{D5CDD505-2E9C-101B-9397-08002B2CF9AE}" pid="12" name="MSIP_Label_a06f4807-c869-4f8c-8171-a98e99757573_ActionId">
    <vt:lpwstr>cea8363d-badc-40f8-bdef-e8e08945092e</vt:lpwstr>
  </property>
  <property fmtid="{D5CDD505-2E9C-101B-9397-08002B2CF9AE}" pid="13" name="MSIP_Label_a06f4807-c869-4f8c-8171-a98e99757573_ContentBits">
    <vt:lpwstr>0</vt:lpwstr>
  </property>
</Properties>
</file>