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62" r:id="rId6"/>
    <p:sldId id="365" r:id="rId7"/>
    <p:sldId id="339" r:id="rId8"/>
    <p:sldId id="331" r:id="rId9"/>
    <p:sldId id="353" r:id="rId10"/>
    <p:sldId id="357" r:id="rId11"/>
    <p:sldId id="340" r:id="rId12"/>
    <p:sldId id="355" r:id="rId13"/>
    <p:sldId id="360" r:id="rId14"/>
    <p:sldId id="364" r:id="rId15"/>
    <p:sldId id="366" r:id="rId16"/>
    <p:sldId id="363" r:id="rId1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54F5C5-1337-844E-B00A-574A86EB1D6A}" name="Kathleen Lickers" initials="KL" userId="S::klickers@lickersbs.onmicrosoft.com::4abad943-2745-4c1f-b0a4-40bb67e5d1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aron Asselstine" initials="AA" lastIdx="4" clrIdx="0">
    <p:extLst>
      <p:ext uri="{19B8F6BF-5375-455C-9EA6-DF929625EA0E}">
        <p15:presenceInfo xmlns:p15="http://schemas.microsoft.com/office/powerpoint/2012/main" userId="S::aasselstine@afn.ca::00b66097-8711-47ba-92de-d0d6de2292a3" providerId="AD"/>
      </p:ext>
    </p:extLst>
  </p:cmAuthor>
  <p:cmAuthor id="2" name="Jesse Donovan" initials="JD" lastIdx="3" clrIdx="1">
    <p:extLst>
      <p:ext uri="{19B8F6BF-5375-455C-9EA6-DF929625EA0E}">
        <p15:presenceInfo xmlns:p15="http://schemas.microsoft.com/office/powerpoint/2012/main" userId="S::JDonovan@afn.ca::3afa3826-c884-4ff4-8862-b6ec06e6ce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6FF"/>
    <a:srgbClr val="F2F2F2"/>
    <a:srgbClr val="FF6F61"/>
    <a:srgbClr val="8FD3F4"/>
    <a:srgbClr val="56B4E9"/>
    <a:srgbClr val="A09E9C"/>
    <a:srgbClr val="6B7A8F"/>
    <a:srgbClr val="B7D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5033" autoAdjust="0"/>
  </p:normalViewPr>
  <p:slideViewPr>
    <p:cSldViewPr snapToGrid="0" snapToObjects="1">
      <p:cViewPr varScale="1">
        <p:scale>
          <a:sx n="82" d="100"/>
          <a:sy n="82" d="100"/>
        </p:scale>
        <p:origin x="490" y="72"/>
      </p:cViewPr>
      <p:guideLst>
        <p:guide orient="horz" pos="2160"/>
        <p:guide pos="3840"/>
      </p:guideLst>
    </p:cSldViewPr>
  </p:slideViewPr>
  <p:notesTextViewPr>
    <p:cViewPr>
      <p:scale>
        <a:sx n="1" d="1"/>
        <a:sy n="1" d="1"/>
      </p:scale>
      <p:origin x="0" y="0"/>
    </p:cViewPr>
  </p:notesTextViewPr>
  <p:notesViewPr>
    <p:cSldViewPr snapToGrid="0" snapToObjects="1">
      <p:cViewPr>
        <p:scale>
          <a:sx n="100" d="100"/>
          <a:sy n="100" d="100"/>
        </p:scale>
        <p:origin x="-906" y="6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0D636-C8D4-42F3-8936-3D7330DD92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E25770ED-0A95-4039-8BC3-D3360B711EEF}">
      <dgm:prSet phldrT="[Text]"/>
      <dgm:spPr>
        <a:solidFill>
          <a:srgbClr val="56B4E9"/>
        </a:solidFill>
        <a:ln>
          <a:noFill/>
        </a:ln>
      </dgm:spPr>
      <dgm:t>
        <a:bodyPr/>
        <a:lstStyle/>
        <a:p>
          <a:r>
            <a:rPr lang="en-CA" b="1" dirty="0">
              <a:latin typeface="Avenir Next LT Pro Light" panose="020B0304020202020204" pitchFamily="34" charset="0"/>
            </a:rPr>
            <a:t>      Cabinet Mandate	</a:t>
          </a:r>
        </a:p>
      </dgm:t>
    </dgm:pt>
    <dgm:pt modelId="{C20AA23B-DDC2-44DD-B9BB-07AA8E558749}" type="parTrans" cxnId="{8A094726-1A58-4FC2-A4DF-6AA51ED91970}">
      <dgm:prSet/>
      <dgm:spPr/>
      <dgm:t>
        <a:bodyPr/>
        <a:lstStyle/>
        <a:p>
          <a:endParaRPr lang="en-CA">
            <a:latin typeface="Avenir Next LT Pro Light" panose="020B0304020202020204" pitchFamily="34" charset="0"/>
          </a:endParaRPr>
        </a:p>
      </dgm:t>
    </dgm:pt>
    <dgm:pt modelId="{D64FB1FB-C89E-4341-9302-973FCD369A82}" type="sibTrans" cxnId="{8A094726-1A58-4FC2-A4DF-6AA51ED91970}">
      <dgm:prSet/>
      <dgm:spPr/>
      <dgm:t>
        <a:bodyPr/>
        <a:lstStyle/>
        <a:p>
          <a:endParaRPr lang="en-CA">
            <a:latin typeface="Avenir Next LT Pro Light" panose="020B0304020202020204" pitchFamily="34" charset="0"/>
          </a:endParaRPr>
        </a:p>
      </dgm:t>
    </dgm:pt>
    <dgm:pt modelId="{C42D60E6-935E-4D0B-ABD5-C499CF8264AD}">
      <dgm:prSet phldrT="[Text]" custT="1"/>
      <dgm:spPr>
        <a:solidFill>
          <a:srgbClr val="F2F2F2"/>
        </a:solidFill>
      </dgm:spPr>
      <dgm:t>
        <a:bodyPr/>
        <a:lstStyle/>
        <a:p>
          <a:pPr>
            <a:buFont typeface="Arial" panose="020B0604020202020204" pitchFamily="34" charset="0"/>
            <a:buChar char="•"/>
          </a:pPr>
          <a:r>
            <a:rPr lang="en-US" sz="1600" dirty="0">
              <a:latin typeface="Avenir Next LT Pro Light" panose="020B0304020202020204" pitchFamily="34" charset="0"/>
            </a:rPr>
            <a:t>In July 2022, CIRNAC received a Cabinet Mandate to co-develop an independent centre for the resolution of specific claims with the AFN. </a:t>
          </a:r>
          <a:endParaRPr lang="en-CA" sz="1600" dirty="0">
            <a:latin typeface="Avenir Next LT Pro Light" panose="020B0304020202020204" pitchFamily="34" charset="0"/>
          </a:endParaRPr>
        </a:p>
      </dgm:t>
    </dgm:pt>
    <dgm:pt modelId="{8D6CEE19-8A31-4E99-848D-BA0A6622C07B}" type="parTrans" cxnId="{B07CFB6B-7962-44AB-9BE0-D4E510C1FD42}">
      <dgm:prSet/>
      <dgm:spPr/>
      <dgm:t>
        <a:bodyPr/>
        <a:lstStyle/>
        <a:p>
          <a:endParaRPr lang="en-CA">
            <a:latin typeface="Avenir Next LT Pro Light" panose="020B0304020202020204" pitchFamily="34" charset="0"/>
          </a:endParaRPr>
        </a:p>
      </dgm:t>
    </dgm:pt>
    <dgm:pt modelId="{3245601D-2404-4F5C-9CE6-2C6852F72B82}" type="sibTrans" cxnId="{B07CFB6B-7962-44AB-9BE0-D4E510C1FD42}">
      <dgm:prSet/>
      <dgm:spPr/>
      <dgm:t>
        <a:bodyPr/>
        <a:lstStyle/>
        <a:p>
          <a:endParaRPr lang="en-CA">
            <a:latin typeface="Avenir Next LT Pro Light" panose="020B0304020202020204" pitchFamily="34" charset="0"/>
          </a:endParaRPr>
        </a:p>
      </dgm:t>
    </dgm:pt>
    <dgm:pt modelId="{91DE44F0-77C4-445B-94DD-F8261366CA17}">
      <dgm:prSet phldrT="[Text]"/>
      <dgm:spPr>
        <a:solidFill>
          <a:srgbClr val="56B4E9"/>
        </a:solidFill>
        <a:ln>
          <a:noFill/>
        </a:ln>
      </dgm:spPr>
      <dgm:t>
        <a:bodyPr/>
        <a:lstStyle/>
        <a:p>
          <a:r>
            <a:rPr lang="en-CA" b="1" dirty="0">
              <a:latin typeface="Avenir Next LT Pro Light" panose="020B0304020202020204" pitchFamily="34" charset="0"/>
            </a:rPr>
            <a:t>November 2022 Specific Claims Implementation Working Group (SCIWG) Launch</a:t>
          </a:r>
        </a:p>
      </dgm:t>
    </dgm:pt>
    <dgm:pt modelId="{57E490CF-11BD-4F75-A11F-34FB3819539F}" type="parTrans" cxnId="{8B769EF4-4FA0-4007-A8FA-682A5536E800}">
      <dgm:prSet/>
      <dgm:spPr/>
      <dgm:t>
        <a:bodyPr/>
        <a:lstStyle/>
        <a:p>
          <a:endParaRPr lang="en-CA">
            <a:latin typeface="Avenir Next LT Pro Light" panose="020B0304020202020204" pitchFamily="34" charset="0"/>
          </a:endParaRPr>
        </a:p>
      </dgm:t>
    </dgm:pt>
    <dgm:pt modelId="{8D1810D2-7510-40E4-AE42-0CC7BE08ECF4}" type="sibTrans" cxnId="{8B769EF4-4FA0-4007-A8FA-682A5536E800}">
      <dgm:prSet/>
      <dgm:spPr/>
      <dgm:t>
        <a:bodyPr/>
        <a:lstStyle/>
        <a:p>
          <a:endParaRPr lang="en-CA">
            <a:latin typeface="Avenir Next LT Pro Light" panose="020B0304020202020204" pitchFamily="34" charset="0"/>
          </a:endParaRPr>
        </a:p>
      </dgm:t>
    </dgm:pt>
    <dgm:pt modelId="{683556D0-C204-4B4B-9933-5F12C1F5D14A}">
      <dgm:prSet phldrT="[Text]" custT="1"/>
      <dgm:spPr>
        <a:solidFill>
          <a:srgbClr val="F2F2F2">
            <a:alpha val="90000"/>
          </a:srgbClr>
        </a:solidFill>
      </dgm:spPr>
      <dgm:t>
        <a:bodyPr/>
        <a:lstStyle/>
        <a:p>
          <a:pPr>
            <a:buFont typeface="Arial" panose="020B0604020202020204" pitchFamily="34" charset="0"/>
            <a:buChar char="•"/>
          </a:pPr>
          <a:r>
            <a:rPr lang="en-US" sz="1400" dirty="0">
              <a:latin typeface="Avenir Next LT Pro Light" panose="020B0304020202020204" pitchFamily="34" charset="0"/>
            </a:rPr>
            <a:t>In November 2022, the AFN (with the Chiefs Committee on Lands and Resources) and CIRNAC (with then Minister Miller) held a public ceremony in Halifax, NS to formally establish the Specific Claims Implementation Working Group (SCIWG).</a:t>
          </a:r>
          <a:br>
            <a:rPr lang="en-US" sz="1300" dirty="0">
              <a:latin typeface="Avenir Next LT Pro Light" panose="020B0304020202020204" pitchFamily="34" charset="0"/>
            </a:rPr>
          </a:br>
          <a:endParaRPr lang="en-CA" sz="1300" dirty="0">
            <a:latin typeface="Avenir Next LT Pro Light" panose="020B0304020202020204" pitchFamily="34" charset="0"/>
          </a:endParaRPr>
        </a:p>
      </dgm:t>
    </dgm:pt>
    <dgm:pt modelId="{6D586F6B-00FF-4D5A-A40B-B67D7742FC40}" type="parTrans" cxnId="{F3AF83ED-EB92-44FE-9ABA-85A0F3784EF5}">
      <dgm:prSet/>
      <dgm:spPr/>
      <dgm:t>
        <a:bodyPr/>
        <a:lstStyle/>
        <a:p>
          <a:endParaRPr lang="en-CA">
            <a:latin typeface="Avenir Next LT Pro Light" panose="020B0304020202020204" pitchFamily="34" charset="0"/>
          </a:endParaRPr>
        </a:p>
      </dgm:t>
    </dgm:pt>
    <dgm:pt modelId="{60ADFFE3-C913-47D0-8CB1-C575DCD0C94F}" type="sibTrans" cxnId="{F3AF83ED-EB92-44FE-9ABA-85A0F3784EF5}">
      <dgm:prSet/>
      <dgm:spPr/>
      <dgm:t>
        <a:bodyPr/>
        <a:lstStyle/>
        <a:p>
          <a:endParaRPr lang="en-CA">
            <a:latin typeface="Avenir Next LT Pro Light" panose="020B0304020202020204" pitchFamily="34" charset="0"/>
          </a:endParaRPr>
        </a:p>
      </dgm:t>
    </dgm:pt>
    <dgm:pt modelId="{8FA222F2-C79E-4D10-9AF0-BC1D0AC9F8E9}">
      <dgm:prSet phldrT="[Text]"/>
      <dgm:spPr>
        <a:solidFill>
          <a:srgbClr val="56B4E9"/>
        </a:solidFill>
        <a:ln>
          <a:noFill/>
        </a:ln>
      </dgm:spPr>
      <dgm:t>
        <a:bodyPr/>
        <a:lstStyle/>
        <a:p>
          <a:r>
            <a:rPr lang="en-CA" b="1" dirty="0">
              <a:latin typeface="Avenir Next LT Pro Light" panose="020B0304020202020204" pitchFamily="34" charset="0"/>
            </a:rPr>
            <a:t>SCIWG Structure</a:t>
          </a:r>
        </a:p>
      </dgm:t>
    </dgm:pt>
    <dgm:pt modelId="{61E3E162-DEAE-4847-AA88-7D3E8B2479D5}" type="parTrans" cxnId="{6444FCE2-A45B-413F-9420-3CDA5F2226DD}">
      <dgm:prSet/>
      <dgm:spPr/>
      <dgm:t>
        <a:bodyPr/>
        <a:lstStyle/>
        <a:p>
          <a:endParaRPr lang="en-CA">
            <a:latin typeface="Avenir Next LT Pro Light" panose="020B0304020202020204" pitchFamily="34" charset="0"/>
          </a:endParaRPr>
        </a:p>
      </dgm:t>
    </dgm:pt>
    <dgm:pt modelId="{3C1378F6-F8D4-41EE-9B65-6A202DA40B31}" type="sibTrans" cxnId="{6444FCE2-A45B-413F-9420-3CDA5F2226DD}">
      <dgm:prSet/>
      <dgm:spPr/>
      <dgm:t>
        <a:bodyPr/>
        <a:lstStyle/>
        <a:p>
          <a:endParaRPr lang="en-CA">
            <a:latin typeface="Avenir Next LT Pro Light" panose="020B0304020202020204" pitchFamily="34" charset="0"/>
          </a:endParaRPr>
        </a:p>
      </dgm:t>
    </dgm:pt>
    <dgm:pt modelId="{98179DA8-3CD5-4F60-B417-71101F301C44}">
      <dgm:prSet phldrT="[Text]" custT="1"/>
      <dgm:spPr>
        <a:solidFill>
          <a:srgbClr val="F2F2F2">
            <a:alpha val="90000"/>
          </a:srgbClr>
        </a:solidFill>
      </dgm:spPr>
      <dgm:t>
        <a:bodyPr/>
        <a:lstStyle/>
        <a:p>
          <a:pPr>
            <a:buFont typeface="Arial" panose="020B0604020202020204" pitchFamily="34" charset="0"/>
            <a:buChar char="•"/>
          </a:pPr>
          <a:r>
            <a:rPr lang="en-US" sz="1400" dirty="0">
              <a:latin typeface="Avenir Next LT Pro Light" panose="020B0304020202020204" pitchFamily="34" charset="0"/>
            </a:rPr>
            <a:t>Senior representatives from the AFN and the Specific Claims Branch.</a:t>
          </a:r>
          <a:endParaRPr lang="en-CA" sz="1400" dirty="0">
            <a:latin typeface="Avenir Next LT Pro Light" panose="020B0304020202020204" pitchFamily="34" charset="0"/>
          </a:endParaRPr>
        </a:p>
      </dgm:t>
    </dgm:pt>
    <dgm:pt modelId="{7BDFD232-F097-4E21-BF0F-5DCB32A47F0E}" type="parTrans" cxnId="{C7B33AB5-E326-4BDD-B6AD-C2729460FBC2}">
      <dgm:prSet/>
      <dgm:spPr/>
      <dgm:t>
        <a:bodyPr/>
        <a:lstStyle/>
        <a:p>
          <a:endParaRPr lang="en-CA">
            <a:latin typeface="Avenir Next LT Pro Light" panose="020B0304020202020204" pitchFamily="34" charset="0"/>
          </a:endParaRPr>
        </a:p>
      </dgm:t>
    </dgm:pt>
    <dgm:pt modelId="{B10A9E1E-A3BE-4A2C-8CCB-1EF819F7566B}" type="sibTrans" cxnId="{C7B33AB5-E326-4BDD-B6AD-C2729460FBC2}">
      <dgm:prSet/>
      <dgm:spPr/>
      <dgm:t>
        <a:bodyPr/>
        <a:lstStyle/>
        <a:p>
          <a:endParaRPr lang="en-CA">
            <a:latin typeface="Avenir Next LT Pro Light" panose="020B0304020202020204" pitchFamily="34" charset="0"/>
          </a:endParaRPr>
        </a:p>
      </dgm:t>
    </dgm:pt>
    <dgm:pt modelId="{867E6EF4-AD70-406F-9050-EF1E69EE9DA6}">
      <dgm:prSet phldrT="[Text]" custT="1"/>
      <dgm:spPr>
        <a:solidFill>
          <a:srgbClr val="F2F2F2">
            <a:alpha val="90000"/>
          </a:srgbClr>
        </a:solidFill>
      </dgm:spPr>
      <dgm:t>
        <a:bodyPr/>
        <a:lstStyle/>
        <a:p>
          <a:pPr>
            <a:buFont typeface="Arial" panose="020B0604020202020204" pitchFamily="34" charset="0"/>
            <a:buChar char="•"/>
          </a:pPr>
          <a:r>
            <a:rPr lang="en-US" sz="1400" dirty="0">
              <a:latin typeface="Avenir Next LT Pro Light" panose="020B0304020202020204" pitchFamily="34" charset="0"/>
            </a:rPr>
            <a:t>Technical advisors</a:t>
          </a:r>
          <a:endParaRPr lang="en-CA" sz="1400" dirty="0">
            <a:latin typeface="Avenir Next LT Pro Light" panose="020B0304020202020204" pitchFamily="34" charset="0"/>
          </a:endParaRPr>
        </a:p>
      </dgm:t>
    </dgm:pt>
    <dgm:pt modelId="{E8456845-2B15-4564-A028-19D5BEF88493}" type="parTrans" cxnId="{B3C220A0-665E-4B95-979D-DA881EA03B53}">
      <dgm:prSet/>
      <dgm:spPr/>
      <dgm:t>
        <a:bodyPr/>
        <a:lstStyle/>
        <a:p>
          <a:endParaRPr lang="en-CA"/>
        </a:p>
      </dgm:t>
    </dgm:pt>
    <dgm:pt modelId="{31C1B98A-0CEB-4FD9-91EF-5C8D0C72855C}" type="sibTrans" cxnId="{B3C220A0-665E-4B95-979D-DA881EA03B53}">
      <dgm:prSet/>
      <dgm:spPr/>
      <dgm:t>
        <a:bodyPr/>
        <a:lstStyle/>
        <a:p>
          <a:endParaRPr lang="en-CA"/>
        </a:p>
      </dgm:t>
    </dgm:pt>
    <dgm:pt modelId="{77F553A8-6238-45AC-8BC0-3356B1AA5679}">
      <dgm:prSet phldrT="[Text]" custT="1"/>
      <dgm:spPr>
        <a:solidFill>
          <a:srgbClr val="F2F2F2">
            <a:alpha val="90000"/>
          </a:srgbClr>
        </a:solidFill>
      </dgm:spPr>
      <dgm:t>
        <a:bodyPr/>
        <a:lstStyle/>
        <a:p>
          <a:pPr>
            <a:buFont typeface="Arial" panose="020B0604020202020204" pitchFamily="34" charset="0"/>
            <a:buChar char="•"/>
          </a:pPr>
          <a:r>
            <a:rPr lang="en-US" sz="1400" dirty="0">
              <a:latin typeface="Avenir Next LT Pro Light" panose="020B0304020202020204" pitchFamily="34" charset="0"/>
            </a:rPr>
            <a:t>Principals: CCoLTR portfolio holder and CIRNAC Minister</a:t>
          </a:r>
          <a:endParaRPr lang="en-CA" sz="1400" dirty="0">
            <a:latin typeface="Avenir Next LT Pro Light" panose="020B0304020202020204" pitchFamily="34" charset="0"/>
          </a:endParaRPr>
        </a:p>
      </dgm:t>
    </dgm:pt>
    <dgm:pt modelId="{310981BD-7E7B-403C-85E2-14642D14E986}" type="parTrans" cxnId="{45A825F5-0DE5-4817-8EDB-4A4FC068B884}">
      <dgm:prSet/>
      <dgm:spPr/>
    </dgm:pt>
    <dgm:pt modelId="{F8A7F878-4A45-487E-95B9-E957119BC0BD}" type="sibTrans" cxnId="{45A825F5-0DE5-4817-8EDB-4A4FC068B884}">
      <dgm:prSet/>
      <dgm:spPr/>
    </dgm:pt>
    <dgm:pt modelId="{F006E305-CD17-4CA7-8127-52BA61CA0B78}" type="pres">
      <dgm:prSet presAssocID="{4A20D636-C8D4-42F3-8936-3D7330DD925A}" presName="Name0" presStyleCnt="0">
        <dgm:presLayoutVars>
          <dgm:dir/>
          <dgm:animLvl val="lvl"/>
          <dgm:resizeHandles val="exact"/>
        </dgm:presLayoutVars>
      </dgm:prSet>
      <dgm:spPr/>
    </dgm:pt>
    <dgm:pt modelId="{A651E02E-9A86-41F9-918F-D24EA3C33762}" type="pres">
      <dgm:prSet presAssocID="{E25770ED-0A95-4039-8BC3-D3360B711EEF}" presName="composite" presStyleCnt="0"/>
      <dgm:spPr/>
    </dgm:pt>
    <dgm:pt modelId="{227D3A6D-A1B1-48F7-9702-A76AA509DD23}" type="pres">
      <dgm:prSet presAssocID="{E25770ED-0A95-4039-8BC3-D3360B711EEF}" presName="parTx" presStyleLbl="alignNode1" presStyleIdx="0" presStyleCnt="3">
        <dgm:presLayoutVars>
          <dgm:chMax val="0"/>
          <dgm:chPref val="0"/>
          <dgm:bulletEnabled val="1"/>
        </dgm:presLayoutVars>
      </dgm:prSet>
      <dgm:spPr/>
    </dgm:pt>
    <dgm:pt modelId="{1E77FD98-7B7A-4C3E-BF44-3FAA3D593A03}" type="pres">
      <dgm:prSet presAssocID="{E25770ED-0A95-4039-8BC3-D3360B711EEF}" presName="desTx" presStyleLbl="alignAccFollowNode1" presStyleIdx="0" presStyleCnt="3">
        <dgm:presLayoutVars>
          <dgm:bulletEnabled val="1"/>
        </dgm:presLayoutVars>
      </dgm:prSet>
      <dgm:spPr/>
    </dgm:pt>
    <dgm:pt modelId="{CFF8871D-6C80-46BC-AD52-7E6A99930B2A}" type="pres">
      <dgm:prSet presAssocID="{D64FB1FB-C89E-4341-9302-973FCD369A82}" presName="space" presStyleCnt="0"/>
      <dgm:spPr/>
    </dgm:pt>
    <dgm:pt modelId="{5BE926BA-000D-408A-B3CA-BA142FFAFA7C}" type="pres">
      <dgm:prSet presAssocID="{91DE44F0-77C4-445B-94DD-F8261366CA17}" presName="composite" presStyleCnt="0"/>
      <dgm:spPr/>
    </dgm:pt>
    <dgm:pt modelId="{5E02C3BC-E7A5-41FD-8CE8-BE78E93ACAB6}" type="pres">
      <dgm:prSet presAssocID="{91DE44F0-77C4-445B-94DD-F8261366CA17}" presName="parTx" presStyleLbl="alignNode1" presStyleIdx="1" presStyleCnt="3">
        <dgm:presLayoutVars>
          <dgm:chMax val="0"/>
          <dgm:chPref val="0"/>
          <dgm:bulletEnabled val="1"/>
        </dgm:presLayoutVars>
      </dgm:prSet>
      <dgm:spPr/>
    </dgm:pt>
    <dgm:pt modelId="{E9DB6098-AB7B-4E5B-A044-5D401A9DCA74}" type="pres">
      <dgm:prSet presAssocID="{91DE44F0-77C4-445B-94DD-F8261366CA17}" presName="desTx" presStyleLbl="alignAccFollowNode1" presStyleIdx="1" presStyleCnt="3">
        <dgm:presLayoutVars>
          <dgm:bulletEnabled val="1"/>
        </dgm:presLayoutVars>
      </dgm:prSet>
      <dgm:spPr/>
    </dgm:pt>
    <dgm:pt modelId="{4F0CE19D-B7CB-4CB6-9C38-6C2A6817BA0F}" type="pres">
      <dgm:prSet presAssocID="{8D1810D2-7510-40E4-AE42-0CC7BE08ECF4}" presName="space" presStyleCnt="0"/>
      <dgm:spPr/>
    </dgm:pt>
    <dgm:pt modelId="{4261C12C-3FE4-437F-92FC-3666C9910344}" type="pres">
      <dgm:prSet presAssocID="{8FA222F2-C79E-4D10-9AF0-BC1D0AC9F8E9}" presName="composite" presStyleCnt="0"/>
      <dgm:spPr/>
    </dgm:pt>
    <dgm:pt modelId="{53D3ED42-17BC-4DA1-B7BE-257F3ABF6D21}" type="pres">
      <dgm:prSet presAssocID="{8FA222F2-C79E-4D10-9AF0-BC1D0AC9F8E9}" presName="parTx" presStyleLbl="alignNode1" presStyleIdx="2" presStyleCnt="3">
        <dgm:presLayoutVars>
          <dgm:chMax val="0"/>
          <dgm:chPref val="0"/>
          <dgm:bulletEnabled val="1"/>
        </dgm:presLayoutVars>
      </dgm:prSet>
      <dgm:spPr/>
    </dgm:pt>
    <dgm:pt modelId="{583F8B8C-68B8-48C3-A365-D09725A77994}" type="pres">
      <dgm:prSet presAssocID="{8FA222F2-C79E-4D10-9AF0-BC1D0AC9F8E9}" presName="desTx" presStyleLbl="alignAccFollowNode1" presStyleIdx="2" presStyleCnt="3">
        <dgm:presLayoutVars>
          <dgm:bulletEnabled val="1"/>
        </dgm:presLayoutVars>
      </dgm:prSet>
      <dgm:spPr/>
    </dgm:pt>
  </dgm:ptLst>
  <dgm:cxnLst>
    <dgm:cxn modelId="{F0BB720A-EF28-40E6-93FB-34AAEB7F2E1B}" type="presOf" srcId="{E25770ED-0A95-4039-8BC3-D3360B711EEF}" destId="{227D3A6D-A1B1-48F7-9702-A76AA509DD23}" srcOrd="0" destOrd="0" presId="urn:microsoft.com/office/officeart/2005/8/layout/hList1"/>
    <dgm:cxn modelId="{D5698325-F34A-45FC-9E84-B24EB7441BA7}" type="presOf" srcId="{77F553A8-6238-45AC-8BC0-3356B1AA5679}" destId="{583F8B8C-68B8-48C3-A365-D09725A77994}" srcOrd="0" destOrd="0" presId="urn:microsoft.com/office/officeart/2005/8/layout/hList1"/>
    <dgm:cxn modelId="{8A094726-1A58-4FC2-A4DF-6AA51ED91970}" srcId="{4A20D636-C8D4-42F3-8936-3D7330DD925A}" destId="{E25770ED-0A95-4039-8BC3-D3360B711EEF}" srcOrd="0" destOrd="0" parTransId="{C20AA23B-DDC2-44DD-B9BB-07AA8E558749}" sibTransId="{D64FB1FB-C89E-4341-9302-973FCD369A82}"/>
    <dgm:cxn modelId="{8841575C-5773-49E2-977B-A7961371DA2C}" type="presOf" srcId="{867E6EF4-AD70-406F-9050-EF1E69EE9DA6}" destId="{583F8B8C-68B8-48C3-A365-D09725A77994}" srcOrd="0" destOrd="2" presId="urn:microsoft.com/office/officeart/2005/8/layout/hList1"/>
    <dgm:cxn modelId="{CF854147-4B8B-4923-BB1D-A314419257E1}" type="presOf" srcId="{C42D60E6-935E-4D0B-ABD5-C499CF8264AD}" destId="{1E77FD98-7B7A-4C3E-BF44-3FAA3D593A03}" srcOrd="0" destOrd="0" presId="urn:microsoft.com/office/officeart/2005/8/layout/hList1"/>
    <dgm:cxn modelId="{B07CFB6B-7962-44AB-9BE0-D4E510C1FD42}" srcId="{E25770ED-0A95-4039-8BC3-D3360B711EEF}" destId="{C42D60E6-935E-4D0B-ABD5-C499CF8264AD}" srcOrd="0" destOrd="0" parTransId="{8D6CEE19-8A31-4E99-848D-BA0A6622C07B}" sibTransId="{3245601D-2404-4F5C-9CE6-2C6852F72B82}"/>
    <dgm:cxn modelId="{ADEBBE70-292E-4DBB-8270-B9C37468B6E7}" type="presOf" srcId="{98179DA8-3CD5-4F60-B417-71101F301C44}" destId="{583F8B8C-68B8-48C3-A365-D09725A77994}" srcOrd="0" destOrd="1" presId="urn:microsoft.com/office/officeart/2005/8/layout/hList1"/>
    <dgm:cxn modelId="{1956E471-18E5-40CC-9634-4165EBDCE097}" type="presOf" srcId="{91DE44F0-77C4-445B-94DD-F8261366CA17}" destId="{5E02C3BC-E7A5-41FD-8CE8-BE78E93ACAB6}" srcOrd="0" destOrd="0" presId="urn:microsoft.com/office/officeart/2005/8/layout/hList1"/>
    <dgm:cxn modelId="{252F997B-F6A6-4A5B-AD1A-1E61F0E8F080}" type="presOf" srcId="{8FA222F2-C79E-4D10-9AF0-BC1D0AC9F8E9}" destId="{53D3ED42-17BC-4DA1-B7BE-257F3ABF6D21}" srcOrd="0" destOrd="0" presId="urn:microsoft.com/office/officeart/2005/8/layout/hList1"/>
    <dgm:cxn modelId="{B3C220A0-665E-4B95-979D-DA881EA03B53}" srcId="{8FA222F2-C79E-4D10-9AF0-BC1D0AC9F8E9}" destId="{867E6EF4-AD70-406F-9050-EF1E69EE9DA6}" srcOrd="2" destOrd="0" parTransId="{E8456845-2B15-4564-A028-19D5BEF88493}" sibTransId="{31C1B98A-0CEB-4FD9-91EF-5C8D0C72855C}"/>
    <dgm:cxn modelId="{C7B33AB5-E326-4BDD-B6AD-C2729460FBC2}" srcId="{8FA222F2-C79E-4D10-9AF0-BC1D0AC9F8E9}" destId="{98179DA8-3CD5-4F60-B417-71101F301C44}" srcOrd="1" destOrd="0" parTransId="{7BDFD232-F097-4E21-BF0F-5DCB32A47F0E}" sibTransId="{B10A9E1E-A3BE-4A2C-8CCB-1EF819F7566B}"/>
    <dgm:cxn modelId="{45A0CACA-3693-44BF-AA1E-C37A64DE2428}" type="presOf" srcId="{683556D0-C204-4B4B-9933-5F12C1F5D14A}" destId="{E9DB6098-AB7B-4E5B-A044-5D401A9DCA74}" srcOrd="0" destOrd="0" presId="urn:microsoft.com/office/officeart/2005/8/layout/hList1"/>
    <dgm:cxn modelId="{6444FCE2-A45B-413F-9420-3CDA5F2226DD}" srcId="{4A20D636-C8D4-42F3-8936-3D7330DD925A}" destId="{8FA222F2-C79E-4D10-9AF0-BC1D0AC9F8E9}" srcOrd="2" destOrd="0" parTransId="{61E3E162-DEAE-4847-AA88-7D3E8B2479D5}" sibTransId="{3C1378F6-F8D4-41EE-9B65-6A202DA40B31}"/>
    <dgm:cxn modelId="{F3AF83ED-EB92-44FE-9ABA-85A0F3784EF5}" srcId="{91DE44F0-77C4-445B-94DD-F8261366CA17}" destId="{683556D0-C204-4B4B-9933-5F12C1F5D14A}" srcOrd="0" destOrd="0" parTransId="{6D586F6B-00FF-4D5A-A40B-B67D7742FC40}" sibTransId="{60ADFFE3-C913-47D0-8CB1-C575DCD0C94F}"/>
    <dgm:cxn modelId="{0D29FAEF-73D1-4A85-9445-F436938D0712}" type="presOf" srcId="{4A20D636-C8D4-42F3-8936-3D7330DD925A}" destId="{F006E305-CD17-4CA7-8127-52BA61CA0B78}" srcOrd="0" destOrd="0" presId="urn:microsoft.com/office/officeart/2005/8/layout/hList1"/>
    <dgm:cxn modelId="{8B769EF4-4FA0-4007-A8FA-682A5536E800}" srcId="{4A20D636-C8D4-42F3-8936-3D7330DD925A}" destId="{91DE44F0-77C4-445B-94DD-F8261366CA17}" srcOrd="1" destOrd="0" parTransId="{57E490CF-11BD-4F75-A11F-34FB3819539F}" sibTransId="{8D1810D2-7510-40E4-AE42-0CC7BE08ECF4}"/>
    <dgm:cxn modelId="{45A825F5-0DE5-4817-8EDB-4A4FC068B884}" srcId="{8FA222F2-C79E-4D10-9AF0-BC1D0AC9F8E9}" destId="{77F553A8-6238-45AC-8BC0-3356B1AA5679}" srcOrd="0" destOrd="0" parTransId="{310981BD-7E7B-403C-85E2-14642D14E986}" sibTransId="{F8A7F878-4A45-487E-95B9-E957119BC0BD}"/>
    <dgm:cxn modelId="{C2C43A86-5D76-4CF7-8265-4A2D607AD585}" type="presParOf" srcId="{F006E305-CD17-4CA7-8127-52BA61CA0B78}" destId="{A651E02E-9A86-41F9-918F-D24EA3C33762}" srcOrd="0" destOrd="0" presId="urn:microsoft.com/office/officeart/2005/8/layout/hList1"/>
    <dgm:cxn modelId="{A2637992-D249-4754-98A8-B71A8EDC457D}" type="presParOf" srcId="{A651E02E-9A86-41F9-918F-D24EA3C33762}" destId="{227D3A6D-A1B1-48F7-9702-A76AA509DD23}" srcOrd="0" destOrd="0" presId="urn:microsoft.com/office/officeart/2005/8/layout/hList1"/>
    <dgm:cxn modelId="{EB8D660E-6113-415F-B4C8-1DB397A465E3}" type="presParOf" srcId="{A651E02E-9A86-41F9-918F-D24EA3C33762}" destId="{1E77FD98-7B7A-4C3E-BF44-3FAA3D593A03}" srcOrd="1" destOrd="0" presId="urn:microsoft.com/office/officeart/2005/8/layout/hList1"/>
    <dgm:cxn modelId="{D53F58D4-0F99-4E21-B0F0-F309D1C739A9}" type="presParOf" srcId="{F006E305-CD17-4CA7-8127-52BA61CA0B78}" destId="{CFF8871D-6C80-46BC-AD52-7E6A99930B2A}" srcOrd="1" destOrd="0" presId="urn:microsoft.com/office/officeart/2005/8/layout/hList1"/>
    <dgm:cxn modelId="{E86D8E65-1165-4064-AD9B-CBB8D5F12230}" type="presParOf" srcId="{F006E305-CD17-4CA7-8127-52BA61CA0B78}" destId="{5BE926BA-000D-408A-B3CA-BA142FFAFA7C}" srcOrd="2" destOrd="0" presId="urn:microsoft.com/office/officeart/2005/8/layout/hList1"/>
    <dgm:cxn modelId="{4B1F2F12-0843-482F-868B-A0D0F6A8ADDC}" type="presParOf" srcId="{5BE926BA-000D-408A-B3CA-BA142FFAFA7C}" destId="{5E02C3BC-E7A5-41FD-8CE8-BE78E93ACAB6}" srcOrd="0" destOrd="0" presId="urn:microsoft.com/office/officeart/2005/8/layout/hList1"/>
    <dgm:cxn modelId="{43808675-2E01-41F9-A5C6-986CFD8ECCFB}" type="presParOf" srcId="{5BE926BA-000D-408A-B3CA-BA142FFAFA7C}" destId="{E9DB6098-AB7B-4E5B-A044-5D401A9DCA74}" srcOrd="1" destOrd="0" presId="urn:microsoft.com/office/officeart/2005/8/layout/hList1"/>
    <dgm:cxn modelId="{02772022-E2A3-4CDF-8A04-5531919167FE}" type="presParOf" srcId="{F006E305-CD17-4CA7-8127-52BA61CA0B78}" destId="{4F0CE19D-B7CB-4CB6-9C38-6C2A6817BA0F}" srcOrd="3" destOrd="0" presId="urn:microsoft.com/office/officeart/2005/8/layout/hList1"/>
    <dgm:cxn modelId="{09A9570D-E355-4B45-B251-FA90FBD17135}" type="presParOf" srcId="{F006E305-CD17-4CA7-8127-52BA61CA0B78}" destId="{4261C12C-3FE4-437F-92FC-3666C9910344}" srcOrd="4" destOrd="0" presId="urn:microsoft.com/office/officeart/2005/8/layout/hList1"/>
    <dgm:cxn modelId="{24721391-5DBB-4E28-8E66-ABBC2264C6A7}" type="presParOf" srcId="{4261C12C-3FE4-437F-92FC-3666C9910344}" destId="{53D3ED42-17BC-4DA1-B7BE-257F3ABF6D21}" srcOrd="0" destOrd="0" presId="urn:microsoft.com/office/officeart/2005/8/layout/hList1"/>
    <dgm:cxn modelId="{0832ACD1-D29C-4810-8F29-D37D36DDCD19}" type="presParOf" srcId="{4261C12C-3FE4-437F-92FC-3666C9910344}" destId="{583F8B8C-68B8-48C3-A365-D09725A779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D3A6D-A1B1-48F7-9702-A76AA509DD23}">
      <dsp:nvSpPr>
        <dsp:cNvPr id="0" name=""/>
        <dsp:cNvSpPr/>
      </dsp:nvSpPr>
      <dsp:spPr>
        <a:xfrm>
          <a:off x="2891" y="15569"/>
          <a:ext cx="2819037" cy="614417"/>
        </a:xfrm>
        <a:prstGeom prst="rect">
          <a:avLst/>
        </a:prstGeom>
        <a:solidFill>
          <a:srgbClr val="56B4E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Avenir Next LT Pro Light" panose="020B0304020202020204" pitchFamily="34" charset="0"/>
            </a:rPr>
            <a:t>      Cabinet Mandate	</a:t>
          </a:r>
        </a:p>
      </dsp:txBody>
      <dsp:txXfrm>
        <a:off x="2891" y="15569"/>
        <a:ext cx="2819037" cy="614417"/>
      </dsp:txXfrm>
    </dsp:sp>
    <dsp:sp modelId="{1E77FD98-7B7A-4C3E-BF44-3FAA3D593A03}">
      <dsp:nvSpPr>
        <dsp:cNvPr id="0" name=""/>
        <dsp:cNvSpPr/>
      </dsp:nvSpPr>
      <dsp:spPr>
        <a:xfrm>
          <a:off x="2891" y="629987"/>
          <a:ext cx="2819037" cy="2128747"/>
        </a:xfrm>
        <a:prstGeom prst="rect">
          <a:avLst/>
        </a:prstGeom>
        <a:solidFill>
          <a:srgbClr val="F2F2F2"/>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Avenir Next LT Pro Light" panose="020B0304020202020204" pitchFamily="34" charset="0"/>
            </a:rPr>
            <a:t>In July 2022, CIRNAC received a Cabinet Mandate to co-develop an independent centre for the resolution of specific claims with the AFN. </a:t>
          </a:r>
          <a:endParaRPr lang="en-CA" sz="1600" kern="1200" dirty="0">
            <a:latin typeface="Avenir Next LT Pro Light" panose="020B0304020202020204" pitchFamily="34" charset="0"/>
          </a:endParaRPr>
        </a:p>
      </dsp:txBody>
      <dsp:txXfrm>
        <a:off x="2891" y="629987"/>
        <a:ext cx="2819037" cy="2128747"/>
      </dsp:txXfrm>
    </dsp:sp>
    <dsp:sp modelId="{5E02C3BC-E7A5-41FD-8CE8-BE78E93ACAB6}">
      <dsp:nvSpPr>
        <dsp:cNvPr id="0" name=""/>
        <dsp:cNvSpPr/>
      </dsp:nvSpPr>
      <dsp:spPr>
        <a:xfrm>
          <a:off x="3216594" y="15569"/>
          <a:ext cx="2819037" cy="614417"/>
        </a:xfrm>
        <a:prstGeom prst="rect">
          <a:avLst/>
        </a:prstGeom>
        <a:solidFill>
          <a:srgbClr val="56B4E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Avenir Next LT Pro Light" panose="020B0304020202020204" pitchFamily="34" charset="0"/>
            </a:rPr>
            <a:t>November 2022 Specific Claims Implementation Working Group (SCIWG) Launch</a:t>
          </a:r>
        </a:p>
      </dsp:txBody>
      <dsp:txXfrm>
        <a:off x="3216594" y="15569"/>
        <a:ext cx="2819037" cy="614417"/>
      </dsp:txXfrm>
    </dsp:sp>
    <dsp:sp modelId="{E9DB6098-AB7B-4E5B-A044-5D401A9DCA74}">
      <dsp:nvSpPr>
        <dsp:cNvPr id="0" name=""/>
        <dsp:cNvSpPr/>
      </dsp:nvSpPr>
      <dsp:spPr>
        <a:xfrm>
          <a:off x="3216594" y="629987"/>
          <a:ext cx="2819037" cy="2128747"/>
        </a:xfrm>
        <a:prstGeom prst="rect">
          <a:avLst/>
        </a:prstGeom>
        <a:solidFill>
          <a:srgbClr val="F2F2F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Next LT Pro Light" panose="020B0304020202020204" pitchFamily="34" charset="0"/>
            </a:rPr>
            <a:t>In November 2022, the AFN (with the Chiefs Committee on Lands and Resources) and CIRNAC (with then Minister Miller) held a public ceremony in Halifax, NS to formally establish the Specific Claims Implementation Working Group (SCIWG).</a:t>
          </a:r>
          <a:br>
            <a:rPr lang="en-US" sz="1300" kern="1200" dirty="0">
              <a:latin typeface="Avenir Next LT Pro Light" panose="020B0304020202020204" pitchFamily="34" charset="0"/>
            </a:rPr>
          </a:br>
          <a:endParaRPr lang="en-CA" sz="1300" kern="1200" dirty="0">
            <a:latin typeface="Avenir Next LT Pro Light" panose="020B0304020202020204" pitchFamily="34" charset="0"/>
          </a:endParaRPr>
        </a:p>
      </dsp:txBody>
      <dsp:txXfrm>
        <a:off x="3216594" y="629987"/>
        <a:ext cx="2819037" cy="2128747"/>
      </dsp:txXfrm>
    </dsp:sp>
    <dsp:sp modelId="{53D3ED42-17BC-4DA1-B7BE-257F3ABF6D21}">
      <dsp:nvSpPr>
        <dsp:cNvPr id="0" name=""/>
        <dsp:cNvSpPr/>
      </dsp:nvSpPr>
      <dsp:spPr>
        <a:xfrm>
          <a:off x="6430297" y="15569"/>
          <a:ext cx="2819037" cy="614417"/>
        </a:xfrm>
        <a:prstGeom prst="rect">
          <a:avLst/>
        </a:prstGeom>
        <a:solidFill>
          <a:srgbClr val="56B4E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Avenir Next LT Pro Light" panose="020B0304020202020204" pitchFamily="34" charset="0"/>
            </a:rPr>
            <a:t>SCIWG Structure</a:t>
          </a:r>
        </a:p>
      </dsp:txBody>
      <dsp:txXfrm>
        <a:off x="6430297" y="15569"/>
        <a:ext cx="2819037" cy="614417"/>
      </dsp:txXfrm>
    </dsp:sp>
    <dsp:sp modelId="{583F8B8C-68B8-48C3-A365-D09725A77994}">
      <dsp:nvSpPr>
        <dsp:cNvPr id="0" name=""/>
        <dsp:cNvSpPr/>
      </dsp:nvSpPr>
      <dsp:spPr>
        <a:xfrm>
          <a:off x="6430297" y="629987"/>
          <a:ext cx="2819037" cy="2128747"/>
        </a:xfrm>
        <a:prstGeom prst="rect">
          <a:avLst/>
        </a:prstGeom>
        <a:solidFill>
          <a:srgbClr val="F2F2F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Next LT Pro Light" panose="020B0304020202020204" pitchFamily="34" charset="0"/>
            </a:rPr>
            <a:t>Principals: CCoLTR portfolio holder and CIRNAC Minister</a:t>
          </a:r>
          <a:endParaRPr lang="en-CA" sz="1400" kern="1200" dirty="0">
            <a:latin typeface="Avenir Next LT Pro Light" panose="020B030402020202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Next LT Pro Light" panose="020B0304020202020204" pitchFamily="34" charset="0"/>
            </a:rPr>
            <a:t>Senior representatives from the AFN and the Specific Claims Branch.</a:t>
          </a:r>
          <a:endParaRPr lang="en-CA" sz="1400" kern="1200" dirty="0">
            <a:latin typeface="Avenir Next LT Pro Light" panose="020B030402020202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Next LT Pro Light" panose="020B0304020202020204" pitchFamily="34" charset="0"/>
            </a:rPr>
            <a:t>Technical advisors</a:t>
          </a:r>
          <a:endParaRPr lang="en-CA" sz="1400" kern="1200" dirty="0">
            <a:latin typeface="Avenir Next LT Pro Light" panose="020B0304020202020204" pitchFamily="34" charset="0"/>
          </a:endParaRPr>
        </a:p>
      </dsp:txBody>
      <dsp:txXfrm>
        <a:off x="6430297" y="629987"/>
        <a:ext cx="2819037" cy="212874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441" cy="4953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98" y="1"/>
            <a:ext cx="2919441" cy="495337"/>
          </a:xfrm>
          <a:prstGeom prst="rect">
            <a:avLst/>
          </a:prstGeom>
        </p:spPr>
        <p:txBody>
          <a:bodyPr vert="horz" lIns="91440" tIns="45720" rIns="91440" bIns="45720" rtlCol="0"/>
          <a:lstStyle>
            <a:lvl1pPr algn="r">
              <a:defRPr sz="1200"/>
            </a:lvl1pPr>
          </a:lstStyle>
          <a:p>
            <a:fld id="{FD31A545-B768-4D20-9EE1-F9D7C31A8F40}" type="datetimeFigureOut">
              <a:rPr lang="en-US" smtClean="0"/>
              <a:pPr/>
              <a:t>14/May/24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187" y="4747827"/>
            <a:ext cx="5387390" cy="388519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0976"/>
            <a:ext cx="2919441" cy="4953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98" y="9370976"/>
            <a:ext cx="2919441" cy="495337"/>
          </a:xfrm>
          <a:prstGeom prst="rect">
            <a:avLst/>
          </a:prstGeom>
        </p:spPr>
        <p:txBody>
          <a:bodyPr vert="horz" lIns="91440" tIns="45720" rIns="91440" bIns="45720" rtlCol="0" anchor="b"/>
          <a:lstStyle>
            <a:lvl1pPr algn="r">
              <a:defRPr sz="1200"/>
            </a:lvl1pPr>
          </a:lstStyle>
          <a:p>
            <a:fld id="{BE2BBFF0-C69A-41F3-A00E-F2DBB36B45A6}" type="slidenum">
              <a:rPr lang="en-US" smtClean="0"/>
              <a:pPr/>
              <a:t>‹#›</a:t>
            </a:fld>
            <a:endParaRPr lang="en-US"/>
          </a:p>
        </p:txBody>
      </p:sp>
    </p:spTree>
    <p:extLst>
      <p:ext uri="{BB962C8B-B14F-4D97-AF65-F5344CB8AC3E}">
        <p14:creationId xmlns:p14="http://schemas.microsoft.com/office/powerpoint/2010/main" val="167242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2BBFF0-C69A-41F3-A00E-F2DBB36B45A6}" type="slidenum">
              <a:rPr lang="en-US" smtClean="0"/>
              <a:pPr/>
              <a:t>1</a:t>
            </a:fld>
            <a:endParaRPr lang="en-US"/>
          </a:p>
        </p:txBody>
      </p:sp>
    </p:spTree>
    <p:extLst>
      <p:ext uri="{BB962C8B-B14F-4D97-AF65-F5344CB8AC3E}">
        <p14:creationId xmlns:p14="http://schemas.microsoft.com/office/powerpoint/2010/main" val="265235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6A810-12CF-CC8B-6B34-EC0AFD177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52183-6047-3D7D-B861-18C2B0636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A3FB7-6278-9642-558C-99A25EB05C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BDAC43-8B90-43CE-3959-ACA803E92337}"/>
              </a:ext>
            </a:extLst>
          </p:cNvPr>
          <p:cNvSpPr>
            <a:spLocks noGrp="1"/>
          </p:cNvSpPr>
          <p:nvPr>
            <p:ph type="sldNum" sz="quarter" idx="5"/>
          </p:nvPr>
        </p:nvSpPr>
        <p:spPr/>
        <p:txBody>
          <a:bodyPr/>
          <a:lstStyle/>
          <a:p>
            <a:fld id="{BE2BBFF0-C69A-41F3-A00E-F2DBB36B45A6}" type="slidenum">
              <a:rPr lang="en-US" smtClean="0"/>
              <a:pPr/>
              <a:t>10</a:t>
            </a:fld>
            <a:endParaRPr lang="en-US"/>
          </a:p>
        </p:txBody>
      </p:sp>
    </p:spTree>
    <p:extLst>
      <p:ext uri="{BB962C8B-B14F-4D97-AF65-F5344CB8AC3E}">
        <p14:creationId xmlns:p14="http://schemas.microsoft.com/office/powerpoint/2010/main" val="217676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C286C-8B0B-265F-20FE-4CEC5866A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1B1D3-DDAB-AD70-2313-5CB044387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4E4E2-7BE6-6D5B-AECB-07B9BAC1F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4A4626-50BB-F6DE-6748-7FCE51080F37}"/>
              </a:ext>
            </a:extLst>
          </p:cNvPr>
          <p:cNvSpPr>
            <a:spLocks noGrp="1"/>
          </p:cNvSpPr>
          <p:nvPr>
            <p:ph type="sldNum" sz="quarter" idx="5"/>
          </p:nvPr>
        </p:nvSpPr>
        <p:spPr/>
        <p:txBody>
          <a:bodyPr/>
          <a:lstStyle/>
          <a:p>
            <a:fld id="{BE2BBFF0-C69A-41F3-A00E-F2DBB36B45A6}" type="slidenum">
              <a:rPr lang="en-US" smtClean="0"/>
              <a:pPr/>
              <a:t>11</a:t>
            </a:fld>
            <a:endParaRPr lang="en-US"/>
          </a:p>
        </p:txBody>
      </p:sp>
    </p:spTree>
    <p:extLst>
      <p:ext uri="{BB962C8B-B14F-4D97-AF65-F5344CB8AC3E}">
        <p14:creationId xmlns:p14="http://schemas.microsoft.com/office/powerpoint/2010/main" val="339333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C286C-8B0B-265F-20FE-4CEC5866A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1B1D3-DDAB-AD70-2313-5CB044387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4E4E2-7BE6-6D5B-AECB-07B9BAC1F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4A4626-50BB-F6DE-6748-7FCE51080F37}"/>
              </a:ext>
            </a:extLst>
          </p:cNvPr>
          <p:cNvSpPr>
            <a:spLocks noGrp="1"/>
          </p:cNvSpPr>
          <p:nvPr>
            <p:ph type="sldNum" sz="quarter" idx="5"/>
          </p:nvPr>
        </p:nvSpPr>
        <p:spPr/>
        <p:txBody>
          <a:bodyPr/>
          <a:lstStyle/>
          <a:p>
            <a:fld id="{BE2BBFF0-C69A-41F3-A00E-F2DBB36B45A6}" type="slidenum">
              <a:rPr lang="en-US" smtClean="0"/>
              <a:pPr/>
              <a:t>12</a:t>
            </a:fld>
            <a:endParaRPr lang="en-US"/>
          </a:p>
        </p:txBody>
      </p:sp>
    </p:spTree>
    <p:extLst>
      <p:ext uri="{BB962C8B-B14F-4D97-AF65-F5344CB8AC3E}">
        <p14:creationId xmlns:p14="http://schemas.microsoft.com/office/powerpoint/2010/main" val="133666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2BBFF0-C69A-41F3-A00E-F2DBB36B45A6}" type="slidenum">
              <a:rPr lang="en-US" smtClean="0"/>
              <a:pPr/>
              <a:t>2</a:t>
            </a:fld>
            <a:endParaRPr lang="en-US"/>
          </a:p>
        </p:txBody>
      </p:sp>
    </p:spTree>
    <p:extLst>
      <p:ext uri="{BB962C8B-B14F-4D97-AF65-F5344CB8AC3E}">
        <p14:creationId xmlns:p14="http://schemas.microsoft.com/office/powerpoint/2010/main" val="252628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2BBFF0-C69A-41F3-A00E-F2DBB36B45A6}" type="slidenum">
              <a:rPr lang="en-US" smtClean="0"/>
              <a:pPr/>
              <a:t>3</a:t>
            </a:fld>
            <a:endParaRPr lang="en-US"/>
          </a:p>
        </p:txBody>
      </p:sp>
    </p:spTree>
    <p:extLst>
      <p:ext uri="{BB962C8B-B14F-4D97-AF65-F5344CB8AC3E}">
        <p14:creationId xmlns:p14="http://schemas.microsoft.com/office/powerpoint/2010/main" val="49476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2BBFF0-C69A-41F3-A00E-F2DBB36B45A6}" type="slidenum">
              <a:rPr lang="en-US" smtClean="0"/>
              <a:pPr/>
              <a:t>4</a:t>
            </a:fld>
            <a:endParaRPr lang="en-US"/>
          </a:p>
        </p:txBody>
      </p:sp>
    </p:spTree>
    <p:extLst>
      <p:ext uri="{BB962C8B-B14F-4D97-AF65-F5344CB8AC3E}">
        <p14:creationId xmlns:p14="http://schemas.microsoft.com/office/powerpoint/2010/main" val="30744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5</a:t>
            </a:fld>
            <a:endParaRPr lang="en-US"/>
          </a:p>
        </p:txBody>
      </p:sp>
    </p:spTree>
    <p:extLst>
      <p:ext uri="{BB962C8B-B14F-4D97-AF65-F5344CB8AC3E}">
        <p14:creationId xmlns:p14="http://schemas.microsoft.com/office/powerpoint/2010/main" val="8276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C286C-8B0B-265F-20FE-4CEC5866A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1B1D3-DDAB-AD70-2313-5CB044387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4E4E2-7BE6-6D5B-AECB-07B9BAC1F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4A4626-50BB-F6DE-6748-7FCE51080F37}"/>
              </a:ext>
            </a:extLst>
          </p:cNvPr>
          <p:cNvSpPr>
            <a:spLocks noGrp="1"/>
          </p:cNvSpPr>
          <p:nvPr>
            <p:ph type="sldNum" sz="quarter" idx="5"/>
          </p:nvPr>
        </p:nvSpPr>
        <p:spPr/>
        <p:txBody>
          <a:bodyPr/>
          <a:lstStyle/>
          <a:p>
            <a:fld id="{BE2BBFF0-C69A-41F3-A00E-F2DBB36B45A6}" type="slidenum">
              <a:rPr lang="en-US" smtClean="0"/>
              <a:pPr/>
              <a:t>6</a:t>
            </a:fld>
            <a:endParaRPr lang="en-US"/>
          </a:p>
        </p:txBody>
      </p:sp>
    </p:spTree>
    <p:extLst>
      <p:ext uri="{BB962C8B-B14F-4D97-AF65-F5344CB8AC3E}">
        <p14:creationId xmlns:p14="http://schemas.microsoft.com/office/powerpoint/2010/main" val="223801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115DA-05A8-71B7-7F6A-137E495E7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59D37-8F6E-C8CA-3211-8CD633E5B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E7D728-1393-5B73-8AA0-77F3D441EF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29A3D4-99A5-CC63-B61C-C5C2A475D92D}"/>
              </a:ext>
            </a:extLst>
          </p:cNvPr>
          <p:cNvSpPr>
            <a:spLocks noGrp="1"/>
          </p:cNvSpPr>
          <p:nvPr>
            <p:ph type="sldNum" sz="quarter" idx="5"/>
          </p:nvPr>
        </p:nvSpPr>
        <p:spPr/>
        <p:txBody>
          <a:bodyPr/>
          <a:lstStyle/>
          <a:p>
            <a:fld id="{BE2BBFF0-C69A-41F3-A00E-F2DBB36B45A6}" type="slidenum">
              <a:rPr lang="en-US" smtClean="0"/>
              <a:pPr/>
              <a:t>7</a:t>
            </a:fld>
            <a:endParaRPr lang="en-US"/>
          </a:p>
        </p:txBody>
      </p:sp>
    </p:spTree>
    <p:extLst>
      <p:ext uri="{BB962C8B-B14F-4D97-AF65-F5344CB8AC3E}">
        <p14:creationId xmlns:p14="http://schemas.microsoft.com/office/powerpoint/2010/main" val="16122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2BBFF0-C69A-41F3-A00E-F2DBB36B45A6}" type="slidenum">
              <a:rPr lang="en-US" smtClean="0"/>
              <a:pPr/>
              <a:t>8</a:t>
            </a:fld>
            <a:endParaRPr lang="en-US"/>
          </a:p>
        </p:txBody>
      </p:sp>
    </p:spTree>
    <p:extLst>
      <p:ext uri="{BB962C8B-B14F-4D97-AF65-F5344CB8AC3E}">
        <p14:creationId xmlns:p14="http://schemas.microsoft.com/office/powerpoint/2010/main" val="60696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2E886-06A8-F820-930D-14E8158E2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F83B9-5D39-7A59-992C-8EF85B82B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25C0D-F609-2EE6-402A-C4B828B6D5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363B34-ED04-DEBF-8789-33C6EF4D0FAD}"/>
              </a:ext>
            </a:extLst>
          </p:cNvPr>
          <p:cNvSpPr>
            <a:spLocks noGrp="1"/>
          </p:cNvSpPr>
          <p:nvPr>
            <p:ph type="sldNum" sz="quarter" idx="5"/>
          </p:nvPr>
        </p:nvSpPr>
        <p:spPr/>
        <p:txBody>
          <a:bodyPr/>
          <a:lstStyle/>
          <a:p>
            <a:fld id="{BE2BBFF0-C69A-41F3-A00E-F2DBB36B45A6}" type="slidenum">
              <a:rPr lang="en-US" smtClean="0"/>
              <a:pPr/>
              <a:t>9</a:t>
            </a:fld>
            <a:endParaRPr lang="en-US"/>
          </a:p>
        </p:txBody>
      </p:sp>
    </p:spTree>
    <p:extLst>
      <p:ext uri="{BB962C8B-B14F-4D97-AF65-F5344CB8AC3E}">
        <p14:creationId xmlns:p14="http://schemas.microsoft.com/office/powerpoint/2010/main" val="144559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98A5-2886-2440-9C53-8FB9D29AE371}"/>
              </a:ext>
            </a:extLst>
          </p:cNvPr>
          <p:cNvSpPr>
            <a:spLocks noGrp="1"/>
          </p:cNvSpPr>
          <p:nvPr>
            <p:ph type="ctrTitle"/>
          </p:nvPr>
        </p:nvSpPr>
        <p:spPr>
          <a:xfrm>
            <a:off x="1524000" y="1764915"/>
            <a:ext cx="9144000" cy="2387600"/>
          </a:xfrm>
          <a:prstGeom prst="rect">
            <a:avLst/>
          </a:prstGeom>
        </p:spPr>
        <p:txBody>
          <a:bodyPr anchor="b"/>
          <a:lstStyle>
            <a:lvl1pPr algn="ctr">
              <a:defRPr sz="6000" b="1">
                <a:latin typeface="Avenir Next LT Pro" panose="020B05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DAA09B2-9CD8-9249-8A23-510F96BB396B}"/>
              </a:ext>
            </a:extLst>
          </p:cNvPr>
          <p:cNvSpPr>
            <a:spLocks noGrp="1"/>
          </p:cNvSpPr>
          <p:nvPr>
            <p:ph type="subTitle" idx="1"/>
          </p:nvPr>
        </p:nvSpPr>
        <p:spPr>
          <a:xfrm>
            <a:off x="1524000" y="42445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7D241BBA-58B3-EB49-BEC0-0DEA5BCD6F5A}"/>
              </a:ext>
            </a:extLst>
          </p:cNvPr>
          <p:cNvSpPr>
            <a:spLocks noGrp="1"/>
          </p:cNvSpPr>
          <p:nvPr>
            <p:ph type="sldNum" sz="quarter" idx="12"/>
          </p:nvPr>
        </p:nvSpPr>
        <p:spPr>
          <a:xfrm>
            <a:off x="8610600" y="6356350"/>
            <a:ext cx="2743200" cy="316299"/>
          </a:xfrm>
        </p:spPr>
        <p:txBody>
          <a:bodyPr/>
          <a:lstStyle/>
          <a:p>
            <a:fld id="{8BB57D23-4374-FC43-8A8F-8D82E02D34FD}" type="slidenum">
              <a:rPr lang="en-US" smtClean="0"/>
              <a:pPr/>
              <a:t>‹#›</a:t>
            </a:fld>
            <a:endParaRPr lang="en-US"/>
          </a:p>
        </p:txBody>
      </p:sp>
    </p:spTree>
    <p:extLst>
      <p:ext uri="{BB962C8B-B14F-4D97-AF65-F5344CB8AC3E}">
        <p14:creationId xmlns:p14="http://schemas.microsoft.com/office/powerpoint/2010/main" val="3917203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267D43-D489-1A4F-BE8A-36BCE698D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AE69892-4861-DF41-AAFA-3000ECCCC028}"/>
              </a:ext>
            </a:extLst>
          </p:cNvPr>
          <p:cNvSpPr>
            <a:spLocks noGrp="1"/>
          </p:cNvSpPr>
          <p:nvPr>
            <p:ph type="sldNum" sz="quarter" idx="4"/>
          </p:nvPr>
        </p:nvSpPr>
        <p:spPr>
          <a:xfrm>
            <a:off x="8610600" y="6356351"/>
            <a:ext cx="2743200" cy="341012"/>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not for distribution – Chiefs Committee on Lands, Territories, and Resources</a:t>
            </a:r>
          </a:p>
        </p:txBody>
      </p:sp>
    </p:spTree>
    <p:extLst>
      <p:ext uri="{BB962C8B-B14F-4D97-AF65-F5344CB8AC3E}">
        <p14:creationId xmlns:p14="http://schemas.microsoft.com/office/powerpoint/2010/main" val="209783350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BE8B-4D6B-C641-9601-186F1D58F17C}"/>
              </a:ext>
            </a:extLst>
          </p:cNvPr>
          <p:cNvSpPr>
            <a:spLocks noGrp="1"/>
          </p:cNvSpPr>
          <p:nvPr>
            <p:ph type="ctrTitle"/>
          </p:nvPr>
        </p:nvSpPr>
        <p:spPr>
          <a:xfrm>
            <a:off x="1633945" y="1261263"/>
            <a:ext cx="8641952" cy="3590656"/>
          </a:xfrm>
        </p:spPr>
        <p:txBody>
          <a:bodyPr/>
          <a:lstStyle/>
          <a:p>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r>
              <a:rPr lang="en-CA" sz="4400" b="1" dirty="0">
                <a:solidFill>
                  <a:schemeClr val="bg1"/>
                </a:solidFill>
              </a:rPr>
              <a:t>AFN-Canada </a:t>
            </a:r>
            <a:r>
              <a:rPr lang="en-CA" sz="4800" b="1" dirty="0">
                <a:solidFill>
                  <a:schemeClr val="bg1"/>
                </a:solidFill>
              </a:rPr>
              <a:t>Specific Claims Co-Development</a:t>
            </a:r>
            <a:br>
              <a:rPr lang="en-CA" dirty="0">
                <a:solidFill>
                  <a:schemeClr val="bg1"/>
                </a:solidFill>
              </a:rPr>
            </a:br>
            <a:endParaRPr lang="en-US" dirty="0">
              <a:solidFill>
                <a:schemeClr val="bg1"/>
              </a:solidFill>
            </a:endParaRPr>
          </a:p>
        </p:txBody>
      </p:sp>
      <p:sp>
        <p:nvSpPr>
          <p:cNvPr id="4" name="TextBox 3">
            <a:extLst>
              <a:ext uri="{FF2B5EF4-FFF2-40B4-BE49-F238E27FC236}">
                <a16:creationId xmlns:a16="http://schemas.microsoft.com/office/drawing/2014/main" id="{33C1C396-FFD3-E884-9298-35E4BCE24830}"/>
              </a:ext>
            </a:extLst>
          </p:cNvPr>
          <p:cNvSpPr txBox="1"/>
          <p:nvPr/>
        </p:nvSpPr>
        <p:spPr>
          <a:xfrm>
            <a:off x="2603240" y="4767943"/>
            <a:ext cx="7156580" cy="1015663"/>
          </a:xfrm>
          <a:prstGeom prst="rect">
            <a:avLst/>
          </a:prstGeom>
          <a:noFill/>
        </p:spPr>
        <p:txBody>
          <a:bodyPr wrap="square" rtlCol="0">
            <a:spAutoFit/>
          </a:bodyPr>
          <a:lstStyle/>
          <a:p>
            <a:pPr algn="ctr"/>
            <a:r>
              <a:rPr lang="en-US" sz="2000" dirty="0">
                <a:solidFill>
                  <a:schemeClr val="bg1"/>
                </a:solidFill>
              </a:rPr>
              <a:t> </a:t>
            </a:r>
          </a:p>
          <a:p>
            <a:pPr algn="ctr"/>
            <a:r>
              <a:rPr lang="en-US" sz="2000" dirty="0">
                <a:solidFill>
                  <a:schemeClr val="bg1"/>
                </a:solidFill>
              </a:rPr>
              <a:t>National Claims Research Directors Meeting </a:t>
            </a:r>
          </a:p>
          <a:p>
            <a:pPr algn="ctr"/>
            <a:r>
              <a:rPr lang="en-US" sz="2000" dirty="0">
                <a:solidFill>
                  <a:schemeClr val="bg1"/>
                </a:solidFill>
              </a:rPr>
              <a:t>May 14</a:t>
            </a:r>
            <a:r>
              <a:rPr lang="en-US" sz="2000" baseline="30000" dirty="0">
                <a:solidFill>
                  <a:schemeClr val="bg1"/>
                </a:solidFill>
              </a:rPr>
              <a:t>th</a:t>
            </a:r>
            <a:r>
              <a:rPr lang="en-US" sz="2000" dirty="0">
                <a:solidFill>
                  <a:schemeClr val="bg1"/>
                </a:solidFill>
              </a:rPr>
              <a:t>, 2024</a:t>
            </a:r>
            <a:endParaRPr lang="en-CA" sz="2000" dirty="0">
              <a:solidFill>
                <a:schemeClr val="bg1"/>
              </a:solidFill>
            </a:endParaRPr>
          </a:p>
        </p:txBody>
      </p:sp>
    </p:spTree>
    <p:extLst>
      <p:ext uri="{BB962C8B-B14F-4D97-AF65-F5344CB8AC3E}">
        <p14:creationId xmlns:p14="http://schemas.microsoft.com/office/powerpoint/2010/main" val="354516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CFA3B-E7CA-E647-C077-6185954EE76E}"/>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1078CD92-1FF7-97D6-196B-71DF72E5F884}"/>
              </a:ext>
            </a:extLst>
          </p:cNvPr>
          <p:cNvSpPr>
            <a:spLocks noGrp="1" noChangeArrowheads="1"/>
          </p:cNvSpPr>
          <p:nvPr>
            <p:ph type="ctrTitle"/>
          </p:nvPr>
        </p:nvSpPr>
        <p:spPr bwMode="auto">
          <a:xfrm>
            <a:off x="46382" y="1653112"/>
            <a:ext cx="12145618" cy="6925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kumimoji="0" lang="en-US" altLang="en-US" sz="3600" i="0" strike="noStrike" cap="none" normalizeH="0" baseline="0" dirty="0">
                <a:ln>
                  <a:noFill/>
                </a:ln>
                <a:solidFill>
                  <a:srgbClr val="C00000"/>
                </a:solidFill>
                <a:effectLst/>
              </a:rPr>
              <a:t>Outstanding Issues</a:t>
            </a:r>
            <a:endParaRPr kumimoji="0" lang="en-US" altLang="en-US" sz="1600" i="0" strike="noStrike" kern="1200" cap="none" normalizeH="0" baseline="0" dirty="0">
              <a:ln>
                <a:noFill/>
              </a:ln>
              <a:solidFill>
                <a:schemeClr val="accent1"/>
              </a:solidFill>
              <a:effectLst/>
            </a:endParaRPr>
          </a:p>
        </p:txBody>
      </p:sp>
      <p:sp>
        <p:nvSpPr>
          <p:cNvPr id="8" name="TextBox 7">
            <a:extLst>
              <a:ext uri="{FF2B5EF4-FFF2-40B4-BE49-F238E27FC236}">
                <a16:creationId xmlns:a16="http://schemas.microsoft.com/office/drawing/2014/main" id="{8ECE3AFC-48F4-AA35-C948-F92C120DF000}"/>
              </a:ext>
            </a:extLst>
          </p:cNvPr>
          <p:cNvSpPr txBox="1"/>
          <p:nvPr/>
        </p:nvSpPr>
        <p:spPr>
          <a:xfrm>
            <a:off x="168142" y="2358888"/>
            <a:ext cx="11891337" cy="3650026"/>
          </a:xfrm>
          <a:prstGeom prst="rect">
            <a:avLst/>
          </a:prstGeom>
        </p:spPr>
        <p:txBody>
          <a:bodyPr vert="horz" lIns="91440" tIns="45720" rIns="91440" bIns="45720" rtlCol="0" anchor="t">
            <a:normAutofit/>
          </a:bodyPr>
          <a:lstStyle/>
          <a:p>
            <a:pPr marL="685800" lvl="0" indent="-685800">
              <a:lnSpc>
                <a:spcPct val="120000"/>
              </a:lnSpc>
              <a:buFont typeface="Arial" panose="020B0604020202020204" pitchFamily="34" charset="0"/>
              <a:buChar char="•"/>
            </a:pPr>
            <a:r>
              <a:rPr lang="en-US" sz="2400" dirty="0">
                <a:latin typeface="Avenir Next LT Pro Light" panose="020B0304020202020204" pitchFamily="34" charset="0"/>
                <a:ea typeface="Calibri" panose="020F0502020204030204" pitchFamily="34" charset="0"/>
              </a:rPr>
              <a:t>While the discussion paper identifies the core elements of the Centre, it does not specify every detail that may necessarily be the subject of engagement and dialogue. </a:t>
            </a:r>
          </a:p>
          <a:p>
            <a:pPr marL="685800" lvl="0" indent="-685800">
              <a:lnSpc>
                <a:spcPct val="120000"/>
              </a:lnSpc>
              <a:buFont typeface="Arial" panose="020B0604020202020204" pitchFamily="34" charset="0"/>
              <a:buChar char="•"/>
            </a:pPr>
            <a:r>
              <a:rPr lang="en-US" sz="2400" dirty="0">
                <a:latin typeface="Avenir Next LT Pro Light" panose="020B0304020202020204" pitchFamily="34" charset="0"/>
                <a:ea typeface="Calibri" panose="020F0502020204030204" pitchFamily="34" charset="0"/>
              </a:rPr>
              <a:t>There remain outstanding issues that are under discussion between the AFN and Canada, including the current $150 million dollar limit on compensation that may be awarded by the Specific Claims Tribunal, and the definition of who may bring a claim within the meaning of Specific Claims policy and process.</a:t>
            </a:r>
            <a:endParaRPr lang="en-US" sz="1200" dirty="0">
              <a:latin typeface="Avenir Next LT Pro Light" panose="020B0304020202020204" pitchFamily="34" charset="0"/>
            </a:endParaRPr>
          </a:p>
        </p:txBody>
      </p:sp>
    </p:spTree>
    <p:extLst>
      <p:ext uri="{BB962C8B-B14F-4D97-AF65-F5344CB8AC3E}">
        <p14:creationId xmlns:p14="http://schemas.microsoft.com/office/powerpoint/2010/main" val="25098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FCA9-FC9D-46D5-0D26-AF8C28EDB130}"/>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052B5CBB-BF81-7585-E8DB-6C4FE24F42BA}"/>
              </a:ext>
            </a:extLst>
          </p:cNvPr>
          <p:cNvSpPr>
            <a:spLocks noGrp="1" noChangeArrowheads="1"/>
          </p:cNvSpPr>
          <p:nvPr>
            <p:ph type="ctrTitle"/>
          </p:nvPr>
        </p:nvSpPr>
        <p:spPr bwMode="auto">
          <a:xfrm>
            <a:off x="3612332" y="2034973"/>
            <a:ext cx="4967336" cy="7273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lang="en-US" altLang="en-US" sz="4400" b="1" dirty="0">
                <a:solidFill>
                  <a:srgbClr val="C00000"/>
                </a:solidFill>
              </a:rPr>
              <a:t>Engagement</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0F17CFE1-2F2B-EA49-6A03-D72BBCD17EAE}"/>
              </a:ext>
            </a:extLst>
          </p:cNvPr>
          <p:cNvSpPr txBox="1"/>
          <p:nvPr/>
        </p:nvSpPr>
        <p:spPr>
          <a:xfrm>
            <a:off x="139149" y="1870524"/>
            <a:ext cx="11488972" cy="3979770"/>
          </a:xfrm>
          <a:prstGeom prst="rect">
            <a:avLst/>
          </a:prstGeom>
        </p:spPr>
        <p:txBody>
          <a:bodyPr vert="horz" lIns="91440" tIns="45720" rIns="91440" bIns="45720" rtlCol="0" anchor="ctr">
            <a:normAutofit/>
          </a:bodyPr>
          <a:lstStyle/>
          <a:p>
            <a:pPr marL="133350" lvl="0" algn="l" rtl="0">
              <a:spcBef>
                <a:spcPts val="0"/>
              </a:spcBef>
              <a:spcAft>
                <a:spcPts val="0"/>
              </a:spcAft>
              <a:buSzPts val="1500"/>
            </a:pPr>
            <a:endParaRPr lang="en-US" sz="2500" dirty="0">
              <a:latin typeface="Avenir Next LT Pro Light" panose="020B0304020202020204" pitchFamily="34" charset="0"/>
            </a:endParaRPr>
          </a:p>
          <a:p>
            <a:pPr marL="457200" lvl="0" indent="-323850" algn="l" rtl="0">
              <a:spcBef>
                <a:spcPts val="0"/>
              </a:spcBef>
              <a:spcAft>
                <a:spcPts val="0"/>
              </a:spcAft>
              <a:buSzPts val="1500"/>
              <a:buChar char="●"/>
            </a:pPr>
            <a:r>
              <a:rPr lang="en-US" sz="2500" dirty="0">
                <a:latin typeface="Avenir Next LT Pro Light" panose="020B0304020202020204" pitchFamily="34" charset="0"/>
              </a:rPr>
              <a:t>The AFN continues to actively seek opportunities to engage with First Nations, regional organizations, and other interested parties.</a:t>
            </a:r>
          </a:p>
          <a:p>
            <a:pPr marL="133350" lvl="0" algn="l" rtl="0">
              <a:spcBef>
                <a:spcPts val="0"/>
              </a:spcBef>
              <a:spcAft>
                <a:spcPts val="0"/>
              </a:spcAft>
              <a:buSzPts val="1500"/>
            </a:pPr>
            <a:endParaRPr lang="en-US" sz="2500" dirty="0">
              <a:latin typeface="Avenir Next LT Pro Light" panose="020B0304020202020204" pitchFamily="34" charset="0"/>
            </a:endParaRPr>
          </a:p>
          <a:p>
            <a:pPr marL="457200" lvl="0" indent="-323850" algn="l" rtl="0">
              <a:spcBef>
                <a:spcPts val="0"/>
              </a:spcBef>
              <a:spcAft>
                <a:spcPts val="0"/>
              </a:spcAft>
              <a:buSzPts val="1500"/>
              <a:buChar char="●"/>
            </a:pPr>
            <a:r>
              <a:rPr lang="en-US" sz="2500" dirty="0">
                <a:latin typeface="Avenir Next LT Pro Light" panose="020B0304020202020204" pitchFamily="34" charset="0"/>
              </a:rPr>
              <a:t>The final design of the Centre will be informed by the perspectives and feedback shared by First Nations during the engagement process. </a:t>
            </a:r>
          </a:p>
          <a:p>
            <a:pPr>
              <a:lnSpc>
                <a:spcPct val="90000"/>
              </a:lnSpc>
              <a:spcAft>
                <a:spcPts val="600"/>
              </a:spcAft>
            </a:pPr>
            <a:r>
              <a:rPr lang="en-US" sz="2000" dirty="0"/>
              <a:t>                                       </a:t>
            </a:r>
          </a:p>
        </p:txBody>
      </p:sp>
    </p:spTree>
    <p:extLst>
      <p:ext uri="{BB962C8B-B14F-4D97-AF65-F5344CB8AC3E}">
        <p14:creationId xmlns:p14="http://schemas.microsoft.com/office/powerpoint/2010/main" val="421749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FCA9-FC9D-46D5-0D26-AF8C28EDB130}"/>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052B5CBB-BF81-7585-E8DB-6C4FE24F42BA}"/>
              </a:ext>
            </a:extLst>
          </p:cNvPr>
          <p:cNvSpPr>
            <a:spLocks noGrp="1" noChangeArrowheads="1"/>
          </p:cNvSpPr>
          <p:nvPr>
            <p:ph type="ctrTitle"/>
          </p:nvPr>
        </p:nvSpPr>
        <p:spPr bwMode="auto">
          <a:xfrm>
            <a:off x="3612332" y="2034973"/>
            <a:ext cx="4967336" cy="7273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lang="en-US" altLang="en-US" sz="4400" b="1" dirty="0">
                <a:solidFill>
                  <a:srgbClr val="C00000"/>
                </a:solidFill>
              </a:rPr>
              <a:t>Next Steps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0F17CFE1-2F2B-EA49-6A03-D72BBCD17EAE}"/>
              </a:ext>
            </a:extLst>
          </p:cNvPr>
          <p:cNvSpPr txBox="1"/>
          <p:nvPr/>
        </p:nvSpPr>
        <p:spPr>
          <a:xfrm>
            <a:off x="139149" y="1870524"/>
            <a:ext cx="11488972" cy="3774496"/>
          </a:xfrm>
          <a:prstGeom prst="rect">
            <a:avLst/>
          </a:prstGeom>
        </p:spPr>
        <p:txBody>
          <a:bodyPr vert="horz" lIns="91440" tIns="45720" rIns="91440" bIns="45720" rtlCol="0" anchor="ctr">
            <a:normAutofit/>
          </a:bodyPr>
          <a:lstStyle/>
          <a:p>
            <a:pPr marL="133350" lvl="0" algn="l" rtl="0">
              <a:spcBef>
                <a:spcPts val="0"/>
              </a:spcBef>
              <a:spcAft>
                <a:spcPts val="0"/>
              </a:spcAft>
              <a:buSzPts val="1500"/>
            </a:pPr>
            <a:endParaRPr lang="en-US" sz="2800" dirty="0">
              <a:latin typeface="Avenir Next LT Pro Light" panose="020B0304020202020204" pitchFamily="34" charset="0"/>
            </a:endParaRPr>
          </a:p>
          <a:p>
            <a:pPr marL="590550" lvl="0" indent="-457200" algn="l" rtl="0">
              <a:spcBef>
                <a:spcPts val="0"/>
              </a:spcBef>
              <a:spcAft>
                <a:spcPts val="0"/>
              </a:spcAft>
              <a:buSzPts val="1500"/>
              <a:buFont typeface="+mj-lt"/>
              <a:buAutoNum type="arabicPeriod"/>
            </a:pPr>
            <a:r>
              <a:rPr lang="en-US" sz="2800" dirty="0">
                <a:latin typeface="Avenir Next LT Pro Light" panose="020B0304020202020204" pitchFamily="34" charset="0"/>
              </a:rPr>
              <a:t>Engagement and continued joint development of Centre proposal.</a:t>
            </a:r>
          </a:p>
          <a:p>
            <a:pPr marL="590550" lvl="0" indent="-457200" algn="l" rtl="0">
              <a:spcBef>
                <a:spcPts val="0"/>
              </a:spcBef>
              <a:spcAft>
                <a:spcPts val="0"/>
              </a:spcAft>
              <a:buSzPts val="1500"/>
              <a:buFont typeface="+mj-lt"/>
              <a:buAutoNum type="arabicPeriod"/>
            </a:pPr>
            <a:r>
              <a:rPr lang="en-US" sz="2800" dirty="0">
                <a:latin typeface="Avenir Next LT Pro Light" panose="020B0304020202020204" pitchFamily="34" charset="0"/>
              </a:rPr>
              <a:t>Review of proposal by First Nations-in-Assembly and Federal Cabinet.</a:t>
            </a:r>
          </a:p>
          <a:p>
            <a:pPr marL="590550" lvl="0" indent="-457200" algn="l" rtl="0">
              <a:spcBef>
                <a:spcPts val="0"/>
              </a:spcBef>
              <a:spcAft>
                <a:spcPts val="0"/>
              </a:spcAft>
              <a:buSzPts val="1500"/>
              <a:buFont typeface="+mj-lt"/>
              <a:buAutoNum type="arabicPeriod"/>
            </a:pPr>
            <a:r>
              <a:rPr lang="en-US" sz="2800" dirty="0">
                <a:latin typeface="Avenir Next LT Pro Light" panose="020B0304020202020204" pitchFamily="34" charset="0"/>
              </a:rPr>
              <a:t>Joint drafting of legislation and implementation.</a:t>
            </a:r>
          </a:p>
        </p:txBody>
      </p:sp>
    </p:spTree>
    <p:extLst>
      <p:ext uri="{BB962C8B-B14F-4D97-AF65-F5344CB8AC3E}">
        <p14:creationId xmlns:p14="http://schemas.microsoft.com/office/powerpoint/2010/main" val="84904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B45F-7FEF-59BA-A6AF-3C60616BBFE5}"/>
              </a:ext>
            </a:extLst>
          </p:cNvPr>
          <p:cNvSpPr>
            <a:spLocks noGrp="1"/>
          </p:cNvSpPr>
          <p:nvPr>
            <p:ph type="ctrTitle"/>
          </p:nvPr>
        </p:nvSpPr>
        <p:spPr>
          <a:xfrm>
            <a:off x="1524000" y="2772080"/>
            <a:ext cx="9144000" cy="2387600"/>
          </a:xfrm>
        </p:spPr>
        <p:txBody>
          <a:bodyPr anchor="ctr"/>
          <a:lstStyle/>
          <a:p>
            <a:r>
              <a:rPr lang="en-CA" dirty="0">
                <a:solidFill>
                  <a:srgbClr val="C00000"/>
                </a:solidFill>
              </a:rPr>
              <a:t>Questions &amp; Discussion</a:t>
            </a:r>
          </a:p>
        </p:txBody>
      </p:sp>
    </p:spTree>
    <p:extLst>
      <p:ext uri="{BB962C8B-B14F-4D97-AF65-F5344CB8AC3E}">
        <p14:creationId xmlns:p14="http://schemas.microsoft.com/office/powerpoint/2010/main" val="191480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kern="1200" dirty="0">
                <a:solidFill>
                  <a:srgbClr val="C00000"/>
                </a:solidFill>
              </a:rPr>
              <a:t>Overview</a:t>
            </a:r>
            <a:endParaRPr kumimoji="0" lang="en-US" altLang="en-US" sz="2000" b="0" i="0" strike="noStrike" kern="1200" cap="none" normalizeH="0" baseline="0" dirty="0">
              <a:ln>
                <a:noFill/>
              </a:ln>
              <a:solidFill>
                <a:schemeClr val="accent1"/>
              </a:solidFill>
              <a:effectLst/>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886591"/>
            <a:ext cx="6377769" cy="4930246"/>
          </a:xfrm>
          <a:prstGeom prst="rect">
            <a:avLst/>
          </a:prstGeom>
        </p:spPr>
        <p:txBody>
          <a:bodyPr vert="horz" lIns="91440" tIns="45720" rIns="91440" bIns="45720" rtlCol="0" anchor="ctr">
            <a:normAutofit fontScale="55000" lnSpcReduction="20000"/>
          </a:bodyPr>
          <a:lstStyle/>
          <a:p>
            <a:pPr lvl="0">
              <a:lnSpc>
                <a:spcPct val="120000"/>
              </a:lnSpc>
            </a:pPr>
            <a:endParaRPr lang="en-US" sz="3000" strike="sngStrike" dirty="0">
              <a:latin typeface="Avenir Next LT Pro Light" panose="020B0304020202020204" pitchFamily="34" charset="0"/>
              <a:ea typeface="Calibri" panose="020F0502020204030204" pitchFamily="34" charset="0"/>
            </a:endParaRPr>
          </a:p>
          <a:p>
            <a:pPr marL="685800" lvl="0" indent="-685800">
              <a:lnSpc>
                <a:spcPct val="120000"/>
              </a:lnSpc>
              <a:buFont typeface="Arial" panose="020B0604020202020204" pitchFamily="34" charset="0"/>
              <a:buChar char="•"/>
            </a:pPr>
            <a:r>
              <a:rPr lang="en-US" sz="5100" dirty="0">
                <a:latin typeface="Avenir Next LT Pro Light" panose="020B0304020202020204" pitchFamily="34" charset="0"/>
                <a:ea typeface="Calibri" panose="020F0502020204030204" pitchFamily="34" charset="0"/>
              </a:rPr>
              <a:t>Background</a:t>
            </a:r>
          </a:p>
          <a:p>
            <a:pPr marL="685800" lvl="0" indent="-685800">
              <a:lnSpc>
                <a:spcPct val="120000"/>
              </a:lnSpc>
              <a:buFont typeface="Arial" panose="020B0604020202020204" pitchFamily="34" charset="0"/>
              <a:buChar char="•"/>
            </a:pPr>
            <a:r>
              <a:rPr lang="en-US" sz="5100" dirty="0">
                <a:latin typeface="Avenir Next LT Pro Light" panose="020B0304020202020204" pitchFamily="34" charset="0"/>
                <a:ea typeface="Calibri" panose="020F0502020204030204" pitchFamily="34" charset="0"/>
              </a:rPr>
              <a:t>AFN Mandate</a:t>
            </a:r>
          </a:p>
          <a:p>
            <a:pPr marL="685800" lvl="0" indent="-685800">
              <a:lnSpc>
                <a:spcPct val="120000"/>
              </a:lnSpc>
              <a:buFont typeface="Arial" panose="020B0604020202020204" pitchFamily="34" charset="0"/>
              <a:buChar char="•"/>
            </a:pPr>
            <a:r>
              <a:rPr lang="en-US" sz="5100" dirty="0">
                <a:latin typeface="Avenir Next LT Pro Light" panose="020B0304020202020204" pitchFamily="34" charset="0"/>
                <a:ea typeface="Calibri" panose="020F0502020204030204" pitchFamily="34" charset="0"/>
              </a:rPr>
              <a:t>Co Development Efforts</a:t>
            </a:r>
          </a:p>
          <a:p>
            <a:pPr marL="685800" lvl="0" indent="-685800">
              <a:lnSpc>
                <a:spcPct val="120000"/>
              </a:lnSpc>
              <a:buFont typeface="Arial" panose="020B0604020202020204" pitchFamily="34" charset="0"/>
              <a:buChar char="•"/>
            </a:pPr>
            <a:r>
              <a:rPr lang="en-US" sz="5100" dirty="0">
                <a:latin typeface="Avenir Next LT Pro Light" panose="020B0304020202020204" pitchFamily="34" charset="0"/>
                <a:ea typeface="Calibri" panose="020F0502020204030204" pitchFamily="34" charset="0"/>
              </a:rPr>
              <a:t>Current Status</a:t>
            </a:r>
          </a:p>
          <a:p>
            <a:pPr marL="685800" lvl="0" indent="-685800">
              <a:lnSpc>
                <a:spcPct val="120000"/>
              </a:lnSpc>
              <a:buFont typeface="Arial" panose="020B0604020202020204" pitchFamily="34" charset="0"/>
              <a:buChar char="•"/>
            </a:pPr>
            <a:r>
              <a:rPr lang="en-US" sz="5100" dirty="0">
                <a:latin typeface="Avenir Next LT Pro Light" panose="020B0304020202020204" pitchFamily="34" charset="0"/>
                <a:ea typeface="Calibri" panose="020F0502020204030204" pitchFamily="34" charset="0"/>
              </a:rPr>
              <a:t>Joint Discussion Paper</a:t>
            </a:r>
          </a:p>
          <a:p>
            <a:pPr marL="685800" lvl="0" indent="-685800">
              <a:lnSpc>
                <a:spcPct val="120000"/>
              </a:lnSpc>
              <a:buFont typeface="Arial" panose="020B0604020202020204" pitchFamily="34" charset="0"/>
              <a:buChar char="•"/>
            </a:pPr>
            <a:r>
              <a:rPr lang="en-US" sz="5100" dirty="0">
                <a:latin typeface="Avenir Next LT Pro Light" panose="020B0304020202020204" pitchFamily="34" charset="0"/>
                <a:ea typeface="Calibri" panose="020F0502020204030204" pitchFamily="34" charset="0"/>
              </a:rPr>
              <a:t>Outstanding Issues</a:t>
            </a:r>
          </a:p>
          <a:p>
            <a:pPr marL="685800" lvl="0" indent="-685800">
              <a:lnSpc>
                <a:spcPct val="120000"/>
              </a:lnSpc>
              <a:buFont typeface="Arial" panose="020B0604020202020204" pitchFamily="34" charset="0"/>
              <a:buChar char="•"/>
            </a:pPr>
            <a:r>
              <a:rPr lang="en-CA" sz="5100" dirty="0">
                <a:latin typeface="Avenir Next LT Pro Light" panose="020B0304020202020204" pitchFamily="34" charset="0"/>
                <a:ea typeface="Calibri" panose="020F0502020204030204" pitchFamily="34" charset="0"/>
              </a:rPr>
              <a:t>Engagement</a:t>
            </a:r>
          </a:p>
          <a:p>
            <a:pPr marL="685800" lvl="0" indent="-685800">
              <a:lnSpc>
                <a:spcPct val="120000"/>
              </a:lnSpc>
              <a:buFont typeface="Arial" panose="020B0604020202020204" pitchFamily="34" charset="0"/>
              <a:buChar char="•"/>
            </a:pPr>
            <a:r>
              <a:rPr lang="en-CA" sz="5100" dirty="0">
                <a:effectLst/>
                <a:latin typeface="Avenir Next LT Pro Light" panose="020B0304020202020204" pitchFamily="34" charset="0"/>
                <a:ea typeface="Calibri" panose="020F0502020204030204" pitchFamily="34" charset="0"/>
              </a:rPr>
              <a:t>Questions/Discussion</a:t>
            </a:r>
          </a:p>
          <a:p>
            <a:pPr fontAlgn="b">
              <a:lnSpc>
                <a:spcPct val="90000"/>
              </a:lnSpc>
              <a:spcAft>
                <a:spcPts val="600"/>
              </a:spcAft>
            </a:pPr>
            <a:endParaRPr lang="en-CA" sz="2000" dirty="0"/>
          </a:p>
          <a:p>
            <a:pPr marL="342900" indent="-342900" fontAlgn="b">
              <a:lnSpc>
                <a:spcPct val="90000"/>
              </a:lnSpc>
              <a:spcAft>
                <a:spcPts val="600"/>
              </a:spcAft>
              <a:buFont typeface="Arial" panose="020B0604020202020204" pitchFamily="34" charset="0"/>
              <a:buChar char="•"/>
            </a:pPr>
            <a:endParaRPr lang="en-CA" sz="2000" dirty="0"/>
          </a:p>
          <a:p>
            <a:pPr fontAlgn="b">
              <a:lnSpc>
                <a:spcPct val="90000"/>
              </a:lnSpc>
              <a:spcAft>
                <a:spcPts val="600"/>
              </a:spcAft>
            </a:pPr>
            <a:endParaRPr lang="en-CA" sz="2000" dirty="0"/>
          </a:p>
          <a:p>
            <a:pPr fontAlgn="b">
              <a:lnSpc>
                <a:spcPct val="90000"/>
              </a:lnSpc>
              <a:spcAft>
                <a:spcPts val="600"/>
              </a:spcAft>
            </a:pPr>
            <a:endParaRPr lang="en-US" sz="2000" i="1"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410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 y="1627688"/>
            <a:ext cx="11859190" cy="8482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dirty="0">
                <a:solidFill>
                  <a:srgbClr val="C00000"/>
                </a:solidFill>
              </a:rPr>
              <a:t>Background</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41177" y="2388636"/>
            <a:ext cx="11086944" cy="4295193"/>
          </a:xfrm>
          <a:prstGeom prst="rect">
            <a:avLst/>
          </a:prstGeom>
        </p:spPr>
        <p:txBody>
          <a:bodyPr vert="horz" lIns="91440" tIns="45720" rIns="91440" bIns="45720" rtlCol="0" anchor="ctr">
            <a:normAutofit fontScale="55000" lnSpcReduction="20000"/>
          </a:bodyPr>
          <a:lstStyle/>
          <a:p>
            <a:pPr indent="-228600">
              <a:lnSpc>
                <a:spcPct val="90000"/>
              </a:lnSpc>
              <a:spcAft>
                <a:spcPts val="600"/>
              </a:spcAft>
              <a:buFont typeface="Arial" panose="020B0604020202020204" pitchFamily="34" charset="0"/>
              <a:buChar char="•"/>
            </a:pPr>
            <a:endParaRPr lang="en-US" sz="2000" dirty="0">
              <a:latin typeface="Avenir Next LT Pro Light" panose="020B0304020202020204" pitchFamily="34" charset="0"/>
            </a:endParaRPr>
          </a:p>
          <a:p>
            <a:pPr marL="800100" lvl="1" indent="-342900">
              <a:buFont typeface="Arial" panose="020B0604020202020204" pitchFamily="34" charset="0"/>
              <a:buChar char="•"/>
            </a:pPr>
            <a:endParaRPr lang="en-US" sz="3500" dirty="0">
              <a:latin typeface="Avenir Next LT Pro Light" panose="020B0304020202020204" pitchFamily="34" charset="0"/>
            </a:endParaRPr>
          </a:p>
          <a:p>
            <a:pPr marL="285750" indent="-285750">
              <a:lnSpc>
                <a:spcPct val="90000"/>
              </a:lnSpc>
              <a:spcAft>
                <a:spcPts val="600"/>
              </a:spcAft>
              <a:buFont typeface="Arial" panose="020B0604020202020204" pitchFamily="34" charset="0"/>
              <a:buChar char="•"/>
            </a:pPr>
            <a:r>
              <a:rPr lang="en-US" sz="4200" dirty="0">
                <a:latin typeface="Avenir Next LT Pro Light" panose="020B0304020202020204" pitchFamily="34" charset="0"/>
                <a:cs typeface="Arial" panose="020B0604020202020204" pitchFamily="34" charset="0"/>
              </a:rPr>
              <a:t>AFN planned and carried out a comprehensive engagement process in the fall of 2019 with First Nations nationally seeking input into what a fully independent specific claims process should look like.</a:t>
            </a:r>
          </a:p>
          <a:p>
            <a:pPr marL="285750" indent="-285750">
              <a:lnSpc>
                <a:spcPct val="90000"/>
              </a:lnSpc>
              <a:spcAft>
                <a:spcPts val="600"/>
              </a:spcAft>
              <a:buFont typeface="Arial" panose="020B0604020202020204" pitchFamily="34" charset="0"/>
              <a:buChar char="•"/>
            </a:pPr>
            <a:endParaRPr lang="en-US" sz="4200" dirty="0">
              <a:latin typeface="Avenir Next LT Pro Light" panose="020B0304020202020204" pitchFamily="34" charset="0"/>
              <a:cs typeface="Arial" panose="020B0604020202020204" pitchFamily="34" charset="0"/>
            </a:endParaRPr>
          </a:p>
          <a:p>
            <a:pPr marL="285750" indent="-285750">
              <a:lnSpc>
                <a:spcPct val="90000"/>
              </a:lnSpc>
              <a:spcAft>
                <a:spcPts val="600"/>
              </a:spcAft>
              <a:buFont typeface="Arial" panose="020B0604020202020204" pitchFamily="34" charset="0"/>
              <a:buChar char="•"/>
            </a:pPr>
            <a:r>
              <a:rPr lang="en-US" sz="4200" dirty="0">
                <a:latin typeface="Avenir Next LT Pro Light" panose="020B0304020202020204" pitchFamily="34" charset="0"/>
                <a:cs typeface="Arial" panose="020B0604020202020204" pitchFamily="34" charset="0"/>
              </a:rPr>
              <a:t>This engagement led to the development of a draft AFN Proposal based on First Nations input and rigorous peer review.</a:t>
            </a:r>
          </a:p>
          <a:p>
            <a:pPr marL="285750" indent="-285750">
              <a:lnSpc>
                <a:spcPct val="90000"/>
              </a:lnSpc>
              <a:spcAft>
                <a:spcPts val="600"/>
              </a:spcAft>
              <a:buFont typeface="Arial" panose="020B0604020202020204" pitchFamily="34" charset="0"/>
              <a:buChar char="•"/>
            </a:pPr>
            <a:endParaRPr lang="en-US" sz="4200" dirty="0">
              <a:latin typeface="Avenir Next LT Pro Light" panose="020B0304020202020204" pitchFamily="34" charset="0"/>
              <a:cs typeface="Arial" panose="020B0604020202020204" pitchFamily="34" charset="0"/>
            </a:endParaRPr>
          </a:p>
          <a:p>
            <a:pPr marL="285750" indent="-285750">
              <a:lnSpc>
                <a:spcPct val="90000"/>
              </a:lnSpc>
              <a:spcAft>
                <a:spcPts val="600"/>
              </a:spcAft>
              <a:buFont typeface="Arial" panose="020B0604020202020204" pitchFamily="34" charset="0"/>
              <a:buChar char="•"/>
            </a:pPr>
            <a:r>
              <a:rPr lang="en-US" sz="4200" dirty="0">
                <a:latin typeface="Avenir Next LT Pro Light" panose="020B0304020202020204" pitchFamily="34" charset="0"/>
                <a:cs typeface="Arial" panose="020B0604020202020204" pitchFamily="34" charset="0"/>
              </a:rPr>
              <a:t>The AFN published the finalized Proposal on the AFN website in May 2022. </a:t>
            </a:r>
          </a:p>
          <a:p>
            <a:pPr lvl="1"/>
            <a:endParaRPr lang="en-US" sz="2200" dirty="0">
              <a:latin typeface="Avenir Next LT Pro Light" panose="020B0304020202020204" pitchFamily="34" charset="0"/>
            </a:endParaRPr>
          </a:p>
          <a:p>
            <a:pPr lvl="1"/>
            <a:endParaRPr lang="en-US" sz="2000" dirty="0">
              <a:latin typeface="Avenir Next LT Pro Light" panose="020B0304020202020204" pitchFamily="34" charset="0"/>
            </a:endParaRPr>
          </a:p>
          <a:p>
            <a:pPr lvl="1"/>
            <a:endParaRPr lang="en-CA" dirty="0">
              <a:latin typeface="Avenir Next LT Pro Light" panose="020B0304020202020204" pitchFamily="34" charset="0"/>
            </a:endParaRPr>
          </a:p>
          <a:p>
            <a:pPr fontAlgn="b">
              <a:lnSpc>
                <a:spcPct val="90000"/>
              </a:lnSpc>
              <a:spcAft>
                <a:spcPts val="600"/>
              </a:spcAft>
            </a:pPr>
            <a:endParaRPr lang="en-US" sz="2000" dirty="0">
              <a:latin typeface="Avenir Next LT Pro Light" panose="020B0304020202020204" pitchFamily="34" charset="0"/>
            </a:endParaRPr>
          </a:p>
          <a:p>
            <a:pPr indent="-228600">
              <a:lnSpc>
                <a:spcPct val="90000"/>
              </a:lnSpc>
              <a:spcAft>
                <a:spcPts val="600"/>
              </a:spcAft>
              <a:buFont typeface="Arial" panose="020B0604020202020204" pitchFamily="34" charset="0"/>
              <a:buChar char="•"/>
            </a:pPr>
            <a:endParaRPr lang="en-US" sz="2000" dirty="0">
              <a:latin typeface="Avenir Next LT Pro Light" panose="020B0304020202020204" pitchFamily="34" charset="0"/>
            </a:endParaRPr>
          </a:p>
          <a:p>
            <a:pPr>
              <a:lnSpc>
                <a:spcPct val="90000"/>
              </a:lnSpc>
              <a:spcAft>
                <a:spcPts val="600"/>
              </a:spcAft>
            </a:pPr>
            <a:r>
              <a:rPr lang="en-US" sz="2000" dirty="0">
                <a:latin typeface="Avenir Next LT Pro Light" panose="020B0304020202020204" pitchFamily="34" charset="0"/>
              </a:rPr>
              <a:t>                                       </a:t>
            </a:r>
          </a:p>
        </p:txBody>
      </p:sp>
    </p:spTree>
    <p:extLst>
      <p:ext uri="{BB962C8B-B14F-4D97-AF65-F5344CB8AC3E}">
        <p14:creationId xmlns:p14="http://schemas.microsoft.com/office/powerpoint/2010/main" val="267515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 y="1627688"/>
            <a:ext cx="11859190" cy="8482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dirty="0">
                <a:solidFill>
                  <a:srgbClr val="C00000"/>
                </a:solidFill>
              </a:rPr>
              <a:t>AFN Mandate</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rmAutofit fontScale="62500" lnSpcReduction="20000"/>
          </a:bodyPr>
          <a:lstStyle/>
          <a:p>
            <a:pPr indent="-228600">
              <a:lnSpc>
                <a:spcPct val="90000"/>
              </a:lnSpc>
              <a:spcAft>
                <a:spcPts val="600"/>
              </a:spcAft>
              <a:buFont typeface="Arial" panose="020B0604020202020204" pitchFamily="34" charset="0"/>
              <a:buChar char="•"/>
            </a:pPr>
            <a:endParaRPr lang="en-US" sz="2000" dirty="0">
              <a:latin typeface="Avenir Next LT Pro Light" panose="020B0304020202020204" pitchFamily="34" charset="0"/>
            </a:endParaRPr>
          </a:p>
          <a:p>
            <a:pPr marL="800100" lvl="1" indent="-342900">
              <a:buFont typeface="Arial" panose="020B0604020202020204" pitchFamily="34" charset="0"/>
              <a:buChar char="•"/>
            </a:pPr>
            <a:endParaRPr lang="en-US" sz="3500" dirty="0">
              <a:latin typeface="Avenir Next LT Pro Light" panose="020B0304020202020204" pitchFamily="34" charset="0"/>
            </a:endParaRPr>
          </a:p>
          <a:p>
            <a:pPr marL="285750" indent="-285750">
              <a:lnSpc>
                <a:spcPct val="90000"/>
              </a:lnSpc>
              <a:spcAft>
                <a:spcPts val="600"/>
              </a:spcAft>
              <a:buFont typeface="Arial" panose="020B0604020202020204" pitchFamily="34" charset="0"/>
              <a:buChar char="•"/>
            </a:pPr>
            <a:r>
              <a:rPr lang="en-US" sz="2900" dirty="0">
                <a:latin typeface="Avenir Next LT Pro Light" panose="020B0304020202020204" pitchFamily="34" charset="0"/>
                <a:cs typeface="Arial" panose="020B0604020202020204" pitchFamily="34" charset="0"/>
              </a:rPr>
              <a:t>AFN Resolution 09/2020, </a:t>
            </a:r>
            <a:r>
              <a:rPr lang="en-US" sz="2900" i="1" dirty="0">
                <a:latin typeface="Avenir Next LT Pro Light" panose="020B0304020202020204" pitchFamily="34" charset="0"/>
                <a:cs typeface="Arial" panose="020B0604020202020204" pitchFamily="34" charset="0"/>
              </a:rPr>
              <a:t>Jointly Develop a Fully Independent Specific Claims Process </a:t>
            </a:r>
            <a:r>
              <a:rPr lang="en-US" sz="2900" dirty="0">
                <a:latin typeface="Avenir Next LT Pro Light" panose="020B0304020202020204" pitchFamily="34" charset="0"/>
                <a:cs typeface="Arial" panose="020B0604020202020204" pitchFamily="34" charset="0"/>
              </a:rPr>
              <a:t>directs the AFN to work jointly with Canada to develop a fully independent specific claims process consistent with the United Nations Declaration on the Rights of Indigenous Peoples and the following principles:</a:t>
            </a:r>
          </a:p>
          <a:p>
            <a:pPr marL="285750" indent="-285750">
              <a:lnSpc>
                <a:spcPct val="90000"/>
              </a:lnSpc>
              <a:spcAft>
                <a:spcPts val="600"/>
              </a:spcAft>
              <a:buFont typeface="Arial" panose="020B0604020202020204" pitchFamily="34" charset="0"/>
              <a:buChar char="•"/>
            </a:pPr>
            <a:endParaRPr lang="en-US" sz="2900" dirty="0">
              <a:latin typeface="Avenir Next LT Pro Light" panose="020B0304020202020204" pitchFamily="34" charset="0"/>
              <a:cs typeface="Arial" panose="020B0604020202020204" pitchFamily="34" charset="0"/>
            </a:endParaRPr>
          </a:p>
          <a:p>
            <a:pPr marL="914400" lvl="1" indent="-457200">
              <a:lnSpc>
                <a:spcPct val="90000"/>
              </a:lnSpc>
              <a:spcAft>
                <a:spcPts val="600"/>
              </a:spcAft>
              <a:buFont typeface="Wingdings" panose="05000000000000000000" pitchFamily="2" charset="2"/>
              <a:buChar char="q"/>
            </a:pPr>
            <a:r>
              <a:rPr lang="en-US" sz="2900" dirty="0">
                <a:latin typeface="Avenir Next LT Pro Light" panose="020B0304020202020204" pitchFamily="34" charset="0"/>
                <a:cs typeface="Arial" panose="020B0604020202020204" pitchFamily="34" charset="0"/>
              </a:rPr>
              <a:t>The </a:t>
            </a:r>
            <a:r>
              <a:rPr lang="en-US" sz="2900" dirty="0" err="1">
                <a:latin typeface="Avenir Next LT Pro Light" panose="020B0304020202020204" pitchFamily="34" charset="0"/>
                <a:cs typeface="Arial" panose="020B0604020202020204" pitchFamily="34" charset="0"/>
              </a:rPr>
              <a:t>Honour</a:t>
            </a:r>
            <a:r>
              <a:rPr lang="en-US" sz="2900" dirty="0">
                <a:latin typeface="Avenir Next LT Pro Light" panose="020B0304020202020204" pitchFamily="34" charset="0"/>
                <a:cs typeface="Arial" panose="020B0604020202020204" pitchFamily="34" charset="0"/>
              </a:rPr>
              <a:t> of the Crown</a:t>
            </a:r>
          </a:p>
          <a:p>
            <a:pPr marL="914400" lvl="1" indent="-457200">
              <a:lnSpc>
                <a:spcPct val="90000"/>
              </a:lnSpc>
              <a:spcAft>
                <a:spcPts val="600"/>
              </a:spcAft>
              <a:buFont typeface="Wingdings" panose="05000000000000000000" pitchFamily="2" charset="2"/>
              <a:buChar char="q"/>
            </a:pPr>
            <a:r>
              <a:rPr lang="en-US" sz="2900" dirty="0">
                <a:latin typeface="Avenir Next LT Pro Light" panose="020B0304020202020204" pitchFamily="34" charset="0"/>
                <a:cs typeface="Arial" panose="020B0604020202020204" pitchFamily="34" charset="0"/>
              </a:rPr>
              <a:t>Full Independence of all Aspects of Claims Resolution</a:t>
            </a:r>
          </a:p>
          <a:p>
            <a:pPr marL="914400" lvl="1" indent="-457200">
              <a:lnSpc>
                <a:spcPct val="90000"/>
              </a:lnSpc>
              <a:spcAft>
                <a:spcPts val="600"/>
              </a:spcAft>
              <a:buFont typeface="Wingdings" panose="05000000000000000000" pitchFamily="2" charset="2"/>
              <a:buChar char="q"/>
            </a:pPr>
            <a:r>
              <a:rPr lang="en-US" sz="2900" dirty="0">
                <a:latin typeface="Avenir Next LT Pro Light" panose="020B0304020202020204" pitchFamily="34" charset="0"/>
                <a:cs typeface="Arial" panose="020B0604020202020204" pitchFamily="34" charset="0"/>
              </a:rPr>
              <a:t>Recognition of Indigenous Laws</a:t>
            </a:r>
          </a:p>
          <a:p>
            <a:pPr marL="914400" lvl="1" indent="-457200">
              <a:lnSpc>
                <a:spcPct val="90000"/>
              </a:lnSpc>
              <a:spcAft>
                <a:spcPts val="600"/>
              </a:spcAft>
              <a:buFont typeface="Wingdings" panose="05000000000000000000" pitchFamily="2" charset="2"/>
              <a:buChar char="q"/>
            </a:pPr>
            <a:r>
              <a:rPr lang="en-US" sz="2900" dirty="0">
                <a:latin typeface="Avenir Next LT Pro Light" panose="020B0304020202020204" pitchFamily="34" charset="0"/>
                <a:cs typeface="Arial" panose="020B0604020202020204" pitchFamily="34" charset="0"/>
              </a:rPr>
              <a:t>No Arbitrary Limits on Financial Compensation</a:t>
            </a:r>
            <a:endParaRPr lang="en-US" sz="5100" dirty="0">
              <a:latin typeface="Avenir Next LT Pro Light" panose="020B0304020202020204" pitchFamily="34" charset="0"/>
            </a:endParaRPr>
          </a:p>
          <a:p>
            <a:pPr lvl="1"/>
            <a:endParaRPr lang="en-US" sz="2200" dirty="0">
              <a:latin typeface="Avenir Next LT Pro Light" panose="020B0304020202020204" pitchFamily="34" charset="0"/>
            </a:endParaRPr>
          </a:p>
          <a:p>
            <a:pPr lvl="1"/>
            <a:endParaRPr lang="en-US" sz="2000" dirty="0">
              <a:latin typeface="Avenir Next LT Pro Light" panose="020B0304020202020204" pitchFamily="34" charset="0"/>
            </a:endParaRPr>
          </a:p>
          <a:p>
            <a:pPr lvl="1"/>
            <a:endParaRPr lang="en-CA" dirty="0">
              <a:latin typeface="Avenir Next LT Pro Light" panose="020B0304020202020204" pitchFamily="34" charset="0"/>
            </a:endParaRPr>
          </a:p>
          <a:p>
            <a:pPr fontAlgn="b">
              <a:lnSpc>
                <a:spcPct val="90000"/>
              </a:lnSpc>
              <a:spcAft>
                <a:spcPts val="600"/>
              </a:spcAft>
            </a:pPr>
            <a:endParaRPr lang="en-US" sz="2000" dirty="0">
              <a:latin typeface="Avenir Next LT Pro Light" panose="020B0304020202020204" pitchFamily="34" charset="0"/>
            </a:endParaRPr>
          </a:p>
          <a:p>
            <a:pPr indent="-228600">
              <a:lnSpc>
                <a:spcPct val="90000"/>
              </a:lnSpc>
              <a:spcAft>
                <a:spcPts val="600"/>
              </a:spcAft>
              <a:buFont typeface="Arial" panose="020B0604020202020204" pitchFamily="34" charset="0"/>
              <a:buChar char="•"/>
            </a:pPr>
            <a:endParaRPr lang="en-US" sz="2000" dirty="0">
              <a:latin typeface="Avenir Next LT Pro Light" panose="020B0304020202020204" pitchFamily="34" charset="0"/>
            </a:endParaRPr>
          </a:p>
          <a:p>
            <a:pPr>
              <a:lnSpc>
                <a:spcPct val="90000"/>
              </a:lnSpc>
              <a:spcAft>
                <a:spcPts val="600"/>
              </a:spcAft>
            </a:pPr>
            <a:r>
              <a:rPr lang="en-US" sz="2000" dirty="0">
                <a:latin typeface="Avenir Next LT Pro Light" panose="020B0304020202020204" pitchFamily="34" charset="0"/>
              </a:rPr>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1F9F2EFE-80D7-CF99-D63C-43481C51AC66}"/>
              </a:ext>
            </a:extLst>
          </p:cNvPr>
          <p:cNvPicPr>
            <a:picLocks noChangeAspect="1"/>
          </p:cNvPicPr>
          <p:nvPr/>
        </p:nvPicPr>
        <p:blipFill>
          <a:blip r:embed="rId3"/>
          <a:stretch>
            <a:fillRect/>
          </a:stretch>
        </p:blipFill>
        <p:spPr>
          <a:xfrm>
            <a:off x="757603" y="2414868"/>
            <a:ext cx="3343944" cy="3934295"/>
          </a:xfrm>
          <a:prstGeom prst="rect">
            <a:avLst/>
          </a:prstGeom>
        </p:spPr>
      </p:pic>
    </p:spTree>
    <p:extLst>
      <p:ext uri="{BB962C8B-B14F-4D97-AF65-F5344CB8AC3E}">
        <p14:creationId xmlns:p14="http://schemas.microsoft.com/office/powerpoint/2010/main" val="378162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429209" y="1560230"/>
            <a:ext cx="12493691" cy="7654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dirty="0">
                <a:solidFill>
                  <a:srgbClr val="C00000"/>
                </a:solidFill>
              </a:rPr>
              <a:t>Co Development Efforts</a:t>
            </a:r>
            <a:endParaRPr kumimoji="0" lang="en-US" altLang="en-US" sz="2000" b="0" i="0" strike="sngStrike" kern="1200" cap="none" normalizeH="0" baseline="0" dirty="0">
              <a:ln>
                <a:noFill/>
              </a:ln>
              <a:solidFill>
                <a:srgbClr val="C00000"/>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231913" y="4550654"/>
            <a:ext cx="11396207" cy="2038943"/>
          </a:xfrm>
          <a:prstGeom prst="rect">
            <a:avLst/>
          </a:prstGeom>
        </p:spPr>
        <p:txBody>
          <a:bodyPr vert="horz" lIns="91440" tIns="45720" rIns="91440" bIns="45720" rtlCol="0" anchor="ctr">
            <a:normAutofit/>
          </a:bodyPr>
          <a:lstStyle/>
          <a:p>
            <a:pPr>
              <a:lnSpc>
                <a:spcPct val="90000"/>
              </a:lnSpc>
              <a:spcAft>
                <a:spcPts val="600"/>
              </a:spcAft>
            </a:pPr>
            <a:endParaRPr lang="en-US" sz="2000" dirty="0">
              <a:latin typeface="Avenir Next LT Pro Light" panose="020B0304020202020204" pitchFamily="34" charset="0"/>
            </a:endParaRPr>
          </a:p>
          <a:p>
            <a:pPr>
              <a:lnSpc>
                <a:spcPct val="90000"/>
              </a:lnSpc>
              <a:spcAft>
                <a:spcPts val="600"/>
              </a:spcAft>
            </a:pPr>
            <a:r>
              <a:rPr lang="en-US" sz="2000" dirty="0">
                <a:latin typeface="Avenir Next LT Pro Light" panose="020B0304020202020204" pitchFamily="34" charset="0"/>
              </a:rPr>
              <a:t>The SCIWG Terms of Reference requires the AFN and SCB to report to the CCoLTR and the Minister of Crown-Indigenous Relations respectively.</a:t>
            </a:r>
          </a:p>
        </p:txBody>
      </p:sp>
      <p:graphicFrame>
        <p:nvGraphicFramePr>
          <p:cNvPr id="3" name="Diagram 2">
            <a:extLst>
              <a:ext uri="{FF2B5EF4-FFF2-40B4-BE49-F238E27FC236}">
                <a16:creationId xmlns:a16="http://schemas.microsoft.com/office/drawing/2014/main" id="{F76600BB-961E-4247-618A-6303EC9A67DC}"/>
              </a:ext>
            </a:extLst>
          </p:cNvPr>
          <p:cNvGraphicFramePr/>
          <p:nvPr>
            <p:extLst>
              <p:ext uri="{D42A27DB-BD31-4B8C-83A1-F6EECF244321}">
                <p14:modId xmlns:p14="http://schemas.microsoft.com/office/powerpoint/2010/main" val="3326019666"/>
              </p:ext>
            </p:extLst>
          </p:nvPr>
        </p:nvGraphicFramePr>
        <p:xfrm>
          <a:off x="1046922" y="2410210"/>
          <a:ext cx="9252226" cy="2774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39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FCA9-FC9D-46D5-0D26-AF8C28EDB130}"/>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052B5CBB-BF81-7585-E8DB-6C4FE24F42BA}"/>
              </a:ext>
            </a:extLst>
          </p:cNvPr>
          <p:cNvSpPr>
            <a:spLocks noGrp="1" noChangeArrowheads="1"/>
          </p:cNvSpPr>
          <p:nvPr>
            <p:ph type="ctrTitle"/>
          </p:nvPr>
        </p:nvSpPr>
        <p:spPr bwMode="auto">
          <a:xfrm>
            <a:off x="2519265" y="1671303"/>
            <a:ext cx="7772399" cy="7273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lang="en-US" altLang="en-US" sz="4400" b="1" dirty="0">
                <a:solidFill>
                  <a:srgbClr val="C00000"/>
                </a:solidFill>
              </a:rPr>
              <a:t>Joint Discussion Paper</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0F17CFE1-2F2B-EA49-6A03-D72BBCD17EAE}"/>
              </a:ext>
            </a:extLst>
          </p:cNvPr>
          <p:cNvSpPr txBox="1"/>
          <p:nvPr/>
        </p:nvSpPr>
        <p:spPr>
          <a:xfrm>
            <a:off x="139149" y="1870524"/>
            <a:ext cx="11488972" cy="4930246"/>
          </a:xfrm>
          <a:prstGeom prst="rect">
            <a:avLst/>
          </a:prstGeom>
        </p:spPr>
        <p:txBody>
          <a:bodyPr vert="horz" lIns="91440" tIns="45720" rIns="91440" bIns="45720" rtlCol="0" anchor="ctr">
            <a:normAutofit/>
          </a:bodyPr>
          <a:lstStyle/>
          <a:p>
            <a:pPr marL="133350" lvl="0" algn="l" rtl="0">
              <a:spcBef>
                <a:spcPts val="0"/>
              </a:spcBef>
              <a:spcAft>
                <a:spcPts val="0"/>
              </a:spcAft>
              <a:buSzPts val="1500"/>
            </a:pPr>
            <a:r>
              <a:rPr lang="en-US" sz="2500" dirty="0">
                <a:latin typeface="Avenir Next LT Pro Light" panose="020B0304020202020204" pitchFamily="34" charset="0"/>
              </a:rPr>
              <a:t> </a:t>
            </a:r>
          </a:p>
          <a:p>
            <a:pPr marL="457200" lvl="0" indent="-323850" algn="l" rtl="0">
              <a:spcBef>
                <a:spcPts val="0"/>
              </a:spcBef>
              <a:spcAft>
                <a:spcPts val="0"/>
              </a:spcAft>
              <a:buSzPts val="1500"/>
              <a:buChar char="●"/>
            </a:pPr>
            <a:r>
              <a:rPr lang="en-US" sz="2500" dirty="0">
                <a:latin typeface="Avenir Next LT Pro Light" panose="020B0304020202020204" pitchFamily="34" charset="0"/>
              </a:rPr>
              <a:t>In February 2024, the SCIWG conducted a three-day co-development session with an independent facilitator to resolve issues and arrive at consensus to form a joint document for the purpose of consultation and engagement.</a:t>
            </a:r>
          </a:p>
          <a:p>
            <a:pPr marL="133350" lvl="0" algn="l" rtl="0">
              <a:spcBef>
                <a:spcPts val="0"/>
              </a:spcBef>
              <a:spcAft>
                <a:spcPts val="0"/>
              </a:spcAft>
              <a:buSzPts val="1500"/>
            </a:pPr>
            <a:endParaRPr lang="en-US" sz="2500" dirty="0">
              <a:latin typeface="Avenir Next LT Pro Light" panose="020B0304020202020204" pitchFamily="34" charset="0"/>
            </a:endParaRPr>
          </a:p>
          <a:p>
            <a:pPr marL="457200" lvl="0" indent="-323850" algn="l" rtl="0">
              <a:spcBef>
                <a:spcPts val="0"/>
              </a:spcBef>
              <a:spcAft>
                <a:spcPts val="0"/>
              </a:spcAft>
              <a:buSzPts val="1500"/>
              <a:buChar char="●"/>
            </a:pPr>
            <a:r>
              <a:rPr lang="en-US" sz="2500" dirty="0">
                <a:latin typeface="Avenir Next LT Pro Light" panose="020B0304020202020204" pitchFamily="34" charset="0"/>
              </a:rPr>
              <a:t>This led to the development of a discussion paper that describes the basic elements of a proposed design of the Centre for the Resolution of Specific Claims.</a:t>
            </a:r>
          </a:p>
          <a:p>
            <a:pPr marL="457200" lvl="0" indent="-323850" algn="l" rtl="0">
              <a:spcBef>
                <a:spcPts val="0"/>
              </a:spcBef>
              <a:spcAft>
                <a:spcPts val="0"/>
              </a:spcAft>
              <a:buSzPts val="1500"/>
              <a:buChar char="●"/>
            </a:pPr>
            <a:endParaRPr lang="en-US" sz="2500" dirty="0">
              <a:latin typeface="Avenir Next LT Pro Light" panose="020B0304020202020204" pitchFamily="34" charset="0"/>
            </a:endParaRPr>
          </a:p>
          <a:p>
            <a:pPr>
              <a:lnSpc>
                <a:spcPct val="90000"/>
              </a:lnSpc>
              <a:spcAft>
                <a:spcPts val="600"/>
              </a:spcAft>
            </a:pPr>
            <a:r>
              <a:rPr lang="en-US" sz="2000" dirty="0"/>
              <a:t>                                       </a:t>
            </a:r>
          </a:p>
        </p:txBody>
      </p:sp>
    </p:spTree>
    <p:extLst>
      <p:ext uri="{BB962C8B-B14F-4D97-AF65-F5344CB8AC3E}">
        <p14:creationId xmlns:p14="http://schemas.microsoft.com/office/powerpoint/2010/main" val="122811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52C26-C457-275D-F61C-FA9BDEAF722E}"/>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38670D63-E00A-5911-40DB-D103224C6F0B}"/>
              </a:ext>
            </a:extLst>
          </p:cNvPr>
          <p:cNvSpPr>
            <a:spLocks noGrp="1" noChangeArrowheads="1"/>
          </p:cNvSpPr>
          <p:nvPr>
            <p:ph type="ctrTitle"/>
          </p:nvPr>
        </p:nvSpPr>
        <p:spPr bwMode="auto">
          <a:xfrm>
            <a:off x="127010" y="1693131"/>
            <a:ext cx="11937980" cy="9949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lvl="0" fontAlgn="base">
              <a:spcAft>
                <a:spcPct val="0"/>
              </a:spcAft>
            </a:pPr>
            <a:r>
              <a:rPr lang="en-US" altLang="en-US" sz="3200" dirty="0">
                <a:solidFill>
                  <a:srgbClr val="C00000"/>
                </a:solidFill>
              </a:rPr>
              <a:t>Joint Discussion Paper</a:t>
            </a:r>
            <a:r>
              <a:rPr kumimoji="0" lang="en-US" altLang="en-US" sz="3200" b="1" i="0" strike="noStrike" cap="none" normalizeH="0" baseline="0" dirty="0">
                <a:ln>
                  <a:noFill/>
                </a:ln>
                <a:solidFill>
                  <a:srgbClr val="C00000"/>
                </a:solidFill>
                <a:effectLst/>
              </a:rPr>
              <a:t>:  Guiding Principles</a:t>
            </a:r>
            <a:endParaRPr kumimoji="0" lang="en-US" altLang="en-US" sz="1400" b="0" i="0" strike="noStrike" kern="1200" cap="none" normalizeH="0" baseline="0" dirty="0">
              <a:ln>
                <a:noFill/>
              </a:ln>
              <a:solidFill>
                <a:schemeClr val="accent1"/>
              </a:solidFill>
              <a:effectLst/>
              <a:latin typeface="+mj-lt"/>
              <a:ea typeface="+mj-ea"/>
              <a:cs typeface="+mj-cs"/>
            </a:endParaRPr>
          </a:p>
        </p:txBody>
      </p:sp>
      <p:grpSp>
        <p:nvGrpSpPr>
          <p:cNvPr id="5" name="Group 4">
            <a:extLst>
              <a:ext uri="{FF2B5EF4-FFF2-40B4-BE49-F238E27FC236}">
                <a16:creationId xmlns:a16="http://schemas.microsoft.com/office/drawing/2014/main" id="{143313D7-C85D-4359-8187-D4F44987DD4F}"/>
              </a:ext>
            </a:extLst>
          </p:cNvPr>
          <p:cNvGrpSpPr/>
          <p:nvPr/>
        </p:nvGrpSpPr>
        <p:grpSpPr>
          <a:xfrm>
            <a:off x="983827" y="2814496"/>
            <a:ext cx="2696817" cy="1207791"/>
            <a:chOff x="665921" y="2761235"/>
            <a:chExt cx="2696817" cy="1207791"/>
          </a:xfrm>
        </p:grpSpPr>
        <p:pic>
          <p:nvPicPr>
            <p:cNvPr id="3" name="Graphic 2" descr="Target with solid fill">
              <a:extLst>
                <a:ext uri="{FF2B5EF4-FFF2-40B4-BE49-F238E27FC236}">
                  <a16:creationId xmlns:a16="http://schemas.microsoft.com/office/drawing/2014/main" id="{FE714DAF-32AD-D0CF-5DBF-FD08796014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7130" y="2761235"/>
              <a:ext cx="914400" cy="914400"/>
            </a:xfrm>
            <a:prstGeom prst="rect">
              <a:avLst/>
            </a:prstGeom>
          </p:spPr>
        </p:pic>
        <p:sp>
          <p:nvSpPr>
            <p:cNvPr id="4" name="TextBox 3">
              <a:extLst>
                <a:ext uri="{FF2B5EF4-FFF2-40B4-BE49-F238E27FC236}">
                  <a16:creationId xmlns:a16="http://schemas.microsoft.com/office/drawing/2014/main" id="{ECF523BA-EB23-5E13-26DF-4142075E13C0}"/>
                </a:ext>
              </a:extLst>
            </p:cNvPr>
            <p:cNvSpPr txBox="1"/>
            <p:nvPr/>
          </p:nvSpPr>
          <p:spPr>
            <a:xfrm>
              <a:off x="665921" y="3589496"/>
              <a:ext cx="2696817" cy="379530"/>
            </a:xfrm>
            <a:prstGeom prst="rect">
              <a:avLst/>
            </a:prstGeom>
            <a:noFill/>
          </p:spPr>
          <p:txBody>
            <a:bodyPr wrap="square" rtlCol="0" anchor="ctr">
              <a:spAutoFit/>
            </a:bodyPr>
            <a:lstStyle/>
            <a:p>
              <a:pPr algn="ctr"/>
              <a:r>
                <a:rPr lang="en-CA" b="1" dirty="0">
                  <a:solidFill>
                    <a:srgbClr val="3EA6FF"/>
                  </a:solidFill>
                  <a:latin typeface="Avenir Next LT Pro" panose="020B0504020202020204" pitchFamily="34" charset="0"/>
                </a:rPr>
                <a:t>Timeliness</a:t>
              </a:r>
            </a:p>
          </p:txBody>
        </p:sp>
      </p:grpSp>
      <p:sp>
        <p:nvSpPr>
          <p:cNvPr id="7" name="Rectangle: Rounded Corners 6">
            <a:extLst>
              <a:ext uri="{FF2B5EF4-FFF2-40B4-BE49-F238E27FC236}">
                <a16:creationId xmlns:a16="http://schemas.microsoft.com/office/drawing/2014/main" id="{7AE92F29-C09E-CBF5-1D41-C58BB898F2F4}"/>
              </a:ext>
            </a:extLst>
          </p:cNvPr>
          <p:cNvSpPr/>
          <p:nvPr/>
        </p:nvSpPr>
        <p:spPr>
          <a:xfrm>
            <a:off x="665775" y="4148660"/>
            <a:ext cx="3332922" cy="1583635"/>
          </a:xfrm>
          <a:prstGeom prst="roundRect">
            <a:avLst/>
          </a:prstGeom>
          <a:noFill/>
          <a:ln w="38100" cap="flat" cmpd="sng" algn="ctr">
            <a:solidFill>
              <a:srgbClr val="3EA6FF"/>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r>
              <a:rPr lang="en-US" sz="1400" dirty="0">
                <a:solidFill>
                  <a:schemeClr val="tx1"/>
                </a:solidFill>
                <a:latin typeface="Avenir Next LT Pro Light" panose="020B0304020202020204" pitchFamily="34" charset="0"/>
                <a:ea typeface="Calibri" panose="020F0502020204030204" pitchFamily="34" charset="0"/>
              </a:rPr>
              <a:t>to make the resolution of specific claims more effective and efficient, increase access to justice, and reduce the costs and consequences that have been too often experienced in the process of settling claims.</a:t>
            </a:r>
          </a:p>
        </p:txBody>
      </p:sp>
      <p:grpSp>
        <p:nvGrpSpPr>
          <p:cNvPr id="9" name="Group 8">
            <a:extLst>
              <a:ext uri="{FF2B5EF4-FFF2-40B4-BE49-F238E27FC236}">
                <a16:creationId xmlns:a16="http://schemas.microsoft.com/office/drawing/2014/main" id="{6FEF1259-2B51-0022-D6CF-2F2B20EDDBF8}"/>
              </a:ext>
            </a:extLst>
          </p:cNvPr>
          <p:cNvGrpSpPr/>
          <p:nvPr/>
        </p:nvGrpSpPr>
        <p:grpSpPr>
          <a:xfrm>
            <a:off x="7428752" y="2814496"/>
            <a:ext cx="2696817" cy="1207791"/>
            <a:chOff x="665921" y="2761235"/>
            <a:chExt cx="2696817" cy="1207791"/>
          </a:xfrm>
        </p:grpSpPr>
        <p:pic>
          <p:nvPicPr>
            <p:cNvPr id="10" name="Graphic 9" descr="Feather with solid fill">
              <a:extLst>
                <a:ext uri="{FF2B5EF4-FFF2-40B4-BE49-F238E27FC236}">
                  <a16:creationId xmlns:a16="http://schemas.microsoft.com/office/drawing/2014/main" id="{AEEE4EB4-7FDF-9B8B-FB6C-CDED740BAB8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57130" y="2761235"/>
              <a:ext cx="914400" cy="914400"/>
            </a:xfrm>
            <a:prstGeom prst="rect">
              <a:avLst/>
            </a:prstGeom>
          </p:spPr>
        </p:pic>
        <p:sp>
          <p:nvSpPr>
            <p:cNvPr id="11" name="TextBox 10">
              <a:extLst>
                <a:ext uri="{FF2B5EF4-FFF2-40B4-BE49-F238E27FC236}">
                  <a16:creationId xmlns:a16="http://schemas.microsoft.com/office/drawing/2014/main" id="{284A959B-7A6A-8D4F-BAB2-751B284F7DF3}"/>
                </a:ext>
              </a:extLst>
            </p:cNvPr>
            <p:cNvSpPr txBox="1"/>
            <p:nvPr/>
          </p:nvSpPr>
          <p:spPr>
            <a:xfrm>
              <a:off x="665921" y="3589496"/>
              <a:ext cx="2696817" cy="379530"/>
            </a:xfrm>
            <a:prstGeom prst="rect">
              <a:avLst/>
            </a:prstGeom>
            <a:noFill/>
          </p:spPr>
          <p:txBody>
            <a:bodyPr wrap="square" rtlCol="0" anchor="ctr">
              <a:spAutoFit/>
            </a:bodyPr>
            <a:lstStyle/>
            <a:p>
              <a:pPr algn="ctr"/>
              <a:r>
                <a:rPr lang="en-CA" b="1" dirty="0">
                  <a:solidFill>
                    <a:srgbClr val="FF6F61"/>
                  </a:solidFill>
                  <a:latin typeface="Avenir Next LT Pro" panose="020B0504020202020204" pitchFamily="34" charset="0"/>
                </a:rPr>
                <a:t>Fairness</a:t>
              </a:r>
            </a:p>
          </p:txBody>
        </p:sp>
      </p:grpSp>
      <p:sp>
        <p:nvSpPr>
          <p:cNvPr id="13" name="Rectangle: Rounded Corners 12">
            <a:extLst>
              <a:ext uri="{FF2B5EF4-FFF2-40B4-BE49-F238E27FC236}">
                <a16:creationId xmlns:a16="http://schemas.microsoft.com/office/drawing/2014/main" id="{E823BC7E-5282-FE4F-0D95-BA853788BE8D}"/>
              </a:ext>
            </a:extLst>
          </p:cNvPr>
          <p:cNvSpPr/>
          <p:nvPr/>
        </p:nvSpPr>
        <p:spPr>
          <a:xfrm>
            <a:off x="6476709" y="3991415"/>
            <a:ext cx="4799689" cy="1213819"/>
          </a:xfrm>
          <a:prstGeom prst="roundRect">
            <a:avLst/>
          </a:prstGeom>
          <a:noFill/>
          <a:ln w="38100" cap="flat" cmpd="sng" algn="ctr">
            <a:solidFill>
              <a:srgbClr val="FF6F6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r>
              <a:rPr lang="en-US" sz="1200" b="1" dirty="0">
                <a:solidFill>
                  <a:schemeClr val="tx1"/>
                </a:solidFill>
                <a:latin typeface="Avenir Next LT Pro Light" panose="020B0304020202020204" pitchFamily="34" charset="0"/>
                <a:ea typeface="Calibri" panose="020F0502020204030204" pitchFamily="34" charset="0"/>
              </a:rPr>
              <a:t>Independence</a:t>
            </a:r>
            <a:r>
              <a:rPr lang="en-US" sz="1200" dirty="0">
                <a:solidFill>
                  <a:schemeClr val="tx1"/>
                </a:solidFill>
                <a:latin typeface="Avenir Next LT Pro Light" panose="020B0304020202020204" pitchFamily="34" charset="0"/>
                <a:ea typeface="Calibri" panose="020F0502020204030204" pitchFamily="34" charset="0"/>
              </a:rPr>
              <a:t>: Canada will have no say in what decisions are made by the Centre. The Centre will be free from direct control or influence by Canada meaning, amongst other things, that how the Centre’s governance is structured, and how it performs all of its roles and functions, is “arms-length” from federal Ministers and Departments</a:t>
            </a:r>
          </a:p>
        </p:txBody>
      </p:sp>
      <p:sp>
        <p:nvSpPr>
          <p:cNvPr id="18" name="Rectangle: Rounded Corners 17">
            <a:extLst>
              <a:ext uri="{FF2B5EF4-FFF2-40B4-BE49-F238E27FC236}">
                <a16:creationId xmlns:a16="http://schemas.microsoft.com/office/drawing/2014/main" id="{84310DD1-D5DE-C37D-58D1-0067284EB19C}"/>
              </a:ext>
            </a:extLst>
          </p:cNvPr>
          <p:cNvSpPr/>
          <p:nvPr/>
        </p:nvSpPr>
        <p:spPr>
          <a:xfrm>
            <a:off x="6476709" y="5272628"/>
            <a:ext cx="4799689" cy="1213819"/>
          </a:xfrm>
          <a:prstGeom prst="roundRect">
            <a:avLst/>
          </a:prstGeom>
          <a:noFill/>
          <a:ln w="38100" cap="flat" cmpd="sng" algn="ctr">
            <a:solidFill>
              <a:srgbClr val="FF6F6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r>
              <a:rPr lang="en-US" sz="1200" b="1" dirty="0">
                <a:solidFill>
                  <a:schemeClr val="tx1"/>
                </a:solidFill>
                <a:latin typeface="Avenir Next LT Pro Light" panose="020B0304020202020204" pitchFamily="34" charset="0"/>
                <a:ea typeface="Calibri" panose="020F0502020204030204" pitchFamily="34" charset="0"/>
              </a:rPr>
              <a:t>Recognition of Indigenous Laws</a:t>
            </a:r>
            <a:r>
              <a:rPr lang="en-US" sz="1200" dirty="0">
                <a:solidFill>
                  <a:schemeClr val="tx1"/>
                </a:solidFill>
                <a:latin typeface="Avenir Next LT Pro Light" panose="020B0304020202020204" pitchFamily="34" charset="0"/>
                <a:ea typeface="Calibri" panose="020F0502020204030204" pitchFamily="34" charset="0"/>
              </a:rPr>
              <a:t>: space for choosing to include information and evidence about Indigenous laws in developing and submitting a claim, bringing this information into the negotiations process, utilizing Indigenous methods of dispute resolution during the negotiations, and having these laws be considered in matters before the Tribunal</a:t>
            </a:r>
          </a:p>
        </p:txBody>
      </p:sp>
    </p:spTree>
    <p:extLst>
      <p:ext uri="{BB962C8B-B14F-4D97-AF65-F5344CB8AC3E}">
        <p14:creationId xmlns:p14="http://schemas.microsoft.com/office/powerpoint/2010/main" val="182008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260459" y="1948654"/>
            <a:ext cx="10718780" cy="7405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0000"/>
          </a:bodyPr>
          <a:lstStyle/>
          <a:p>
            <a:pPr lvl="0" fontAlgn="base">
              <a:spcAft>
                <a:spcPct val="0"/>
              </a:spcAft>
            </a:pPr>
            <a:r>
              <a:rPr lang="en-US" altLang="en-US" sz="4400" dirty="0">
                <a:solidFill>
                  <a:srgbClr val="C00000"/>
                </a:solidFill>
              </a:rPr>
              <a:t>Joint Discussion Paper</a:t>
            </a:r>
            <a:r>
              <a:rPr kumimoji="0" lang="en-US" altLang="en-US" sz="4400" b="1" i="0" strike="noStrike" cap="none" normalizeH="0" baseline="0" dirty="0">
                <a:ln>
                  <a:noFill/>
                </a:ln>
                <a:solidFill>
                  <a:srgbClr val="C00000"/>
                </a:solidFill>
                <a:effectLst/>
              </a:rPr>
              <a:t>: </a:t>
            </a:r>
            <a:r>
              <a:rPr lang="en-US" altLang="en-US" sz="4400" dirty="0">
                <a:solidFill>
                  <a:srgbClr val="C00000"/>
                </a:solidFill>
              </a:rPr>
              <a:t>Centre Functions</a:t>
            </a:r>
            <a:endParaRPr kumimoji="0" lang="en-US" altLang="en-US" sz="2000" i="0" strike="noStrike" kern="1200" cap="none" normalizeH="0" baseline="0" dirty="0">
              <a:ln>
                <a:noFill/>
              </a:ln>
              <a:solidFill>
                <a:schemeClr val="accent1"/>
              </a:solidFill>
              <a:effectLst/>
              <a:latin typeface="+mj-lt"/>
              <a:ea typeface="+mj-ea"/>
              <a:cs typeface="+mj-cs"/>
            </a:endParaRPr>
          </a:p>
        </p:txBody>
      </p:sp>
      <p:grpSp>
        <p:nvGrpSpPr>
          <p:cNvPr id="2" name="Group 1">
            <a:extLst>
              <a:ext uri="{FF2B5EF4-FFF2-40B4-BE49-F238E27FC236}">
                <a16:creationId xmlns:a16="http://schemas.microsoft.com/office/drawing/2014/main" id="{DCFF94F5-D643-DE76-700B-3646B799A909}"/>
              </a:ext>
            </a:extLst>
          </p:cNvPr>
          <p:cNvGrpSpPr/>
          <p:nvPr/>
        </p:nvGrpSpPr>
        <p:grpSpPr>
          <a:xfrm>
            <a:off x="106016" y="3027472"/>
            <a:ext cx="12012597" cy="2791617"/>
            <a:chOff x="-18548" y="3417542"/>
            <a:chExt cx="12322692" cy="2791617"/>
          </a:xfrm>
        </p:grpSpPr>
        <p:sp>
          <p:nvSpPr>
            <p:cNvPr id="3" name="TextBox 2">
              <a:extLst>
                <a:ext uri="{FF2B5EF4-FFF2-40B4-BE49-F238E27FC236}">
                  <a16:creationId xmlns:a16="http://schemas.microsoft.com/office/drawing/2014/main" id="{2B5FC8B2-2843-6FB1-EC9E-26C740DE85F2}"/>
                </a:ext>
              </a:extLst>
            </p:cNvPr>
            <p:cNvSpPr txBox="1"/>
            <p:nvPr/>
          </p:nvSpPr>
          <p:spPr>
            <a:xfrm>
              <a:off x="-18548" y="4126318"/>
              <a:ext cx="2500403" cy="769441"/>
            </a:xfrm>
            <a:prstGeom prst="rect">
              <a:avLst/>
            </a:prstGeom>
            <a:noFill/>
          </p:spPr>
          <p:txBody>
            <a:bodyPr wrap="square" rtlCol="0">
              <a:spAutoFit/>
            </a:bodyPr>
            <a:lstStyle/>
            <a:p>
              <a:pPr algn="ctr"/>
              <a:r>
                <a:rPr lang="en-US" sz="1600" b="1" dirty="0">
                  <a:latin typeface="Avenir Next LT Pro Light" panose="020B0304020202020204" pitchFamily="34" charset="0"/>
                </a:rPr>
                <a:t>Registrar</a:t>
              </a:r>
              <a:endParaRPr lang="en-US" sz="1600" dirty="0">
                <a:latin typeface="Avenir Next LT Pro Light" panose="020B0304020202020204" pitchFamily="34" charset="0"/>
              </a:endParaRPr>
            </a:p>
            <a:p>
              <a:pPr algn="ctr"/>
              <a:r>
                <a:rPr lang="en-US" sz="1400" dirty="0">
                  <a:latin typeface="Avenir Next LT Pro Light" panose="020B0304020202020204" pitchFamily="34" charset="0"/>
                </a:rPr>
                <a:t>First Nations will file the claim with the Registrar</a:t>
              </a:r>
              <a:endParaRPr lang="en-CA" dirty="0">
                <a:latin typeface="Avenir Next LT Pro Light" panose="020B0304020202020204" pitchFamily="34" charset="0"/>
              </a:endParaRPr>
            </a:p>
          </p:txBody>
        </p:sp>
        <p:sp>
          <p:nvSpPr>
            <p:cNvPr id="4" name="TextBox 3">
              <a:extLst>
                <a:ext uri="{FF2B5EF4-FFF2-40B4-BE49-F238E27FC236}">
                  <a16:creationId xmlns:a16="http://schemas.microsoft.com/office/drawing/2014/main" id="{30ABED6B-993B-CFE7-B7E2-42783EF3E77E}"/>
                </a:ext>
              </a:extLst>
            </p:cNvPr>
            <p:cNvSpPr txBox="1"/>
            <p:nvPr/>
          </p:nvSpPr>
          <p:spPr>
            <a:xfrm>
              <a:off x="2500403" y="4116280"/>
              <a:ext cx="2648310" cy="1415772"/>
            </a:xfrm>
            <a:prstGeom prst="rect">
              <a:avLst/>
            </a:prstGeom>
            <a:noFill/>
          </p:spPr>
          <p:txBody>
            <a:bodyPr wrap="square" rtlCol="0">
              <a:spAutoFit/>
            </a:bodyPr>
            <a:lstStyle/>
            <a:p>
              <a:pPr algn="ctr"/>
              <a:r>
                <a:rPr lang="en-US" sz="1600" b="1" dirty="0">
                  <a:latin typeface="Avenir Next LT Pro Light" panose="020B0304020202020204" pitchFamily="34" charset="0"/>
                </a:rPr>
                <a:t>Funding</a:t>
              </a:r>
              <a:endParaRPr lang="en-US" sz="1600" dirty="0">
                <a:latin typeface="Avenir Next LT Pro Light" panose="020B0304020202020204" pitchFamily="34" charset="0"/>
              </a:endParaRPr>
            </a:p>
            <a:p>
              <a:pPr lvl="0" algn="ctr"/>
              <a:r>
                <a:rPr lang="en-US" sz="1400" dirty="0">
                  <a:latin typeface="Avenir Next LT Pro Light" panose="020B0304020202020204" pitchFamily="34" charset="0"/>
                </a:rPr>
                <a:t>provide funding to First Nations to research, develop and pursue their claims through all aspects of claims resolution</a:t>
              </a:r>
              <a:endParaRPr lang="en-CA" dirty="0">
                <a:latin typeface="Avenir Next LT Pro Light" panose="020B0304020202020204" pitchFamily="34" charset="0"/>
              </a:endParaRPr>
            </a:p>
          </p:txBody>
        </p:sp>
        <p:sp>
          <p:nvSpPr>
            <p:cNvPr id="5" name="TextBox 4">
              <a:extLst>
                <a:ext uri="{FF2B5EF4-FFF2-40B4-BE49-F238E27FC236}">
                  <a16:creationId xmlns:a16="http://schemas.microsoft.com/office/drawing/2014/main" id="{D9847414-5772-69B8-A9D8-DFA3A8FD91B2}"/>
                </a:ext>
              </a:extLst>
            </p:cNvPr>
            <p:cNvSpPr txBox="1"/>
            <p:nvPr/>
          </p:nvSpPr>
          <p:spPr>
            <a:xfrm>
              <a:off x="5164217" y="4116279"/>
              <a:ext cx="2648310" cy="2062103"/>
            </a:xfrm>
            <a:prstGeom prst="rect">
              <a:avLst/>
            </a:prstGeom>
            <a:noFill/>
          </p:spPr>
          <p:txBody>
            <a:bodyPr wrap="square" rtlCol="0">
              <a:spAutoFit/>
            </a:bodyPr>
            <a:lstStyle/>
            <a:p>
              <a:pPr algn="ctr"/>
              <a:r>
                <a:rPr lang="en-US" sz="1600" b="1" dirty="0">
                  <a:latin typeface="Avenir Next LT Pro Light" panose="020B0304020202020204" pitchFamily="34" charset="0"/>
                </a:rPr>
                <a:t>Resource Hub</a:t>
              </a:r>
              <a:endParaRPr lang="en-US" sz="1600" dirty="0">
                <a:latin typeface="Avenir Next LT Pro Light" panose="020B0304020202020204" pitchFamily="34" charset="0"/>
              </a:endParaRPr>
            </a:p>
            <a:p>
              <a:pPr lvl="0" algn="ctr"/>
              <a:r>
                <a:rPr lang="en-US" sz="1400" dirty="0">
                  <a:latin typeface="Avenir Next LT Pro Light" panose="020B0304020202020204" pitchFamily="34" charset="0"/>
                </a:rPr>
                <a:t>serve as a central repository for research materials, assist with access to information, and offer support and capacity building for First Nations, including best practices for research and training.</a:t>
              </a:r>
              <a:endParaRPr lang="en-CA" sz="1400" dirty="0">
                <a:latin typeface="Avenir Next LT Pro Light" panose="020B0304020202020204" pitchFamily="34" charset="0"/>
              </a:endParaRPr>
            </a:p>
          </p:txBody>
        </p:sp>
        <p:sp>
          <p:nvSpPr>
            <p:cNvPr id="7" name="TextBox 6">
              <a:extLst>
                <a:ext uri="{FF2B5EF4-FFF2-40B4-BE49-F238E27FC236}">
                  <a16:creationId xmlns:a16="http://schemas.microsoft.com/office/drawing/2014/main" id="{D027435A-627F-8C64-8DDA-90C08E608DB6}"/>
                </a:ext>
              </a:extLst>
            </p:cNvPr>
            <p:cNvSpPr txBox="1"/>
            <p:nvPr/>
          </p:nvSpPr>
          <p:spPr>
            <a:xfrm>
              <a:off x="7828031" y="4116278"/>
              <a:ext cx="2648310" cy="2092881"/>
            </a:xfrm>
            <a:prstGeom prst="rect">
              <a:avLst/>
            </a:prstGeom>
            <a:noFill/>
          </p:spPr>
          <p:txBody>
            <a:bodyPr wrap="square" rtlCol="0">
              <a:spAutoFit/>
            </a:bodyPr>
            <a:lstStyle/>
            <a:p>
              <a:pPr algn="ctr"/>
              <a:r>
                <a:rPr lang="en-US" sz="1600" b="1" dirty="0">
                  <a:latin typeface="Avenir Next LT Pro Light" panose="020B0304020202020204" pitchFamily="34" charset="0"/>
                </a:rPr>
                <a:t>Dispute Resolution Services</a:t>
              </a:r>
              <a:endParaRPr lang="en-US" sz="1600" dirty="0">
                <a:latin typeface="Avenir Next LT Pro Light" panose="020B0304020202020204" pitchFamily="34" charset="0"/>
              </a:endParaRPr>
            </a:p>
            <a:p>
              <a:pPr lvl="0" algn="ctr"/>
              <a:r>
                <a:rPr lang="en-US" sz="1400" dirty="0">
                  <a:latin typeface="Avenir Next LT Pro Light" panose="020B0304020202020204" pitchFamily="34" charset="0"/>
                </a:rPr>
                <a:t>facilitate access to fair, just, and timely resolution of claims by providing expert dispute resolution services whenever necessary to help parties reach a negotiated settlement of specific claims</a:t>
              </a:r>
              <a:endParaRPr lang="en-CA" sz="1400" dirty="0">
                <a:latin typeface="Avenir Next LT Pro Light" panose="020B0304020202020204" pitchFamily="34" charset="0"/>
              </a:endParaRPr>
            </a:p>
          </p:txBody>
        </p:sp>
        <p:pic>
          <p:nvPicPr>
            <p:cNvPr id="9" name="Graphic 8" descr="Inbox Check with solid fill">
              <a:extLst>
                <a:ext uri="{FF2B5EF4-FFF2-40B4-BE49-F238E27FC236}">
                  <a16:creationId xmlns:a16="http://schemas.microsoft.com/office/drawing/2014/main" id="{4C081F92-D0E9-0788-9C32-6FBDF6095A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098" y="3417543"/>
              <a:ext cx="585113" cy="585113"/>
            </a:xfrm>
            <a:prstGeom prst="rect">
              <a:avLst/>
            </a:prstGeom>
          </p:spPr>
        </p:pic>
        <p:pic>
          <p:nvPicPr>
            <p:cNvPr id="10" name="Graphic 9" descr="Dollar outline">
              <a:extLst>
                <a:ext uri="{FF2B5EF4-FFF2-40B4-BE49-F238E27FC236}">
                  <a16:creationId xmlns:a16="http://schemas.microsoft.com/office/drawing/2014/main" id="{30BDC517-0FD3-CD98-C88F-0CDF9F2067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69092" y="3454633"/>
              <a:ext cx="510932" cy="510932"/>
            </a:xfrm>
            <a:prstGeom prst="rect">
              <a:avLst/>
            </a:prstGeom>
          </p:spPr>
        </p:pic>
        <p:pic>
          <p:nvPicPr>
            <p:cNvPr id="11" name="Graphic 10" descr="Meeting outline">
              <a:extLst>
                <a:ext uri="{FF2B5EF4-FFF2-40B4-BE49-F238E27FC236}">
                  <a16:creationId xmlns:a16="http://schemas.microsoft.com/office/drawing/2014/main" id="{5C22C52D-A4A4-40BD-0FE7-4275CDE5DC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65712" y="3420868"/>
              <a:ext cx="585113" cy="585113"/>
            </a:xfrm>
            <a:prstGeom prst="rect">
              <a:avLst/>
            </a:prstGeom>
          </p:spPr>
        </p:pic>
        <p:pic>
          <p:nvPicPr>
            <p:cNvPr id="13" name="Graphic 12" descr="Scales of justice with solid fill">
              <a:extLst>
                <a:ext uri="{FF2B5EF4-FFF2-40B4-BE49-F238E27FC236}">
                  <a16:creationId xmlns:a16="http://schemas.microsoft.com/office/drawing/2014/main" id="{7BEADA53-B19C-7582-58E2-DB693FA77F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97685" y="3417542"/>
              <a:ext cx="585113" cy="585113"/>
            </a:xfrm>
            <a:prstGeom prst="rect">
              <a:avLst/>
            </a:prstGeom>
          </p:spPr>
        </p:pic>
        <p:sp>
          <p:nvSpPr>
            <p:cNvPr id="14" name="TextBox 13">
              <a:extLst>
                <a:ext uri="{FF2B5EF4-FFF2-40B4-BE49-F238E27FC236}">
                  <a16:creationId xmlns:a16="http://schemas.microsoft.com/office/drawing/2014/main" id="{0F652013-AE80-73D9-1892-517E64D14C7D}"/>
                </a:ext>
              </a:extLst>
            </p:cNvPr>
            <p:cNvSpPr txBox="1"/>
            <p:nvPr/>
          </p:nvSpPr>
          <p:spPr>
            <a:xfrm>
              <a:off x="10476341" y="4126318"/>
              <a:ext cx="1827803" cy="1661993"/>
            </a:xfrm>
            <a:prstGeom prst="rect">
              <a:avLst/>
            </a:prstGeom>
            <a:noFill/>
          </p:spPr>
          <p:txBody>
            <a:bodyPr wrap="square" rtlCol="0">
              <a:spAutoFit/>
            </a:bodyPr>
            <a:lstStyle/>
            <a:p>
              <a:pPr algn="ctr"/>
              <a:r>
                <a:rPr lang="en-US" sz="1600" b="1" dirty="0">
                  <a:latin typeface="Avenir Next LT Pro Light" panose="020B0304020202020204" pitchFamily="34" charset="0"/>
                </a:rPr>
                <a:t>Specific Claims Tribunal</a:t>
              </a:r>
              <a:endParaRPr lang="en-US" sz="1600" dirty="0">
                <a:latin typeface="Avenir Next LT Pro Light" panose="020B0304020202020204" pitchFamily="34" charset="0"/>
              </a:endParaRPr>
            </a:p>
            <a:p>
              <a:pPr lvl="0" algn="ctr"/>
              <a:r>
                <a:rPr lang="en-US" sz="1400" dirty="0">
                  <a:latin typeface="Avenir Next LT Pro Light" panose="020B0304020202020204" pitchFamily="34" charset="0"/>
                </a:rPr>
                <a:t>facilitate access to adjudication through the Specific Claims Tribunal. </a:t>
              </a:r>
              <a:endParaRPr lang="en-CA" sz="1400" dirty="0">
                <a:latin typeface="Avenir Next LT Pro Light" panose="020B0304020202020204" pitchFamily="34" charset="0"/>
              </a:endParaRPr>
            </a:p>
          </p:txBody>
        </p:sp>
        <p:pic>
          <p:nvPicPr>
            <p:cNvPr id="15" name="Graphic 14" descr="Circles with lines with solid fill">
              <a:extLst>
                <a:ext uri="{FF2B5EF4-FFF2-40B4-BE49-F238E27FC236}">
                  <a16:creationId xmlns:a16="http://schemas.microsoft.com/office/drawing/2014/main" id="{B057F35A-19B5-E83A-B93D-25B746B9F4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80311" y="3417542"/>
              <a:ext cx="585113" cy="585113"/>
            </a:xfrm>
            <a:prstGeom prst="rect">
              <a:avLst/>
            </a:prstGeom>
          </p:spPr>
        </p:pic>
      </p:grpSp>
    </p:spTree>
    <p:extLst>
      <p:ext uri="{BB962C8B-B14F-4D97-AF65-F5344CB8AC3E}">
        <p14:creationId xmlns:p14="http://schemas.microsoft.com/office/powerpoint/2010/main" val="80133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75E6E-8C5E-DB51-E482-2C8836497540}"/>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FEF837A5-1B5F-31E0-98A2-7CB46F6F8C71}"/>
              </a:ext>
            </a:extLst>
          </p:cNvPr>
          <p:cNvSpPr>
            <a:spLocks noGrp="1" noChangeArrowheads="1"/>
          </p:cNvSpPr>
          <p:nvPr>
            <p:ph type="ctrTitle"/>
          </p:nvPr>
        </p:nvSpPr>
        <p:spPr bwMode="auto">
          <a:xfrm>
            <a:off x="132521" y="1454328"/>
            <a:ext cx="4631635"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dirty="0">
                <a:solidFill>
                  <a:srgbClr val="C00000"/>
                </a:solidFill>
              </a:rPr>
              <a:t>Joint Discussion Paper</a:t>
            </a:r>
            <a:r>
              <a:rPr kumimoji="0" lang="en-US" altLang="en-US" sz="4400" b="1" i="0" strike="noStrike" cap="none" normalizeH="0" baseline="0" dirty="0">
                <a:ln>
                  <a:noFill/>
                </a:ln>
                <a:solidFill>
                  <a:srgbClr val="C00000"/>
                </a:solidFill>
                <a:effectLst/>
              </a:rPr>
              <a:t>:</a:t>
            </a:r>
            <a:br>
              <a:rPr kumimoji="0" lang="en-US" altLang="en-US" sz="4400" b="1" i="0" strike="noStrike" cap="none" normalizeH="0" baseline="0" dirty="0">
                <a:ln>
                  <a:noFill/>
                </a:ln>
                <a:solidFill>
                  <a:srgbClr val="C00000"/>
                </a:solidFill>
                <a:effectLst/>
              </a:rPr>
            </a:br>
            <a:r>
              <a:rPr kumimoji="0" lang="en-US" altLang="en-US" sz="4400" b="1" i="0" strike="noStrike" cap="none" normalizeH="0" baseline="0" dirty="0">
                <a:ln>
                  <a:noFill/>
                </a:ln>
                <a:solidFill>
                  <a:srgbClr val="C00000"/>
                </a:solidFill>
                <a:effectLst/>
              </a:rPr>
              <a:t>Claims Process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CAE3C5C4-BFD4-B143-FB29-FA9818683FC8}"/>
              </a:ext>
            </a:extLst>
          </p:cNvPr>
          <p:cNvSpPr txBox="1"/>
          <p:nvPr/>
        </p:nvSpPr>
        <p:spPr>
          <a:xfrm>
            <a:off x="5250351" y="1886591"/>
            <a:ext cx="6377769" cy="4930246"/>
          </a:xfrm>
          <a:prstGeom prst="rect">
            <a:avLst/>
          </a:prstGeom>
        </p:spPr>
        <p:txBody>
          <a:bodyPr vert="horz" lIns="91440" tIns="45720" rIns="91440" bIns="45720" rtlCol="0" anchor="ctr">
            <a:normAutofit fontScale="25000" lnSpcReduction="20000"/>
          </a:bodyPr>
          <a:lstStyle/>
          <a:p>
            <a:pPr marL="685800" lvl="0" indent="-685800">
              <a:lnSpc>
                <a:spcPct val="120000"/>
              </a:lnSpc>
              <a:buFont typeface="Arial" panose="020B0604020202020204" pitchFamily="34" charset="0"/>
              <a:buChar char="•"/>
            </a:pPr>
            <a:r>
              <a:rPr lang="en-CA" sz="6000" dirty="0">
                <a:latin typeface="Avenir Next LT Pro Light" panose="020B0304020202020204" pitchFamily="34" charset="0"/>
                <a:ea typeface="Calibri" panose="020F0502020204030204" pitchFamily="34" charset="0"/>
              </a:rPr>
              <a:t>Within 6-8 months of receiving a claim, the Centre will facilitate a mandatory meeting of the parties to provide space for discussion of the claim and its history, identify outstanding issues, and for Canada to ask further questions before arriving at a position on lawful obligation.</a:t>
            </a:r>
          </a:p>
          <a:p>
            <a:pPr marL="685800" lvl="0" indent="-685800">
              <a:lnSpc>
                <a:spcPct val="120000"/>
              </a:lnSpc>
              <a:buFont typeface="Arial" panose="020B0604020202020204" pitchFamily="34" charset="0"/>
              <a:buChar char="•"/>
            </a:pPr>
            <a:endParaRPr lang="en-CA" sz="6000" dirty="0">
              <a:latin typeface="Avenir Next LT Pro Light" panose="020B0304020202020204" pitchFamily="34" charset="0"/>
              <a:ea typeface="Calibri" panose="020F0502020204030204" pitchFamily="34" charset="0"/>
            </a:endParaRPr>
          </a:p>
          <a:p>
            <a:pPr marL="685800" lvl="0" indent="-685800">
              <a:lnSpc>
                <a:spcPct val="120000"/>
              </a:lnSpc>
              <a:buFont typeface="Arial" panose="020B0604020202020204" pitchFamily="34" charset="0"/>
              <a:buChar char="•"/>
            </a:pPr>
            <a:r>
              <a:rPr lang="en-CA" sz="6000" dirty="0">
                <a:effectLst/>
                <a:latin typeface="Avenir Next LT Pro Light" panose="020B0304020202020204" pitchFamily="34" charset="0"/>
                <a:ea typeface="Calibri" panose="020F0502020204030204" pitchFamily="34" charset="0"/>
              </a:rPr>
              <a:t>After two years (instead of the current three years ) of review by Canada, a First Nation may file the claim with the Specific Claims Tribunal (the Tribunal), if Canada has not agreed to negotiate.</a:t>
            </a:r>
          </a:p>
          <a:p>
            <a:pPr marL="685800" lvl="0" indent="-685800">
              <a:lnSpc>
                <a:spcPct val="120000"/>
              </a:lnSpc>
              <a:buFont typeface="Arial" panose="020B0604020202020204" pitchFamily="34" charset="0"/>
              <a:buChar char="•"/>
            </a:pPr>
            <a:endParaRPr lang="en-CA" sz="6000" dirty="0">
              <a:effectLst/>
              <a:latin typeface="Avenir Next LT Pro Light" panose="020B0304020202020204" pitchFamily="34" charset="0"/>
              <a:ea typeface="Calibri" panose="020F0502020204030204" pitchFamily="34" charset="0"/>
            </a:endParaRPr>
          </a:p>
          <a:p>
            <a:pPr marL="685800" lvl="0" indent="-685800">
              <a:lnSpc>
                <a:spcPct val="120000"/>
              </a:lnSpc>
              <a:buFont typeface="Arial" panose="020B0604020202020204" pitchFamily="34" charset="0"/>
              <a:buChar char="•"/>
            </a:pPr>
            <a:r>
              <a:rPr lang="en-CA" sz="6000" dirty="0">
                <a:latin typeface="Avenir Next LT Pro Light" panose="020B0304020202020204" pitchFamily="34" charset="0"/>
                <a:ea typeface="Calibri" panose="020F0502020204030204" pitchFamily="34" charset="0"/>
              </a:rPr>
              <a:t>Access to facilitation and mediation services by the Centre while negotiating resolution of a claim </a:t>
            </a:r>
          </a:p>
          <a:p>
            <a:pPr lvl="0">
              <a:lnSpc>
                <a:spcPct val="120000"/>
              </a:lnSpc>
            </a:pPr>
            <a:endParaRPr lang="en-CA" sz="6000" dirty="0">
              <a:latin typeface="Avenir Next LT Pro Light" panose="020B0304020202020204" pitchFamily="34" charset="0"/>
              <a:ea typeface="Calibri" panose="020F0502020204030204" pitchFamily="34" charset="0"/>
            </a:endParaRPr>
          </a:p>
          <a:p>
            <a:pPr marL="685800" lvl="0" indent="-685800">
              <a:lnSpc>
                <a:spcPct val="120000"/>
              </a:lnSpc>
              <a:buFont typeface="Arial" panose="020B0604020202020204" pitchFamily="34" charset="0"/>
              <a:buChar char="•"/>
            </a:pPr>
            <a:r>
              <a:rPr lang="en-CA" sz="6000" dirty="0">
                <a:latin typeface="Avenir Next LT Pro Light" panose="020B0304020202020204" pitchFamily="34" charset="0"/>
                <a:ea typeface="Calibri" panose="020F0502020204030204" pitchFamily="34" charset="0"/>
              </a:rPr>
              <a:t>At any point in time if a First Nation feels there will not be a negotiated resolution of the claim, the Centre may be engaged to determine whether to refer the claim to the Tribunal.</a:t>
            </a:r>
            <a:endParaRPr lang="en-US" sz="2000" dirty="0">
              <a:latin typeface="Avenir Next LT Pro Light" panose="020B0304020202020204" pitchFamily="34" charset="0"/>
            </a:endParaRPr>
          </a:p>
          <a:p>
            <a:pPr>
              <a:lnSpc>
                <a:spcPct val="90000"/>
              </a:lnSpc>
              <a:spcAft>
                <a:spcPts val="600"/>
              </a:spcAft>
            </a:pPr>
            <a:r>
              <a:rPr lang="en-US" sz="2000" dirty="0">
                <a:latin typeface="Avenir Next LT Pro Light" panose="020B0304020202020204" pitchFamily="34" charset="0"/>
              </a:rPr>
              <a:t>                                       </a:t>
            </a:r>
          </a:p>
        </p:txBody>
      </p:sp>
      <p:cxnSp>
        <p:nvCxnSpPr>
          <p:cNvPr id="12" name="Straight Connector 11">
            <a:extLst>
              <a:ext uri="{FF2B5EF4-FFF2-40B4-BE49-F238E27FC236}">
                <a16:creationId xmlns:a16="http://schemas.microsoft.com/office/drawing/2014/main" id="{B6936C66-8BFA-F9E4-2078-5BCC7BC7A380}"/>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029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23BF52E52ED84085903E78C95DD8DC" ma:contentTypeVersion="4" ma:contentTypeDescription="Create a new document." ma:contentTypeScope="" ma:versionID="3e88a8c63badaaa6974d9836c7c46fdd">
  <xsd:schema xmlns:xsd="http://www.w3.org/2001/XMLSchema" xmlns:xs="http://www.w3.org/2001/XMLSchema" xmlns:p="http://schemas.microsoft.com/office/2006/metadata/properties" xmlns:ns2="f42d49bc-039b-4d0e-a5ba-b408f74be964" targetNamespace="http://schemas.microsoft.com/office/2006/metadata/properties" ma:root="true" ma:fieldsID="fad3440a544a2da05396f2ac28ef67ce" ns2:_="">
    <xsd:import namespace="f42d49bc-039b-4d0e-a5ba-b408f74be9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d49bc-039b-4d0e-a5ba-b408f74be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5EE277-4930-4809-AD6C-5ADCD76BA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d49bc-039b-4d0e-a5ba-b408f74be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92FE4C-A1A5-4890-890A-A22104233BF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E35A6D2-9A9C-4B8C-BD91-C72DB4B4DC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4724</TotalTime>
  <Words>983</Words>
  <Application>Microsoft Office PowerPoint</Application>
  <PresentationFormat>Widescreen</PresentationFormat>
  <Paragraphs>120</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 LT Pro</vt:lpstr>
      <vt:lpstr>Avenir Next LT Pro Light</vt:lpstr>
      <vt:lpstr>Calibri</vt:lpstr>
      <vt:lpstr>Wingdings</vt:lpstr>
      <vt:lpstr>Office Theme</vt:lpstr>
      <vt:lpstr>          AFN-Canada Specific Claims Co-Development </vt:lpstr>
      <vt:lpstr>Overview</vt:lpstr>
      <vt:lpstr>Background</vt:lpstr>
      <vt:lpstr>AFN Mandate</vt:lpstr>
      <vt:lpstr>Co Development Efforts</vt:lpstr>
      <vt:lpstr>Joint Discussion Paper</vt:lpstr>
      <vt:lpstr>Joint Discussion Paper:  Guiding Principles</vt:lpstr>
      <vt:lpstr>Joint Discussion Paper: Centre Functions</vt:lpstr>
      <vt:lpstr>Joint Discussion Paper: Claims Process</vt:lpstr>
      <vt:lpstr>Outstanding Issues</vt:lpstr>
      <vt:lpstr>Engagement</vt:lpstr>
      <vt:lpstr>Next Steps</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current  IT Services Update</dc:title>
  <dc:creator>aturner</dc:creator>
  <cp:lastModifiedBy>Jesse Donovan</cp:lastModifiedBy>
  <cp:revision>211</cp:revision>
  <cp:lastPrinted>2019-04-08T14:59:14Z</cp:lastPrinted>
  <dcterms:created xsi:type="dcterms:W3CDTF">2019-03-20T01:12:53Z</dcterms:created>
  <dcterms:modified xsi:type="dcterms:W3CDTF">2024-05-14T11:57:06Z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0x010100FE23BF52E52ED84085903E78C95DD8DC</vt:lpwstr>
  </property>
</Properties>
</file>