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16"/>
  </p:notesMasterIdLst>
  <p:handoutMasterIdLst>
    <p:handoutMasterId r:id="rId17"/>
  </p:handoutMasterIdLst>
  <p:sldIdLst>
    <p:sldId id="502" r:id="rId3"/>
    <p:sldId id="528" r:id="rId4"/>
    <p:sldId id="518" r:id="rId5"/>
    <p:sldId id="525" r:id="rId6"/>
    <p:sldId id="521" r:id="rId7"/>
    <p:sldId id="529" r:id="rId8"/>
    <p:sldId id="522" r:id="rId9"/>
    <p:sldId id="519" r:id="rId10"/>
    <p:sldId id="524" r:id="rId11"/>
    <p:sldId id="526" r:id="rId12"/>
    <p:sldId id="520" r:id="rId13"/>
    <p:sldId id="530" r:id="rId14"/>
    <p:sldId id="523" r:id="rId15"/>
  </p:sldIdLst>
  <p:sldSz cx="9144000" cy="6858000" type="screen4x3"/>
  <p:notesSz cx="7315200" cy="9601200"/>
  <p:custDataLst>
    <p:tags r:id="rId18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F1"/>
    <a:srgbClr val="FFFED6"/>
    <a:srgbClr val="2B855E"/>
    <a:srgbClr val="00CC99"/>
    <a:srgbClr val="CCFF66"/>
    <a:srgbClr val="6699FF"/>
    <a:srgbClr val="33CCFF"/>
    <a:srgbClr val="000000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88799" autoAdjust="0"/>
  </p:normalViewPr>
  <p:slideViewPr>
    <p:cSldViewPr snapToObjects="1">
      <p:cViewPr varScale="1">
        <p:scale>
          <a:sx n="101" d="100"/>
          <a:sy n="101" d="100"/>
        </p:scale>
        <p:origin x="1992" y="108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Funding requested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DE-4213-8511-6449829A18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9F-47E0-80CB-29738F18F04B}"/>
              </c:ext>
            </c:extLst>
          </c:dPt>
          <c:dLbls>
            <c:dLbl>
              <c:idx val="1"/>
              <c:layout>
                <c:manualLayout>
                  <c:x val="0.18864013266998339"/>
                  <c:y val="-5.6721998845888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8084577114428"/>
                      <c:h val="0.11377068557919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9F-47E0-80CB-29738F18F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Sheet1!$B$2:$B$5</c:f>
              <c:numCache>
                <c:formatCode>"$"#,##0_);[Red]\("$"#,##0\)</c:formatCode>
                <c:ptCount val="2"/>
                <c:pt idx="0">
                  <c:v>11082947</c:v>
                </c:pt>
                <c:pt idx="1">
                  <c:v>15677986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B9F-47E0-80CB-29738F18F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2024-25 Funding Allocation</a:t>
            </a:r>
          </a:p>
        </c:rich>
      </c:tx>
      <c:layout>
        <c:manualLayout>
          <c:xMode val="edge"/>
          <c:yMode val="edge"/>
          <c:x val="0.12763237639492991"/>
          <c:y val="3.3688253675202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5656167979"/>
          <c:y val="0.18243159448818896"/>
          <c:w val="0.47648704068241471"/>
          <c:h val="0.71473056102362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offered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E8-42F0-978F-B026429130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E8-42F0-978F-B026429130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57-43DF-8569-C089838AF14B}"/>
              </c:ext>
            </c:extLst>
          </c:dPt>
          <c:dLbls>
            <c:dLbl>
              <c:idx val="0"/>
              <c:layout>
                <c:manualLayout>
                  <c:x val="-0.27454373068799076"/>
                  <c:y val="-0.10929280435575099"/>
                </c:manualLayout>
              </c:layout>
              <c:tx>
                <c:rich>
                  <a:bodyPr/>
                  <a:lstStyle/>
                  <a:p>
                    <a:fld id="{02B52E8F-5EFB-4E44-B40C-022A9727027A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2D6CEB1-B96C-43DA-9A2B-712A9C8C1C26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5926957499748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E8-42F0-978F-B026429130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6DBEFC-9A25-4BEE-893E-4CB61C5DBE64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0114890-C7B2-471F-97F2-60451D02096A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55086446307341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E8-42F0-978F-B02642913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7857500</c:v>
                </c:pt>
                <c:pt idx="1">
                  <c:v>4142500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CE8-42F0-978F-B026429130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v>Pecentages</c:v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3CE8-42F0-978F-B0264291301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7-3CE8-42F0-978F-B0264291301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2565430622281561E-2"/>
          <c:y val="0.19929008352716396"/>
          <c:w val="0.2539374330687536"/>
          <c:h val="9.2577140037788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15989091050684E-2"/>
          <c:y val="2.7753138121031098E-2"/>
          <c:w val="0.90017982919802109"/>
          <c:h val="0.82917715024738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799</c:v>
                </c:pt>
                <c:pt idx="1">
                  <c:v>650</c:v>
                </c:pt>
                <c:pt idx="2">
                  <c:v>661</c:v>
                </c:pt>
                <c:pt idx="3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E-43C3-B3E3-3F38A3287E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 - CRUs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799</c:v>
                </c:pt>
                <c:pt idx="1">
                  <c:v>650</c:v>
                </c:pt>
                <c:pt idx="2">
                  <c:v>524</c:v>
                </c:pt>
                <c:pt idx="3">
                  <c:v>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E-43C3-B3E3-3F38A3287E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funded - CRUs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137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0E-43C3-B3E3-3F38A3287E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2715912"/>
        <c:axId val="67271771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2021-22</c:v>
                      </c:pt>
                      <c:pt idx="1">
                        <c:v>2022-23</c:v>
                      </c:pt>
                      <c:pt idx="2">
                        <c:v>2023-24</c:v>
                      </c:pt>
                      <c:pt idx="3">
                        <c:v>2024-25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C0E-43C3-B3E3-3F38A3287E3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rgbClr val="33CCFF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2021-22</c:v>
                      </c:pt>
                      <c:pt idx="1">
                        <c:v>2022-23</c:v>
                      </c:pt>
                      <c:pt idx="2">
                        <c:v>2023-24</c:v>
                      </c:pt>
                      <c:pt idx="3">
                        <c:v>2024-25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C0E-43C3-B3E3-3F38A3287E32}"/>
                  </c:ext>
                </c:extLst>
              </c15:ser>
            </c15:filteredBarSeries>
          </c:ext>
        </c:extLst>
      </c:barChart>
      <c:catAx>
        <c:axId val="67271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717712"/>
        <c:crosses val="autoZero"/>
        <c:auto val="1"/>
        <c:lblAlgn val="ctr"/>
        <c:lblOffset val="100"/>
        <c:noMultiLvlLbl val="0"/>
      </c:catAx>
      <c:valAx>
        <c:axId val="6727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71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00600490192835E-2"/>
          <c:y val="0.89751026339655104"/>
          <c:w val="0.96051804999784862"/>
          <c:h val="0.10123445634869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15989091050684E-2"/>
          <c:y val="2.7753138121031098E-2"/>
          <c:w val="0.90017982919802109"/>
          <c:h val="0.82917715024738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requested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169</c:v>
                </c:pt>
                <c:pt idx="1">
                  <c:v>183</c:v>
                </c:pt>
                <c:pt idx="2">
                  <c:v>276</c:v>
                </c:pt>
                <c:pt idx="3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7-4E62-A229-9312DFD06B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Funded - FNs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141</c:v>
                </c:pt>
                <c:pt idx="1">
                  <c:v>118</c:v>
                </c:pt>
                <c:pt idx="2">
                  <c:v>86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F7-4E62-A229-9312DFD06B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funded - FNs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</c:v>
                </c:pt>
                <c:pt idx="1">
                  <c:v>65</c:v>
                </c:pt>
                <c:pt idx="2">
                  <c:v>190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7-4E62-A229-9312DFD06B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2715912"/>
        <c:axId val="672717712"/>
      </c:barChart>
      <c:catAx>
        <c:axId val="67271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717712"/>
        <c:crosses val="autoZero"/>
        <c:auto val="1"/>
        <c:lblAlgn val="ctr"/>
        <c:lblOffset val="100"/>
        <c:noMultiLvlLbl val="0"/>
      </c:catAx>
      <c:valAx>
        <c:axId val="6727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71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00600490192835E-2"/>
          <c:y val="0.89751026339655104"/>
          <c:w val="0.96051804999784862"/>
          <c:h val="0.10123445634869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</a:t>
            </a:r>
            <a:r>
              <a:rPr lang="en-US" dirty="0"/>
              <a:t>Claims requested</a:t>
            </a:r>
          </a:p>
        </c:rich>
      </c:tx>
      <c:layout>
        <c:manualLayout>
          <c:xMode val="edge"/>
          <c:yMode val="edge"/>
          <c:x val="0.21868501068513976"/>
          <c:y val="1.6921282275612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2024-2025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43-446C-BA3D-82B6820C5F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3-446C-BA3D-82B6820C5F4D}"/>
              </c:ext>
            </c:extLst>
          </c:dPt>
          <c:dLbls>
            <c:dLbl>
              <c:idx val="0"/>
              <c:layout>
                <c:manualLayout>
                  <c:x val="-0.13936199905981903"/>
                  <c:y val="-0.151059408797304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43-446C-BA3D-82B6820C5F4D}"/>
                </c:ext>
              </c:extLst>
            </c:dLbl>
            <c:dLbl>
              <c:idx val="1"/>
              <c:layout>
                <c:manualLayout>
                  <c:x val="8.6448009297345293E-2"/>
                  <c:y val="0.106545624616071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3-446C-BA3D-82B6820C5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651</c:v>
                </c:pt>
                <c:pt idx="1">
                  <c:v>215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243-446C-BA3D-82B6820C5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808660377664611E-17"/>
                  <c:y val="7.6069722992403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78-4BF3-BCB5-C70D1CCD41A5}"/>
                </c:ext>
              </c:extLst>
            </c:dLbl>
            <c:dLbl>
              <c:idx val="1"/>
              <c:layout>
                <c:manualLayout>
                  <c:x val="0"/>
                  <c:y val="8.1141037858563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78-4BF3-BCB5-C70D1CCD41A5}"/>
                </c:ext>
              </c:extLst>
            </c:dLbl>
            <c:dLbl>
              <c:idx val="2"/>
              <c:layout>
                <c:manualLayout>
                  <c:x val="1.6155088852988692E-3"/>
                  <c:y val="8.36766952916435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78-4BF3-BCB5-C70D1CCD41A5}"/>
                </c:ext>
              </c:extLst>
            </c:dLbl>
            <c:dLbl>
              <c:idx val="3"/>
              <c:layout>
                <c:manualLayout>
                  <c:x val="3.2310177705977385E-3"/>
                  <c:y val="7.3534065559323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78-4BF3-BCB5-C70D1CCD4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799</c:v>
                </c:pt>
                <c:pt idx="1">
                  <c:v>650</c:v>
                </c:pt>
                <c:pt idx="2">
                  <c:v>661</c:v>
                </c:pt>
                <c:pt idx="3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8-4BF3-BCB5-C70D1CCD41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155088852988692E-3"/>
                  <c:y val="6.5927093260082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78-4BF3-BCB5-C70D1CCD41A5}"/>
                </c:ext>
              </c:extLst>
            </c:dLbl>
            <c:dLbl>
              <c:idx val="1"/>
              <c:layout>
                <c:manualLayout>
                  <c:x val="-5.9234641510658446E-17"/>
                  <c:y val="6.3391435827002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78-4BF3-BCB5-C70D1CCD41A5}"/>
                </c:ext>
              </c:extLst>
            </c:dLbl>
            <c:dLbl>
              <c:idx val="2"/>
              <c:layout>
                <c:manualLayout>
                  <c:x val="0"/>
                  <c:y val="7.6069722992403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78-4BF3-BCB5-C70D1CCD41A5}"/>
                </c:ext>
              </c:extLst>
            </c:dLbl>
            <c:dLbl>
              <c:idx val="3"/>
              <c:layout>
                <c:manualLayout>
                  <c:x val="-4.8465266558966073E-3"/>
                  <c:y val="6.3391435827002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78-4BF3-BCB5-C70D1CCD4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169</c:v>
                </c:pt>
                <c:pt idx="1">
                  <c:v>183</c:v>
                </c:pt>
                <c:pt idx="2">
                  <c:v>276</c:v>
                </c:pt>
                <c:pt idx="3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8-4BF3-BCB5-C70D1CCD41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59070304"/>
        <c:axId val="759071024"/>
      </c:barChart>
      <c:catAx>
        <c:axId val="75907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71024"/>
        <c:crosses val="autoZero"/>
        <c:auto val="1"/>
        <c:lblAlgn val="ctr"/>
        <c:lblOffset val="100"/>
        <c:noMultiLvlLbl val="0"/>
      </c:catAx>
      <c:valAx>
        <c:axId val="7590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7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Funding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5656167979"/>
          <c:y val="0.18243159448818896"/>
          <c:w val="0.47648704068241471"/>
          <c:h val="0.71473056102362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offered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BA1-4743-A26E-FA4E9D5415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BA1-4743-A26E-FA4E9D541527}"/>
              </c:ext>
            </c:extLst>
          </c:dPt>
          <c:dLbls>
            <c:dLbl>
              <c:idx val="0"/>
              <c:layout>
                <c:manualLayout>
                  <c:x val="-0.1766875"/>
                  <c:y val="-0.11891806102362204"/>
                </c:manualLayout>
              </c:layout>
              <c:tx>
                <c:rich>
                  <a:bodyPr/>
                  <a:lstStyle/>
                  <a:p>
                    <a:fld id="{02B52E8F-5EFB-4E44-B40C-022A9727027A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2D6CEB1-B96C-43DA-9A2B-712A9C8C1C26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A1-4743-A26E-FA4E9D5415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6DBEFC-9A25-4BEE-893E-4CB61C5DBE64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0114890-C7B2-471F-97F2-60451D02096A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BA1-4743-A26E-FA4E9D541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Sheet1!$B$2:$B$4</c:f>
              <c:numCache>
                <c:formatCode>"$"#,##0_);[Red]\("$"#,##0\)</c:formatCode>
                <c:ptCount val="2"/>
                <c:pt idx="0">
                  <c:v>7857500</c:v>
                </c:pt>
                <c:pt idx="1">
                  <c:v>4142500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BA1-4743-A26E-FA4E9D5415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v>Pecentages</c:v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5-103C-4222-8D2A-FBB79301B6F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1-7BA1-4743-A26E-FA4E9D541527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685416666666662"/>
          <c:y val="3.437500000000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92322834645671"/>
          <c:y val="0.18243159448818896"/>
          <c:w val="0.47648704068241471"/>
          <c:h val="0.71473056102362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Claims funded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BD-467F-8648-FB5C4483D3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BD-467F-8648-FB5C4483D3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91-41E9-989A-5F5F87232E33}"/>
              </c:ext>
            </c:extLst>
          </c:dPt>
          <c:dLbls>
            <c:dLbl>
              <c:idx val="0"/>
              <c:layout>
                <c:manualLayout>
                  <c:x val="-0.10793750000000001"/>
                  <c:y val="-0.26110556102362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B52E8F-5EFB-4E44-B40C-022A9727027A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 </a:t>
                    </a:r>
                    <a:fld id="{D2D6CEB1-B96C-43DA-9A2B-712A9C8C1C26}" type="PERCENTAGE">
                      <a:rPr lang="en-US" b="0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7603346456693E-2"/>
                      <c:h val="0.14924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BD-467F-8648-FB5C4483D3CD}"/>
                </c:ext>
              </c:extLst>
            </c:dLbl>
            <c:dLbl>
              <c:idx val="1"/>
              <c:layout>
                <c:manualLayout>
                  <c:x val="0.11200344488188969"/>
                  <c:y val="0.16124753937007874"/>
                </c:manualLayout>
              </c:layout>
              <c:tx>
                <c:rich>
                  <a:bodyPr/>
                  <a:lstStyle/>
                  <a:p>
                    <a:fld id="{F56DBEFC-9A25-4BEE-893E-4CB61C5DBE64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</a:p>
                  <a:p>
                    <a:fld id="{D0114890-C7B2-471F-97F2-60451D02096A}" type="PERCENTAGE">
                      <a:rPr lang="en-US" b="0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BD-467F-8648-FB5C4483D3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563</c:v>
                </c:pt>
                <c:pt idx="1">
                  <c:v>150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6BD-467F-8648-FB5C4483D3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v>Pecentages</c:v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F6BD-467F-8648-FB5C4483D3C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9-F6BD-467F-8648-FB5C4483D3CD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2023-24 Funding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5656167979"/>
          <c:y val="0.18243159448818896"/>
          <c:w val="0.47648704068241471"/>
          <c:h val="0.71473056102362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offered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A6-4B0A-B7F0-7E83360D55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A6-4B0A-B7F0-7E83360D55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68-4EFE-BB9E-CDBA085EAAF9}"/>
              </c:ext>
            </c:extLst>
          </c:dPt>
          <c:dLbls>
            <c:dLbl>
              <c:idx val="0"/>
              <c:layout>
                <c:manualLayout>
                  <c:x val="-0.22802198288025347"/>
                  <c:y val="-0.18629452704192873"/>
                </c:manualLayout>
              </c:layout>
              <c:tx>
                <c:rich>
                  <a:bodyPr/>
                  <a:lstStyle/>
                  <a:p>
                    <a:fld id="{02B52E8F-5EFB-4E44-B40C-022A9727027A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2D6CEB1-B96C-43DA-9A2B-712A9C8C1C26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5172580616227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2A6-4B0A-B7F0-7E83360D5550}"/>
                </c:ext>
              </c:extLst>
            </c:dLbl>
            <c:dLbl>
              <c:idx val="1"/>
              <c:layout>
                <c:manualLayout>
                  <c:x val="0.1912484813759662"/>
                  <c:y val="0.22823772917675608"/>
                </c:manualLayout>
              </c:layout>
              <c:tx>
                <c:rich>
                  <a:bodyPr/>
                  <a:lstStyle/>
                  <a:p>
                    <a:fld id="{F56DBEFC-9A25-4BEE-893E-4CB61C5DBE64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0114890-C7B2-471F-97F2-60451D02096A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5926957499748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A6-4B0A-B7F0-7E83360D5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9115919</c:v>
                </c:pt>
                <c:pt idx="1">
                  <c:v>3754081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2A6-4B0A-B7F0-7E83360D55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v>Pecentages</c:v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62A6-4B0A-B7F0-7E83360D555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7-62A6-4B0A-B7F0-7E83360D5550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818061198685408E-2"/>
          <c:y val="0.16892252914280259"/>
          <c:w val="0.30026579236364215"/>
          <c:h val="9.2577140037788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2024-25 Funding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5656167979"/>
          <c:y val="0.18243159448818896"/>
          <c:w val="0.47648704068241471"/>
          <c:h val="0.71473056102362209"/>
        </c:manualLayout>
      </c:layout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0"/>
                <c:tx>
                  <c:v>Pecentages</c:v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FD69-4ED5-A28A-F1177532F1D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7-FD69-4ED5-A28A-F1177532F1D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9357025510357482E-2"/>
          <c:y val="0.15929731380703038"/>
          <c:w val="0.2539374330687536"/>
          <c:h val="9.2577140037788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2022-23 Funding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5656167979"/>
          <c:y val="0.18243159448818896"/>
          <c:w val="0.47648704068241471"/>
          <c:h val="0.71473056102362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offered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E4-4155-A5B3-5B044BC7F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E4-4155-A5B3-5B044BC7FB30}"/>
              </c:ext>
            </c:extLst>
          </c:dPt>
          <c:dLbls>
            <c:dLbl>
              <c:idx val="0"/>
              <c:layout>
                <c:manualLayout>
                  <c:x val="-0.27775226211507664"/>
                  <c:y val="-0.12373062735940933"/>
                </c:manualLayout>
              </c:layout>
              <c:tx>
                <c:rich>
                  <a:bodyPr/>
                  <a:lstStyle/>
                  <a:p>
                    <a:fld id="{02B52E8F-5EFB-4E44-B40C-022A9727027A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2D6CEB1-B96C-43DA-9A2B-712A9C8C1C26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097002465419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E4-4155-A5B3-5B044BC7FB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6DBEFC-9A25-4BEE-893E-4CB61C5DBE64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D0114890-C7B2-471F-97F2-60451D02096A}" type="PERCENTAGE">
                      <a:rPr lang="en-US" b="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1724401537709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E4-4155-A5B3-5B044BC7F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8586414</c:v>
                </c:pt>
                <c:pt idx="1">
                  <c:v>3702712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6E4-4155-A5B3-5B044BC7FB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v>Pecentages</c:v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06E4-4155-A5B3-5B044BC7FB3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7-06E4-4155-A5B3-5B044BC7FB30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9357025510357482E-2"/>
          <c:y val="0.16892252914280259"/>
          <c:w val="0.2539374330687536"/>
          <c:h val="9.2577140037788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2021-22 Funding Allocation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75656167979"/>
          <c:y val="0.18243159448818896"/>
          <c:w val="0.47648704068241471"/>
          <c:h val="0.71473056102362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offered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6E-48CF-8F41-B340A6B375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6E-48CF-8F41-B340A6B375A5}"/>
              </c:ext>
            </c:extLst>
          </c:dPt>
          <c:dLbls>
            <c:dLbl>
              <c:idx val="0"/>
              <c:layout>
                <c:manualLayout>
                  <c:x val="-0.26171023655545633"/>
                  <c:y val="-0.123730627359409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B52E8F-5EFB-4E44-B40C-022A9727027A}" type="VALUE">
                      <a:rPr lang="en-US" sz="1100" smtClean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100" baseline="0" dirty="0"/>
                      <a:t> </a:t>
                    </a:r>
                    <a:fld id="{D2D6CEB1-B96C-43DA-9A2B-712A9C8C1C26}" type="PERCENTAGE">
                      <a:rPr lang="en-US" sz="1100" b="0" baseline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2651047039006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6E-48CF-8F41-B340A6B375A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6DBEFC-9A25-4BEE-893E-4CB61C5DBE64}" type="VALUE">
                      <a:rPr lang="en-US" sz="1100" smtClean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100" baseline="0" dirty="0"/>
                      <a:t> </a:t>
                    </a:r>
                    <a:fld id="{D0114890-C7B2-471F-97F2-60451D02096A}" type="PERCENTAGE">
                      <a:rPr lang="en-US" sz="1100" b="0" baseline="0"/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1724401537709"/>
                      <c:h val="0.14688078602388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6E-48CF-8F41-B340A6B37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CRU</c:v>
                </c:pt>
                <c:pt idx="1">
                  <c:v>FN</c:v>
                </c:pt>
              </c:strCache>
              <c:extLst/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7817575</c:v>
                </c:pt>
                <c:pt idx="1">
                  <c:v>4153482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26E-48CF-8F41-B340A6B375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v>Pecentages</c:v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C26E-48CF-8F41-B340A6B375A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7-C26E-48CF-8F41-B340A6B375A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9357025510357482E-2"/>
          <c:y val="0.16892252914280259"/>
          <c:w val="0.2539374330687536"/>
          <c:h val="9.2577140037788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70662" indent="-296408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85634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59887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34141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0839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2648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56902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3115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89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15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11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00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84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68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11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26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15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4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hantal.goulet@rcaanc-cirnac.gc.ca" TargetMode="External"/><Relationship Id="rId3" Type="http://schemas.openxmlformats.org/officeDocument/2006/relationships/tags" Target="../tags/tag5.xml"/><Relationship Id="rId7" Type="http://schemas.openxmlformats.org/officeDocument/2006/relationships/hyperlink" Target="mailto:claudia.desaulniers@rcaanc-cirnac.gc.ca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hyperlink" Target="mailto:francois.levesqueperreault@rcaanc-cirnac.gc.ca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dsnprp-nsdscp@rcaanc-cirnac.gc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76200" y="2438400"/>
            <a:ext cx="537370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Aft>
                <a:spcPts val="500"/>
              </a:spcAft>
            </a:pPr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Specific Claims </a:t>
            </a:r>
          </a:p>
          <a:p>
            <a:pPr>
              <a:lnSpc>
                <a:spcPts val="2300"/>
              </a:lnSpc>
              <a:spcAft>
                <a:spcPts val="500"/>
              </a:spcAft>
            </a:pPr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Research Program Funding</a:t>
            </a:r>
          </a:p>
          <a:p>
            <a:pPr>
              <a:lnSpc>
                <a:spcPts val="2300"/>
              </a:lnSpc>
              <a:spcAft>
                <a:spcPts val="500"/>
              </a:spcAft>
            </a:pPr>
            <a:endParaRPr lang="fr-C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Aft>
                <a:spcPts val="500"/>
              </a:spcAft>
            </a:pPr>
            <a:r>
              <a:rPr lang="fr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fr-CA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Initiatives </a:t>
            </a:r>
            <a:r>
              <a:rPr lang="fr-CA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  <a:endParaRPr lang="fr-C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Aft>
                <a:spcPts val="500"/>
              </a:spcAft>
            </a:pPr>
            <a:r>
              <a:rPr lang="fr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16, 2024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6B53A-D0FE-4035-096C-D0A79B594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45F918-FE5E-6600-8CA1-6776D66CE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483429"/>
              </p:ext>
            </p:extLst>
          </p:nvPr>
        </p:nvGraphicFramePr>
        <p:xfrm>
          <a:off x="683226" y="3733323"/>
          <a:ext cx="3958353" cy="26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7A1079B-8449-70E7-4D4B-300CBA769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377554"/>
              </p:ext>
            </p:extLst>
          </p:nvPr>
        </p:nvGraphicFramePr>
        <p:xfrm>
          <a:off x="5164310" y="3761898"/>
          <a:ext cx="3958353" cy="26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774EE51-4156-13B7-449D-B46CDF26B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692607"/>
              </p:ext>
            </p:extLst>
          </p:nvPr>
        </p:nvGraphicFramePr>
        <p:xfrm>
          <a:off x="5164309" y="754854"/>
          <a:ext cx="3958353" cy="26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1DFDD05-08C7-BA4F-8311-6F8303F4F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940493"/>
              </p:ext>
            </p:extLst>
          </p:nvPr>
        </p:nvGraphicFramePr>
        <p:xfrm>
          <a:off x="610599" y="754854"/>
          <a:ext cx="3958353" cy="26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7E3DD15-19A4-B341-98CE-1176A99DC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949456"/>
              </p:ext>
            </p:extLst>
          </p:nvPr>
        </p:nvGraphicFramePr>
        <p:xfrm>
          <a:off x="5170786" y="3733323"/>
          <a:ext cx="3958353" cy="26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5000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D5E28-D4CE-A2D2-1889-48B06518C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71729F-7506-0D14-6BED-40B0058F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04800"/>
          </a:xfrm>
        </p:spPr>
        <p:txBody>
          <a:bodyPr/>
          <a:lstStyle/>
          <a:p>
            <a:r>
              <a:rPr lang="fr-CA" sz="2100" dirty="0" err="1"/>
              <a:t>Number</a:t>
            </a:r>
            <a:r>
              <a:rPr lang="fr-CA" sz="2100" dirty="0"/>
              <a:t> of claims </a:t>
            </a:r>
            <a:r>
              <a:rPr lang="fr-CA" sz="2100" dirty="0" err="1"/>
              <a:t>funded</a:t>
            </a:r>
            <a:r>
              <a:rPr lang="fr-CA" sz="2100" dirty="0"/>
              <a:t> </a:t>
            </a:r>
            <a:r>
              <a:rPr lang="fr-CA" sz="2100" dirty="0" err="1"/>
              <a:t>under</a:t>
            </a:r>
            <a:r>
              <a:rPr lang="fr-CA" sz="2100" dirty="0"/>
              <a:t> </a:t>
            </a:r>
            <a:r>
              <a:rPr lang="fr-CA" sz="2100" dirty="0" err="1"/>
              <a:t>CRUs</a:t>
            </a:r>
            <a:br>
              <a:rPr lang="fr-CA" sz="2100" dirty="0"/>
            </a:br>
            <a:br>
              <a:rPr lang="fr-CA" sz="2100" dirty="0"/>
            </a:br>
            <a:endParaRPr lang="en-US" sz="2100" b="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B00814-7079-F08D-AB1A-9E8AD9812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226225"/>
              </p:ext>
            </p:extLst>
          </p:nvPr>
        </p:nvGraphicFramePr>
        <p:xfrm>
          <a:off x="1028700" y="1066799"/>
          <a:ext cx="7550498" cy="503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07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67C4F-49EA-EB84-8492-D0B2F7708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AB8006-B1C9-68E9-E7A1-02240B0F5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2562"/>
              </p:ext>
            </p:extLst>
          </p:nvPr>
        </p:nvGraphicFramePr>
        <p:xfrm>
          <a:off x="1028700" y="1066799"/>
          <a:ext cx="7550498" cy="503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362F7BB-D417-9CE9-BCAC-CFA88CEFAA93}"/>
              </a:ext>
            </a:extLst>
          </p:cNvPr>
          <p:cNvSpPr txBox="1">
            <a:spLocks/>
          </p:cNvSpPr>
          <p:nvPr/>
        </p:nvSpPr>
        <p:spPr bwMode="auto">
          <a:xfrm>
            <a:off x="533400" y="571501"/>
            <a:ext cx="861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CA" sz="2100" kern="0" dirty="0" err="1"/>
              <a:t>Number</a:t>
            </a:r>
            <a:r>
              <a:rPr lang="fr-CA" sz="2100" kern="0" dirty="0"/>
              <a:t> of claims </a:t>
            </a:r>
            <a:r>
              <a:rPr lang="fr-CA" sz="2100" kern="0" dirty="0" err="1"/>
              <a:t>funded</a:t>
            </a:r>
            <a:r>
              <a:rPr lang="fr-CA" sz="2100" kern="0" dirty="0"/>
              <a:t> </a:t>
            </a:r>
            <a:r>
              <a:rPr lang="fr-CA" sz="2100" kern="0" dirty="0" err="1"/>
              <a:t>under</a:t>
            </a:r>
            <a:r>
              <a:rPr lang="fr-CA" sz="2100" kern="0" dirty="0"/>
              <a:t> </a:t>
            </a:r>
            <a:r>
              <a:rPr lang="fr-CA" sz="2100" kern="0" dirty="0" err="1"/>
              <a:t>FNs</a:t>
            </a:r>
            <a:br>
              <a:rPr lang="fr-CA" sz="2100" kern="0" dirty="0"/>
            </a:br>
            <a:br>
              <a:rPr lang="fr-CA" sz="2100" kern="0" dirty="0"/>
            </a:br>
            <a:endParaRPr lang="en-US" sz="2100" b="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F121F-A6C6-F153-0CFF-A2E017E67FBA}"/>
              </a:ext>
            </a:extLst>
          </p:cNvPr>
          <p:cNvSpPr txBox="1"/>
          <p:nvPr/>
        </p:nvSpPr>
        <p:spPr>
          <a:xfrm>
            <a:off x="1679749" y="6229731"/>
            <a:ext cx="6248400" cy="258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The reason why a claim is not funded is not solely due to the unavailability of funding.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5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91FD-614D-ACE7-1E63-3EDC58F0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Next </a:t>
            </a:r>
            <a:r>
              <a:rPr lang="fr-CA" dirty="0" err="1"/>
              <a:t>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18B-17F6-E5E0-2BF8-0887CA1F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423987"/>
            <a:ext cx="7861300" cy="154781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funding program wants to find a solution for a fair allocation of funding for CRUs and First Nations, within the envelope.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Letters of offer will start to be sent in May.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We could revisit the applications in November 2024, depending on available funds.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26594-BF44-525A-9F83-EB994313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DF6AC-5A57-D813-A0F0-60700B84F9F0}"/>
              </a:ext>
            </a:extLst>
          </p:cNvPr>
          <p:cNvSpPr txBox="1"/>
          <p:nvPr/>
        </p:nvSpPr>
        <p:spPr>
          <a:xfrm>
            <a:off x="2781300" y="4418533"/>
            <a:ext cx="3048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QUESTIONS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18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688F-3DAE-6188-6AE7-7042474339E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Cross-</a:t>
            </a:r>
            <a:r>
              <a:rPr lang="fr-CA" dirty="0" err="1"/>
              <a:t>Sector</a:t>
            </a:r>
            <a:r>
              <a:rPr lang="fr-CA" dirty="0"/>
              <a:t> Initiatives </a:t>
            </a:r>
            <a:r>
              <a:rPr lang="fr-CA" dirty="0" err="1"/>
              <a:t>Directorate</a:t>
            </a:r>
            <a:r>
              <a:rPr lang="fr-CA" dirty="0"/>
              <a:t> </a:t>
            </a:r>
            <a:br>
              <a:rPr lang="fr-CA" dirty="0"/>
            </a:br>
            <a:r>
              <a:rPr lang="fr-CA" sz="1300" b="0" i="1" dirty="0" err="1"/>
              <a:t>previously</a:t>
            </a:r>
            <a:r>
              <a:rPr lang="fr-CA" sz="1300" b="0" i="1" dirty="0"/>
              <a:t> </a:t>
            </a:r>
            <a:r>
              <a:rPr lang="fr-CA" sz="1300" b="0" i="1" dirty="0" err="1"/>
              <a:t>under</a:t>
            </a:r>
            <a:r>
              <a:rPr lang="fr-CA" sz="1300" b="0" i="1" dirty="0"/>
              <a:t> the </a:t>
            </a:r>
            <a:r>
              <a:rPr lang="fr-CA" sz="1300" b="0" i="1" dirty="0" err="1"/>
              <a:t>Negotiation</a:t>
            </a:r>
            <a:r>
              <a:rPr lang="fr-CA" sz="1300" b="0" i="1" dirty="0"/>
              <a:t> Support </a:t>
            </a:r>
            <a:r>
              <a:rPr lang="fr-CA" sz="1300" b="0" i="1" dirty="0" err="1"/>
              <a:t>Directorate</a:t>
            </a:r>
            <a:r>
              <a:rPr lang="fr-CA" sz="1300" b="0" i="1" dirty="0"/>
              <a:t> (NSD)</a:t>
            </a:r>
            <a:endParaRPr lang="en-US" sz="1300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3CC2-FE01-177E-86CA-B9E124CF596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43000" y="1676400"/>
            <a:ext cx="7861300" cy="4640263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François Lévesque Perreault</a:t>
            </a:r>
            <a:r>
              <a:rPr lang="en-US" dirty="0"/>
              <a:t>, Director </a:t>
            </a:r>
          </a:p>
          <a:p>
            <a:pPr marL="192088" lvl="1" indent="0">
              <a:buNone/>
            </a:pPr>
            <a:r>
              <a:rPr lang="en-US" dirty="0">
                <a:hlinkClick r:id="rId6"/>
              </a:rPr>
              <a:t>francois.levesqueperreault@rcaanc-cirnac.gc.ca</a:t>
            </a:r>
            <a:endParaRPr lang="en-US" dirty="0"/>
          </a:p>
          <a:p>
            <a:pPr marL="192088" lvl="1" indent="0">
              <a:buNone/>
            </a:pPr>
            <a:endParaRPr lang="en-US" dirty="0"/>
          </a:p>
          <a:p>
            <a:r>
              <a:rPr lang="en-US" b="1" dirty="0"/>
              <a:t>Claudia Desaulniers</a:t>
            </a:r>
            <a:r>
              <a:rPr lang="en-US" dirty="0"/>
              <a:t>, Senior Manager </a:t>
            </a:r>
          </a:p>
          <a:p>
            <a:pPr marL="192088" lvl="1" indent="0">
              <a:buNone/>
            </a:pPr>
            <a:r>
              <a:rPr lang="en-US" u="sng" dirty="0">
                <a:hlinkClick r:id="rId7"/>
              </a:rPr>
              <a:t>claudia.desaulniers@rcaanc-cirnac.gc.ca</a:t>
            </a:r>
            <a:endParaRPr lang="en-US" u="sng" dirty="0"/>
          </a:p>
          <a:p>
            <a:pPr marL="0" indent="0">
              <a:buNone/>
            </a:pPr>
            <a:r>
              <a:rPr lang="en-US" u="sng" dirty="0"/>
              <a:t> </a:t>
            </a:r>
          </a:p>
          <a:p>
            <a:r>
              <a:rPr lang="en-US" b="1" dirty="0"/>
              <a:t>Chantal Goulet</a:t>
            </a:r>
            <a:r>
              <a:rPr lang="en-US" dirty="0"/>
              <a:t>, Program Manager and Project Lead</a:t>
            </a:r>
          </a:p>
          <a:p>
            <a:pPr marL="192088" lvl="1" indent="0">
              <a:buNone/>
            </a:pPr>
            <a:r>
              <a:rPr lang="en-US" u="sng" dirty="0">
                <a:hlinkClick r:id="rId8"/>
              </a:rPr>
              <a:t>cha</a:t>
            </a:r>
            <a:r>
              <a:rPr lang="en-US" dirty="0">
                <a:hlinkClick r:id="rId8"/>
              </a:rPr>
              <a:t>ntal.goulet@rcaanc-cirnac.gc.ca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Generic enquiries or funding request submission: </a:t>
            </a:r>
          </a:p>
          <a:p>
            <a:pPr marL="0" indent="0">
              <a:buNone/>
            </a:pPr>
            <a:r>
              <a:rPr lang="en-US" dirty="0">
                <a:hlinkClick r:id="rId9"/>
              </a:rPr>
              <a:t>dsnprp-nsdscp@rcaanc-cirnac.gc.ca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*NEW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743E8-22DD-F6A4-9089-6738A699FDA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9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BE9A-112B-EFC1-92ED-A0FD3638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198563"/>
            <a:ext cx="7848600" cy="304800"/>
          </a:xfrm>
        </p:spPr>
        <p:txBody>
          <a:bodyPr/>
          <a:lstStyle/>
          <a:p>
            <a:r>
              <a:rPr lang="fr-CA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701B-F8A5-EDE3-CA11-93C21FB2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5" y="1905000"/>
            <a:ext cx="7861300" cy="5008563"/>
          </a:xfrm>
        </p:spPr>
        <p:txBody>
          <a:bodyPr/>
          <a:lstStyle/>
          <a:p>
            <a:r>
              <a:rPr lang="fr-CA" sz="2400" dirty="0"/>
              <a:t>Program update</a:t>
            </a:r>
          </a:p>
          <a:p>
            <a:r>
              <a:rPr lang="fr-CA" sz="2400" dirty="0" err="1"/>
              <a:t>Intake</a:t>
            </a:r>
            <a:r>
              <a:rPr lang="fr-CA" sz="2400" dirty="0"/>
              <a:t> data</a:t>
            </a:r>
          </a:p>
          <a:p>
            <a:r>
              <a:rPr lang="fr-CA" sz="2400" dirty="0" err="1"/>
              <a:t>Selection</a:t>
            </a:r>
            <a:r>
              <a:rPr lang="fr-CA" sz="2400" dirty="0"/>
              <a:t> </a:t>
            </a:r>
            <a:r>
              <a:rPr lang="fr-CA" sz="2400" dirty="0" err="1"/>
              <a:t>criteria</a:t>
            </a:r>
            <a:endParaRPr lang="fr-CA" sz="2400" dirty="0"/>
          </a:p>
          <a:p>
            <a:r>
              <a:rPr lang="fr-CA" sz="2400" dirty="0"/>
              <a:t>Funding allocation</a:t>
            </a:r>
          </a:p>
          <a:p>
            <a:r>
              <a:rPr lang="fr-CA" sz="2400" dirty="0"/>
              <a:t>Next </a:t>
            </a:r>
            <a:r>
              <a:rPr lang="fr-CA" sz="2400" dirty="0" err="1"/>
              <a:t>steps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3C9CA-C923-9927-08DE-A6BE3C260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67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C8A4-2960-FFD8-67C3-8BD1C13D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Program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D782-8689-C69D-7917-6263A67A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67618"/>
            <a:ext cx="7861300" cy="5008563"/>
          </a:xfrm>
        </p:spPr>
        <p:txBody>
          <a:bodyPr/>
          <a:lstStyle/>
          <a:p>
            <a:endParaRPr lang="fr-CA" dirty="0"/>
          </a:p>
          <a:p>
            <a:pPr marL="0" indent="0">
              <a:buNone/>
            </a:pPr>
            <a:r>
              <a:rPr lang="en-US" b="1" dirty="0"/>
              <a:t>PROPOSED INTERNAL EFFICIENCIES</a:t>
            </a:r>
          </a:p>
          <a:p>
            <a:pPr marL="0" indent="0">
              <a:buNone/>
            </a:pPr>
            <a:r>
              <a:rPr lang="en-US" dirty="0"/>
              <a:t>- New data tracker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Future intake:</a:t>
            </a:r>
          </a:p>
          <a:p>
            <a:pPr marL="0" indent="0">
              <a:buNone/>
            </a:pPr>
            <a:r>
              <a:rPr lang="en-US" dirty="0"/>
              <a:t>- Webinar/one-on-one session: intake process and funding agreement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CA" b="1" dirty="0"/>
              <a:t>FUNDING</a:t>
            </a:r>
          </a:p>
          <a:p>
            <a:r>
              <a:rPr lang="fr-CA" dirty="0"/>
              <a:t>The </a:t>
            </a:r>
            <a:r>
              <a:rPr lang="fr-CA" dirty="0" err="1"/>
              <a:t>funding</a:t>
            </a:r>
            <a:r>
              <a:rPr lang="fr-CA" dirty="0"/>
              <a:t> </a:t>
            </a:r>
            <a:r>
              <a:rPr lang="fr-CA" dirty="0" err="1"/>
              <a:t>available</a:t>
            </a:r>
            <a:r>
              <a:rPr lang="fr-CA" dirty="0"/>
              <a:t> for the </a:t>
            </a:r>
            <a:r>
              <a:rPr lang="fr-CA" dirty="0" err="1"/>
              <a:t>next</a:t>
            </a:r>
            <a:r>
              <a:rPr lang="fr-CA" dirty="0"/>
              <a:t> 2 </a:t>
            </a:r>
            <a:r>
              <a:rPr lang="fr-CA" dirty="0" err="1"/>
              <a:t>years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$12M per </a:t>
            </a:r>
            <a:r>
              <a:rPr lang="fr-CA" dirty="0" err="1"/>
              <a:t>year</a:t>
            </a:r>
            <a:r>
              <a:rPr lang="fr-CA" dirty="0"/>
              <a:t> (2024-25 and 2025-26).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00A72-2370-D4B6-000B-DB44CB1FE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381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0ADD-A161-1C4E-A30E-819FA53B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69934"/>
            <a:ext cx="7848600" cy="304800"/>
          </a:xfrm>
        </p:spPr>
        <p:txBody>
          <a:bodyPr/>
          <a:lstStyle/>
          <a:p>
            <a:r>
              <a:rPr lang="fr-CA" dirty="0"/>
              <a:t>2024-2025 </a:t>
            </a:r>
            <a:r>
              <a:rPr lang="fr-CA" dirty="0" err="1"/>
              <a:t>Intake</a:t>
            </a:r>
            <a:r>
              <a:rPr lang="fr-CA" dirty="0"/>
              <a:t> Data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AE7CE9-CCBB-23D5-F24C-C03A6C6BA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621371"/>
              </p:ext>
            </p:extLst>
          </p:nvPr>
        </p:nvGraphicFramePr>
        <p:xfrm>
          <a:off x="-792480" y="1103588"/>
          <a:ext cx="612648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30416-E898-F56F-3DEE-285BFB0FA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2D90C6-21C5-40A8-8640-F3B0BFA89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85616"/>
              </p:ext>
            </p:extLst>
          </p:nvPr>
        </p:nvGraphicFramePr>
        <p:xfrm>
          <a:off x="3627120" y="1102276"/>
          <a:ext cx="612648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80B80AB-153B-9256-7D2D-9AAEAEDF374F}"/>
              </a:ext>
            </a:extLst>
          </p:cNvPr>
          <p:cNvSpPr txBox="1"/>
          <p:nvPr/>
        </p:nvSpPr>
        <p:spPr>
          <a:xfrm>
            <a:off x="480060" y="5586446"/>
            <a:ext cx="3581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+mn-lt"/>
              </a:rPr>
              <a:t>Total </a:t>
            </a:r>
            <a:r>
              <a:rPr lang="fr-CA" sz="1600" dirty="0" err="1">
                <a:latin typeface="+mn-lt"/>
              </a:rPr>
              <a:t>funding</a:t>
            </a:r>
            <a:r>
              <a:rPr lang="fr-CA" sz="1600" dirty="0">
                <a:latin typeface="+mn-lt"/>
              </a:rPr>
              <a:t> </a:t>
            </a:r>
            <a:r>
              <a:rPr lang="fr-CA" sz="1600" dirty="0" err="1">
                <a:latin typeface="+mn-lt"/>
              </a:rPr>
              <a:t>requested</a:t>
            </a:r>
            <a:r>
              <a:rPr lang="fr-CA" sz="1600" dirty="0">
                <a:latin typeface="+mn-lt"/>
              </a:rPr>
              <a:t>: </a:t>
            </a:r>
            <a:r>
              <a:rPr lang="fr-CA" sz="1600" b="1" dirty="0">
                <a:latin typeface="+mn-lt"/>
              </a:rPr>
              <a:t>$26,760,933</a:t>
            </a:r>
            <a:endParaRPr lang="en-US" sz="16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5B8D0-1F00-C2E8-C689-C5E6D9266C8C}"/>
              </a:ext>
            </a:extLst>
          </p:cNvPr>
          <p:cNvSpPr txBox="1"/>
          <p:nvPr/>
        </p:nvSpPr>
        <p:spPr>
          <a:xfrm>
            <a:off x="4977765" y="5585968"/>
            <a:ext cx="371475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+mn-lt"/>
              </a:rPr>
              <a:t>Total </a:t>
            </a:r>
            <a:r>
              <a:rPr lang="fr-CA" sz="1600" dirty="0" err="1">
                <a:latin typeface="+mn-lt"/>
              </a:rPr>
              <a:t>amount</a:t>
            </a:r>
            <a:r>
              <a:rPr lang="fr-CA" sz="1600" dirty="0">
                <a:latin typeface="+mn-lt"/>
              </a:rPr>
              <a:t> of claims </a:t>
            </a:r>
            <a:r>
              <a:rPr lang="fr-CA" sz="1600" dirty="0" err="1">
                <a:latin typeface="+mn-lt"/>
              </a:rPr>
              <a:t>requested</a:t>
            </a:r>
            <a:r>
              <a:rPr lang="fr-CA" sz="1600" dirty="0">
                <a:latin typeface="+mn-lt"/>
              </a:rPr>
              <a:t>: </a:t>
            </a:r>
            <a:r>
              <a:rPr lang="fr-CA" sz="1600" b="1" dirty="0">
                <a:latin typeface="+mn-lt"/>
              </a:rPr>
              <a:t>866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47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FAD279-702A-DC8F-07A1-FEEFCF42D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16464"/>
              </p:ext>
            </p:extLst>
          </p:nvPr>
        </p:nvGraphicFramePr>
        <p:xfrm>
          <a:off x="368300" y="1308100"/>
          <a:ext cx="7861300" cy="500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2DCCD-AC36-B2CF-94EE-350DAB7CA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1CBE57-49C5-4981-A854-E205BFEEF1C0}"/>
              </a:ext>
            </a:extLst>
          </p:cNvPr>
          <p:cNvSpPr txBox="1">
            <a:spLocks/>
          </p:cNvSpPr>
          <p:nvPr/>
        </p:nvSpPr>
        <p:spPr bwMode="auto">
          <a:xfrm>
            <a:off x="368300" y="6731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CA" sz="2200" kern="0" dirty="0" err="1"/>
              <a:t>Number</a:t>
            </a:r>
            <a:r>
              <a:rPr lang="fr-CA" sz="2200" kern="0" dirty="0"/>
              <a:t> of claims </a:t>
            </a:r>
            <a:r>
              <a:rPr lang="fr-CA" sz="2200" kern="0" dirty="0" err="1"/>
              <a:t>requested</a:t>
            </a:r>
            <a:r>
              <a:rPr lang="fr-CA" sz="2200" kern="0" dirty="0"/>
              <a:t>, per fiscal </a:t>
            </a:r>
            <a:r>
              <a:rPr lang="fr-CA" sz="2200" kern="0" dirty="0" err="1"/>
              <a:t>year</a:t>
            </a:r>
            <a:br>
              <a:rPr lang="fr-CA" sz="2200" kern="0" dirty="0"/>
            </a:br>
            <a:br>
              <a:rPr lang="fr-CA" sz="2200" kern="0" dirty="0"/>
            </a:br>
            <a:endParaRPr lang="en-US" sz="2200" b="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4249E-5F42-1E88-6973-5649FB84D768}"/>
              </a:ext>
            </a:extLst>
          </p:cNvPr>
          <p:cNvSpPr txBox="1"/>
          <p:nvPr/>
        </p:nvSpPr>
        <p:spPr>
          <a:xfrm>
            <a:off x="6400800" y="1514168"/>
            <a:ext cx="1295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Total: 866 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202D9-5F13-33B8-5101-72526BDB97A6}"/>
              </a:ext>
            </a:extLst>
          </p:cNvPr>
          <p:cNvSpPr txBox="1"/>
          <p:nvPr/>
        </p:nvSpPr>
        <p:spPr>
          <a:xfrm>
            <a:off x="4581525" y="1513873"/>
            <a:ext cx="1295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Total: 937 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E8809-CA79-A21C-B94A-D5EDF228BBAE}"/>
              </a:ext>
            </a:extLst>
          </p:cNvPr>
          <p:cNvSpPr txBox="1"/>
          <p:nvPr/>
        </p:nvSpPr>
        <p:spPr>
          <a:xfrm>
            <a:off x="2762250" y="1513873"/>
            <a:ext cx="1295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Total: 833 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6B493-9734-FEC1-17DB-AC9B31D19A6D}"/>
              </a:ext>
            </a:extLst>
          </p:cNvPr>
          <p:cNvSpPr txBox="1"/>
          <p:nvPr/>
        </p:nvSpPr>
        <p:spPr>
          <a:xfrm>
            <a:off x="952500" y="1513873"/>
            <a:ext cx="1295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Total: 968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162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8D3FE-8165-46CB-14BA-A3C823E60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1C9530-82BC-1561-9C43-20F6068B9BD2}"/>
              </a:ext>
            </a:extLst>
          </p:cNvPr>
          <p:cNvSpPr txBox="1">
            <a:spLocks/>
          </p:cNvSpPr>
          <p:nvPr/>
        </p:nvSpPr>
        <p:spPr bwMode="auto">
          <a:xfrm>
            <a:off x="977900" y="1267792"/>
            <a:ext cx="7861300" cy="196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Additional Intake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0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130 Applications received- 866 claims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cs typeface="Times New Roman" panose="02020603050405020304" pitchFamily="18" charset="0"/>
              </a:rPr>
              <a:t>each proposal can include more than one claim</a:t>
            </a:r>
          </a:p>
          <a:p>
            <a:pPr marL="385762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/>
          </a:p>
          <a:p>
            <a:pPr marL="193675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105 eligible applications ($22,767,599)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 application was received on time;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Fulsome application was provided;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Reports were all received.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25 Applications were deemed ineligible ($3,993,334)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45912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B919-4D42-282F-DD61-2D14EC4B676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F54CCC-0A74-4EC0-ADF6-48A670B0862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CA" kern="0" dirty="0"/>
              <a:t>Funding allocation for 2024-25</a:t>
            </a:r>
          </a:p>
          <a:p>
            <a:endParaRPr lang="en-US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8D2113-9DCB-4A96-E92A-60F5D3E2A03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68300" y="1841500"/>
            <a:ext cx="786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kern="0" dirty="0"/>
              <a:t>All eligible applications will receive funding.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kern="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u="sng" kern="0" dirty="0"/>
              <a:t>Selection Criteria: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kern="0" dirty="0"/>
              <a:t>Ineligible applications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kern="0" dirty="0"/>
              <a:t>$30,000 per claim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kern="0" dirty="0"/>
              <a:t>65-70% funding ratio allocated to CRU </a:t>
            </a:r>
            <a:r>
              <a:rPr lang="en-US" sz="1600" kern="0" dirty="0"/>
              <a:t>(75% of claims are requested by CRUs)</a:t>
            </a:r>
          </a:p>
        </p:txBody>
      </p:sp>
    </p:spTree>
    <p:extLst>
      <p:ext uri="{BB962C8B-B14F-4D97-AF65-F5344CB8AC3E}">
        <p14:creationId xmlns:p14="http://schemas.microsoft.com/office/powerpoint/2010/main" val="155062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D18B-7D70-816E-9298-D46F50BF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Fiscal </a:t>
            </a:r>
            <a:r>
              <a:rPr lang="fr-CA" dirty="0" err="1"/>
              <a:t>Year</a:t>
            </a:r>
            <a:r>
              <a:rPr lang="fr-CA" dirty="0"/>
              <a:t> 2024-2025</a:t>
            </a:r>
            <a:br>
              <a:rPr lang="fr-CA" dirty="0"/>
            </a:br>
            <a:br>
              <a:rPr lang="fr-CA" dirty="0"/>
            </a:b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7B2AF-FEAA-BF50-5A02-B747CD4A1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B24582-8C45-A184-3456-518321BF8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488208"/>
              </p:ext>
            </p:extLst>
          </p:nvPr>
        </p:nvGraphicFramePr>
        <p:xfrm>
          <a:off x="-609600" y="1775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793B66-E70D-D28D-C605-735BC0075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722350"/>
              </p:ext>
            </p:extLst>
          </p:nvPr>
        </p:nvGraphicFramePr>
        <p:xfrm>
          <a:off x="3505200" y="17303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FE179492-C206-DB9A-FA3A-8ED9CF46FA43}"/>
              </a:ext>
            </a:extLst>
          </p:cNvPr>
          <p:cNvSpPr txBox="1"/>
          <p:nvPr/>
        </p:nvSpPr>
        <p:spPr>
          <a:xfrm>
            <a:off x="5791200" y="5576348"/>
            <a:ext cx="20574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sz="1500" dirty="0"/>
              <a:t>713 claims </a:t>
            </a:r>
            <a:r>
              <a:rPr lang="fr-CA" sz="1500" dirty="0" err="1"/>
              <a:t>funded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84055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95752</TotalTime>
  <Words>439</Words>
  <Application>Microsoft Office PowerPoint</Application>
  <PresentationFormat>On-screen Show (4:3)</PresentationFormat>
  <Paragraphs>122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Verdana</vt:lpstr>
      <vt:lpstr>Standard_white</vt:lpstr>
      <vt:lpstr>Custom Design</vt:lpstr>
      <vt:lpstr>PowerPoint Presentation</vt:lpstr>
      <vt:lpstr>Cross-Sector Initiatives Directorate  previously under the Negotiation Support Directorate (NSD)</vt:lpstr>
      <vt:lpstr>AGENDA</vt:lpstr>
      <vt:lpstr>Program Update</vt:lpstr>
      <vt:lpstr>2024-2025 Intake Data</vt:lpstr>
      <vt:lpstr>PowerPoint Presentation</vt:lpstr>
      <vt:lpstr>PowerPoint Presentation</vt:lpstr>
      <vt:lpstr>PowerPoint Presentation</vt:lpstr>
      <vt:lpstr>Fiscal Year 2024-2025  </vt:lpstr>
      <vt:lpstr>PowerPoint Presentation</vt:lpstr>
      <vt:lpstr>Number of claims funded under CRUs  </vt:lpstr>
      <vt:lpstr>PowerPoint Presentation</vt:lpstr>
      <vt:lpstr>Next Steps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Desaulniers, Claudia (elle-she)</cp:lastModifiedBy>
  <cp:revision>746</cp:revision>
  <cp:lastPrinted>2016-07-14T13:03:34Z</cp:lastPrinted>
  <dcterms:created xsi:type="dcterms:W3CDTF">2007-03-13T16:30:24Z</dcterms:created>
  <dcterms:modified xsi:type="dcterms:W3CDTF">2024-05-15T19:46:24Z</dcterms:modified>
</cp:coreProperties>
</file>