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80" r:id="rId6"/>
    <p:sldMasterId id="2147483692" r:id="rId7"/>
    <p:sldMasterId id="2147483707" r:id="rId8"/>
  </p:sldMasterIdLst>
  <p:notesMasterIdLst>
    <p:notesMasterId r:id="rId22"/>
  </p:notesMasterIdLst>
  <p:handoutMasterIdLst>
    <p:handoutMasterId r:id="rId23"/>
  </p:handoutMasterIdLst>
  <p:sldIdLst>
    <p:sldId id="294" r:id="rId9"/>
    <p:sldId id="332" r:id="rId10"/>
    <p:sldId id="354" r:id="rId11"/>
    <p:sldId id="355" r:id="rId12"/>
    <p:sldId id="347" r:id="rId13"/>
    <p:sldId id="356" r:id="rId14"/>
    <p:sldId id="319" r:id="rId15"/>
    <p:sldId id="358" r:id="rId16"/>
    <p:sldId id="351" r:id="rId17"/>
    <p:sldId id="357" r:id="rId18"/>
    <p:sldId id="566" r:id="rId19"/>
    <p:sldId id="564" r:id="rId20"/>
    <p:sldId id="567" r:id="rId21"/>
  </p:sldIdLst>
  <p:sldSz cx="9144000" cy="6858000" type="screen4x3"/>
  <p:notesSz cx="7010400" cy="92964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orient="horz" pos="482">
          <p15:clr>
            <a:srgbClr val="A4A3A4"/>
          </p15:clr>
        </p15:guide>
        <p15:guide id="3" orient="horz" pos="300">
          <p15:clr>
            <a:srgbClr val="A4A3A4"/>
          </p15:clr>
        </p15:guide>
        <p15:guide id="4" orient="horz" pos="572">
          <p15:clr>
            <a:srgbClr val="A4A3A4"/>
          </p15:clr>
        </p15:guide>
        <p15:guide id="5" pos="3266" userDrawn="1">
          <p15:clr>
            <a:srgbClr val="A4A3A4"/>
          </p15:clr>
        </p15:guide>
        <p15:guide id="6" pos="93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301007-2CBF-4FED-7699-4ECD192F44F5}" name="Hayes, Louise" initials="LH" userId="S::LHAYES@tbs-sct.gc.ca::9026ab97-a3bc-4e88-a517-0e005a632d2d" providerId="AD"/>
  <p188:author id="{CFE3E822-F980-15A7-68CF-1DAB3BD3BE43}" name="Dzuba, Andrew (he/him, il)" initials="" userId="S::ADZUBA@tbs-sct.gc.ca::1aa91d6a-8b00-414f-aead-bc8408d22d80" providerId="AD"/>
  <p188:author id="{31F62024-A543-E545-088A-88CD112E7232}" name="Beriault, Katherine" initials="BK" userId="S::KBERIAUL@tbs-sct.gc.ca::bfac5ff3-db20-4e36-a63d-cbc2dc9adb50" providerId="AD"/>
  <p188:author id="{DFE62626-9890-216D-185E-4F5C0FBFBF44}" name="Kitchen, Nicholas" initials="NK" userId="S::NKITCHEN@tbs-sct.gc.ca::de9cc4b1-9b0d-4c6a-ba58-7f52cf98d0c4" providerId="AD"/>
  <p188:author id="{688D1E67-8727-5FE8-CD78-915368AE59C0}" name="Acres, Natalie" initials="AN" userId="S::natacres@tbs-sct.gc.ca::e9516f57-671e-4eb6-af83-9d9f1cd8b43b" providerId="AD"/>
  <p188:author id="{C350CA6A-5D7B-FC1C-9865-04826CADA288}" name="Taillefer, Charles" initials="TC" userId="S::CTAILLEF@tbs-sct.gc.ca::08ce9b61-a460-461b-b919-e85269a3ce02" providerId="AD"/>
  <p188:author id="{D97EDE8C-66BE-4E3D-B345-1C390005618D}" name="Acres, Natalie" initials="AN" userId="S::NATACRES@tbs-sct.gc.ca::e9516f57-671e-4eb6-af83-9d9f1cd8b43b" providerId="AD"/>
  <p188:author id="{54342B9A-E5BF-127F-45B0-67E489375051}" name="Jeffrey, Tamara" initials="JT" userId="S::tjeffrey@tbs-sct.gc.ca::502db984-6725-4e9d-bd7a-3f03e3245540" providerId="AD"/>
  <p188:author id="{3CC6DFC0-7580-72F8-5877-81E5338CB5CB}" name="Beriault, Katherine" initials="BK" userId="S::kberiaul@tbs-sct.gc.ca::bfac5ff3-db20-4e36-a63d-cbc2dc9adb50" providerId="AD"/>
  <p188:author id="{6EF829CD-4FCF-996A-CE79-FA9C90C24946}" name="Stott, James (he/him, il)" initials="SJ(i" userId="S::JSTOTT@tbs-sct.gc.ca::9dbc3ab2-3e8f-4d9e-95a1-eba02f134a31" providerId="AD"/>
  <p188:author id="{73AFB6FF-ABB3-D8D0-224D-6069AC329192}" name="Belliveau, Sebastien" initials="SB" userId="S::SBELLIVE@tbs-sct.gc.ca::a9796371-2ded-4a03-bcfa-580f003d7db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Elvas, Pascale" initials="EP" lastIdx="6" clrIdx="6">
    <p:extLst>
      <p:ext uri="{19B8F6BF-5375-455C-9EA6-DF929625EA0E}">
        <p15:presenceInfo xmlns:p15="http://schemas.microsoft.com/office/powerpoint/2012/main" userId="S::PELVAS@tbs-sct.gc.ca::78337243-14d7-442f-8d44-ed1181bb7871" providerId="AD"/>
      </p:ext>
    </p:extLst>
  </p:cmAuthor>
  <p:cmAuthor id="1" name="Tattersall, Samantha" initials="TS" lastIdx="24" clrIdx="0">
    <p:extLst>
      <p:ext uri="{19B8F6BF-5375-455C-9EA6-DF929625EA0E}">
        <p15:presenceInfo xmlns:p15="http://schemas.microsoft.com/office/powerpoint/2012/main" userId="S-1-5-21-667784661-3259641414-1538980133-36418" providerId="AD"/>
      </p:ext>
    </p:extLst>
  </p:cmAuthor>
  <p:cmAuthor id="8" name="Rioux, Catherine" initials="RC" lastIdx="2" clrIdx="7">
    <p:extLst>
      <p:ext uri="{19B8F6BF-5375-455C-9EA6-DF929625EA0E}">
        <p15:presenceInfo xmlns:p15="http://schemas.microsoft.com/office/powerpoint/2012/main" userId="S::crioux@tbs-sct.gc.ca::e0c6eaf9-1d54-4287-9ef5-e29d0d00477d" providerId="AD"/>
      </p:ext>
    </p:extLst>
  </p:cmAuthor>
  <p:cmAuthor id="2" name="Chan, Rodman" initials="CR" lastIdx="36" clrIdx="1">
    <p:extLst>
      <p:ext uri="{19B8F6BF-5375-455C-9EA6-DF929625EA0E}">
        <p15:presenceInfo xmlns:p15="http://schemas.microsoft.com/office/powerpoint/2012/main" userId="S-1-5-21-667784661-3259641414-1538980133-50807" providerId="AD"/>
      </p:ext>
    </p:extLst>
  </p:cmAuthor>
  <p:cmAuthor id="3" name="Gan, Stephanie" initials="GS" lastIdx="3" clrIdx="2">
    <p:extLst>
      <p:ext uri="{19B8F6BF-5375-455C-9EA6-DF929625EA0E}">
        <p15:presenceInfo xmlns:p15="http://schemas.microsoft.com/office/powerpoint/2012/main" userId="S-1-5-21-667784661-3259641414-1538980133-45706" providerId="AD"/>
      </p:ext>
    </p:extLst>
  </p:cmAuthor>
  <p:cmAuthor id="4" name="Chesterley, Nicholas" initials="CN" lastIdx="9" clrIdx="3">
    <p:extLst>
      <p:ext uri="{19B8F6BF-5375-455C-9EA6-DF929625EA0E}">
        <p15:presenceInfo xmlns:p15="http://schemas.microsoft.com/office/powerpoint/2012/main" userId="S-1-5-21-667784661-3259641414-1538980133-47495" providerId="AD"/>
      </p:ext>
    </p:extLst>
  </p:cmAuthor>
  <p:cmAuthor id="5" name="Kum, Selin" initials="KS" lastIdx="16" clrIdx="4">
    <p:extLst>
      <p:ext uri="{19B8F6BF-5375-455C-9EA6-DF929625EA0E}">
        <p15:presenceInfo xmlns:p15="http://schemas.microsoft.com/office/powerpoint/2012/main" userId="S::SKUM@tbs-sct.gc.ca::4f786120-8571-408f-8aa0-6a7f5197315b" providerId="AD"/>
      </p:ext>
    </p:extLst>
  </p:cmAuthor>
  <p:cmAuthor id="6" name="Chesterley, Nicholas" initials="CN [2]" lastIdx="2" clrIdx="5">
    <p:extLst>
      <p:ext uri="{19B8F6BF-5375-455C-9EA6-DF929625EA0E}">
        <p15:presenceInfo xmlns:p15="http://schemas.microsoft.com/office/powerpoint/2012/main" userId="S::nchester@tbs-sct.gc.ca::b1118fb0-526e-483f-8e9c-628d5ac1c4c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66FF"/>
    <a:srgbClr val="034F6E"/>
    <a:srgbClr val="53B3D1"/>
    <a:srgbClr val="0074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1806" y="102"/>
      </p:cViewPr>
      <p:guideLst>
        <p:guide orient="horz" pos="2092"/>
        <p:guide orient="horz" pos="482"/>
        <p:guide orient="horz" pos="300"/>
        <p:guide orient="horz" pos="572"/>
        <p:guide pos="3266"/>
        <p:guide pos="93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 Id="rId27" Type="http://schemas.openxmlformats.org/officeDocument/2006/relationships/viewProps" Target="viewProps.xml"/><Relationship Id="rId30"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29BE3A-5E05-4E06-8CBB-E62F69CB89C6}"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A1E1AB45-FE08-4A74-AC8C-0C7E29AD179D}">
      <dgm:prSet phldrT="[Text]" custT="1">
        <dgm:style>
          <a:lnRef idx="2">
            <a:schemeClr val="accent1">
              <a:shade val="15000"/>
            </a:schemeClr>
          </a:lnRef>
          <a:fillRef idx="1">
            <a:schemeClr val="accent1"/>
          </a:fillRef>
          <a:effectRef idx="0">
            <a:schemeClr val="accent1"/>
          </a:effectRef>
          <a:fontRef idx="minor">
            <a:schemeClr val="lt1"/>
          </a:fontRef>
        </dgm:style>
      </dgm:prSet>
      <dgm:spPr/>
      <dgm:t>
        <a:bodyPr/>
        <a:lstStyle/>
        <a:p>
          <a:r>
            <a:rPr lang="en-US" sz="2400" b="0" i="0">
              <a:solidFill>
                <a:schemeClr val="tx1"/>
              </a:solidFill>
            </a:rPr>
            <a:t>Inclusive and meaningful participation</a:t>
          </a:r>
          <a:endParaRPr lang="fr-FR" sz="2400">
            <a:solidFill>
              <a:schemeClr val="tx1"/>
            </a:solidFill>
          </a:endParaRPr>
        </a:p>
      </dgm:t>
    </dgm:pt>
    <dgm:pt modelId="{40F6DC10-6E20-47E8-98F5-299E4D4B6AE1}" type="parTrans" cxnId="{54BA3C36-5D6F-45D0-B30F-BDCD152E5B56}">
      <dgm:prSet/>
      <dgm:spPr/>
      <dgm:t>
        <a:bodyPr/>
        <a:lstStyle/>
        <a:p>
          <a:endParaRPr lang="en-US" sz="1600">
            <a:solidFill>
              <a:schemeClr val="tx1"/>
            </a:solidFill>
          </a:endParaRPr>
        </a:p>
      </dgm:t>
    </dgm:pt>
    <dgm:pt modelId="{2BFA3E23-D250-48CA-A96B-3A3B554C65D2}" type="sibTrans" cxnId="{54BA3C36-5D6F-45D0-B30F-BDCD152E5B56}">
      <dgm:prSet/>
      <dgm:spPr/>
      <dgm:t>
        <a:bodyPr/>
        <a:lstStyle/>
        <a:p>
          <a:endParaRPr lang="en-US" sz="1600">
            <a:solidFill>
              <a:schemeClr val="tx1"/>
            </a:solidFill>
          </a:endParaRPr>
        </a:p>
      </dgm:t>
    </dgm:pt>
    <dgm:pt modelId="{A9328862-5BB5-48A4-9F72-143F1330FDF4}">
      <dgm:prSet phldrT="[Text]" custT="1"/>
      <dgm:spPr>
        <a:solidFill>
          <a:schemeClr val="accent1">
            <a:lumMod val="20000"/>
            <a:lumOff val="80000"/>
          </a:schemeClr>
        </a:solidFill>
      </dgm:spPr>
      <dgm:t>
        <a:bodyPr/>
        <a:lstStyle/>
        <a:p>
          <a:pPr rtl="0"/>
          <a:r>
            <a:rPr lang="en-US" sz="2400" b="0" i="0" kern="1200">
              <a:solidFill>
                <a:schemeClr val="tx1"/>
              </a:solidFill>
            </a:rPr>
            <a:t>Protecting Civic Space and Democracy in the Digital </a:t>
          </a:r>
          <a:r>
            <a:rPr lang="en-US" sz="2400" b="0" i="0" kern="1200">
              <a:solidFill>
                <a:prstClr val="black"/>
              </a:solidFill>
              <a:latin typeface="Calibri" panose="020F0502020204030204"/>
              <a:ea typeface="+mn-ea"/>
              <a:cs typeface="+mn-cs"/>
            </a:rPr>
            <a:t>Era</a:t>
          </a:r>
        </a:p>
      </dgm:t>
    </dgm:pt>
    <dgm:pt modelId="{82EC7640-344A-498C-B763-6D8726876CF0}" type="parTrans" cxnId="{291B3B1D-1D5E-4765-84B4-3E4D8699E1FD}">
      <dgm:prSet/>
      <dgm:spPr/>
      <dgm:t>
        <a:bodyPr/>
        <a:lstStyle/>
        <a:p>
          <a:endParaRPr lang="en-US" sz="1600">
            <a:solidFill>
              <a:schemeClr val="tx1"/>
            </a:solidFill>
          </a:endParaRPr>
        </a:p>
      </dgm:t>
    </dgm:pt>
    <dgm:pt modelId="{6F6AC6F6-C57F-475A-828E-202C4378729B}" type="sibTrans" cxnId="{291B3B1D-1D5E-4765-84B4-3E4D8699E1FD}">
      <dgm:prSet/>
      <dgm:spPr/>
      <dgm:t>
        <a:bodyPr/>
        <a:lstStyle/>
        <a:p>
          <a:endParaRPr lang="en-US" sz="1600">
            <a:solidFill>
              <a:schemeClr val="tx1"/>
            </a:solidFill>
          </a:endParaRPr>
        </a:p>
      </dgm:t>
    </dgm:pt>
    <dgm:pt modelId="{070F89B3-0ED6-4ED4-BDAA-1902D9E63473}">
      <dgm:prSet phldrT="[Text]" custT="1"/>
      <dgm:spPr>
        <a:solidFill>
          <a:srgbClr val="92D050"/>
        </a:solidFill>
      </dgm:spPr>
      <dgm:t>
        <a:bodyPr/>
        <a:lstStyle/>
        <a:p>
          <a:r>
            <a:rPr lang="en-US" sz="2400" b="0" i="0">
              <a:solidFill>
                <a:schemeClr val="tx1"/>
              </a:solidFill>
            </a:rPr>
            <a:t>Designing Inclusive Government Programs and Services </a:t>
          </a:r>
          <a:endParaRPr lang="fr-FR" sz="2400">
            <a:solidFill>
              <a:schemeClr val="tx1"/>
            </a:solidFill>
          </a:endParaRPr>
        </a:p>
      </dgm:t>
    </dgm:pt>
    <dgm:pt modelId="{3ECA371B-138C-4E05-A844-39F74A8B63DC}" type="parTrans" cxnId="{2B6BA40E-3C7B-4680-8C7D-631D45FFAC33}">
      <dgm:prSet/>
      <dgm:spPr/>
      <dgm:t>
        <a:bodyPr/>
        <a:lstStyle/>
        <a:p>
          <a:endParaRPr lang="en-US" sz="1600">
            <a:solidFill>
              <a:schemeClr val="tx1"/>
            </a:solidFill>
          </a:endParaRPr>
        </a:p>
      </dgm:t>
    </dgm:pt>
    <dgm:pt modelId="{38C10B86-2EE9-45D9-82FE-25D0A620D703}" type="sibTrans" cxnId="{2B6BA40E-3C7B-4680-8C7D-631D45FFAC33}">
      <dgm:prSet/>
      <dgm:spPr/>
      <dgm:t>
        <a:bodyPr/>
        <a:lstStyle/>
        <a:p>
          <a:endParaRPr lang="en-US" sz="1600">
            <a:solidFill>
              <a:schemeClr val="tx1"/>
            </a:solidFill>
          </a:endParaRPr>
        </a:p>
      </dgm:t>
    </dgm:pt>
    <dgm:pt modelId="{2FB6D79A-8593-4066-9CB4-1F39744ECF35}">
      <dgm:prSet phldr="0" custT="1"/>
      <dgm:spPr>
        <a:solidFill>
          <a:schemeClr val="bg2">
            <a:lumMod val="90000"/>
          </a:schemeClr>
        </a:solidFill>
      </dgm:spPr>
      <dgm:t>
        <a:bodyPr/>
        <a:lstStyle/>
        <a:p>
          <a:r>
            <a:rPr lang="en-US" sz="2400" b="0" i="0">
              <a:solidFill>
                <a:schemeClr val="tx1"/>
              </a:solidFill>
              <a:latin typeface="+mn-lt"/>
            </a:rPr>
            <a:t>Anti-Corruption</a:t>
          </a:r>
          <a:r>
            <a:rPr lang="en-US" sz="2400" b="0" i="0">
              <a:solidFill>
                <a:schemeClr val="tx1"/>
              </a:solidFill>
            </a:rPr>
            <a:t>, Public Confidence and Corporate Transparency</a:t>
          </a:r>
          <a:endParaRPr lang="fr-FR" sz="2400">
            <a:solidFill>
              <a:schemeClr val="tx1"/>
            </a:solidFill>
          </a:endParaRPr>
        </a:p>
      </dgm:t>
    </dgm:pt>
    <dgm:pt modelId="{DB538A8E-5900-4FAB-B39C-197213CB250F}" type="parTrans" cxnId="{F5B38C31-A44D-4BCE-BEA5-1089D0E865C0}">
      <dgm:prSet/>
      <dgm:spPr/>
      <dgm:t>
        <a:bodyPr/>
        <a:lstStyle/>
        <a:p>
          <a:endParaRPr lang="en-US" sz="1600">
            <a:solidFill>
              <a:schemeClr val="tx1"/>
            </a:solidFill>
          </a:endParaRPr>
        </a:p>
      </dgm:t>
    </dgm:pt>
    <dgm:pt modelId="{D47F2B32-43D4-4D52-9DA5-C5E50C002443}" type="sibTrans" cxnId="{F5B38C31-A44D-4BCE-BEA5-1089D0E865C0}">
      <dgm:prSet/>
      <dgm:spPr/>
      <dgm:t>
        <a:bodyPr/>
        <a:lstStyle/>
        <a:p>
          <a:endParaRPr lang="en-US" sz="1600">
            <a:solidFill>
              <a:schemeClr val="tx1"/>
            </a:solidFill>
          </a:endParaRPr>
        </a:p>
      </dgm:t>
    </dgm:pt>
    <dgm:pt modelId="{C90DA2A8-4024-484C-B68B-1A9EF3C59E02}" type="pres">
      <dgm:prSet presAssocID="{EF29BE3A-5E05-4E06-8CBB-E62F69CB89C6}" presName="diagram" presStyleCnt="0">
        <dgm:presLayoutVars>
          <dgm:dir/>
          <dgm:resizeHandles val="exact"/>
        </dgm:presLayoutVars>
      </dgm:prSet>
      <dgm:spPr/>
    </dgm:pt>
    <dgm:pt modelId="{CDCD8B53-9D97-4C2A-B31F-DE695986E1C8}" type="pres">
      <dgm:prSet presAssocID="{A1E1AB45-FE08-4A74-AC8C-0C7E29AD179D}" presName="node" presStyleLbl="node1" presStyleIdx="0" presStyleCnt="4">
        <dgm:presLayoutVars>
          <dgm:bulletEnabled val="1"/>
        </dgm:presLayoutVars>
      </dgm:prSet>
      <dgm:spPr/>
    </dgm:pt>
    <dgm:pt modelId="{54ED28D6-4DCA-45E6-A8D5-9E2DC295F9FE}" type="pres">
      <dgm:prSet presAssocID="{2BFA3E23-D250-48CA-A96B-3A3B554C65D2}" presName="sibTrans" presStyleCnt="0"/>
      <dgm:spPr/>
    </dgm:pt>
    <dgm:pt modelId="{0C6F35DD-3A92-4227-BE6E-745C55C54EAB}" type="pres">
      <dgm:prSet presAssocID="{A9328862-5BB5-48A4-9F72-143F1330FDF4}" presName="node" presStyleLbl="node1" presStyleIdx="1" presStyleCnt="4">
        <dgm:presLayoutVars>
          <dgm:bulletEnabled val="1"/>
        </dgm:presLayoutVars>
      </dgm:prSet>
      <dgm:spPr/>
    </dgm:pt>
    <dgm:pt modelId="{6732850A-8785-4EA4-AC87-FF4DEEDE1710}" type="pres">
      <dgm:prSet presAssocID="{6F6AC6F6-C57F-475A-828E-202C4378729B}" presName="sibTrans" presStyleCnt="0"/>
      <dgm:spPr/>
    </dgm:pt>
    <dgm:pt modelId="{6148C53D-40DD-48C3-9F80-755EBEE468F8}" type="pres">
      <dgm:prSet presAssocID="{2FB6D79A-8593-4066-9CB4-1F39744ECF35}" presName="node" presStyleLbl="node1" presStyleIdx="2" presStyleCnt="4">
        <dgm:presLayoutVars>
          <dgm:bulletEnabled val="1"/>
        </dgm:presLayoutVars>
      </dgm:prSet>
      <dgm:spPr/>
    </dgm:pt>
    <dgm:pt modelId="{DB53AC73-643B-415D-975A-657E07AFBB47}" type="pres">
      <dgm:prSet presAssocID="{D47F2B32-43D4-4D52-9DA5-C5E50C002443}" presName="sibTrans" presStyleCnt="0"/>
      <dgm:spPr/>
    </dgm:pt>
    <dgm:pt modelId="{4F477D64-E1C2-4250-9EF6-953584988447}" type="pres">
      <dgm:prSet presAssocID="{070F89B3-0ED6-4ED4-BDAA-1902D9E63473}" presName="node" presStyleLbl="node1" presStyleIdx="3" presStyleCnt="4">
        <dgm:presLayoutVars>
          <dgm:bulletEnabled val="1"/>
        </dgm:presLayoutVars>
      </dgm:prSet>
      <dgm:spPr/>
    </dgm:pt>
  </dgm:ptLst>
  <dgm:cxnLst>
    <dgm:cxn modelId="{E96E6209-3958-4620-8335-15161BD5CBBA}" type="presOf" srcId="{A9328862-5BB5-48A4-9F72-143F1330FDF4}" destId="{0C6F35DD-3A92-4227-BE6E-745C55C54EAB}" srcOrd="0" destOrd="0" presId="urn:microsoft.com/office/officeart/2005/8/layout/default"/>
    <dgm:cxn modelId="{2B6BA40E-3C7B-4680-8C7D-631D45FFAC33}" srcId="{EF29BE3A-5E05-4E06-8CBB-E62F69CB89C6}" destId="{070F89B3-0ED6-4ED4-BDAA-1902D9E63473}" srcOrd="3" destOrd="0" parTransId="{3ECA371B-138C-4E05-A844-39F74A8B63DC}" sibTransId="{38C10B86-2EE9-45D9-82FE-25D0A620D703}"/>
    <dgm:cxn modelId="{291B3B1D-1D5E-4765-84B4-3E4D8699E1FD}" srcId="{EF29BE3A-5E05-4E06-8CBB-E62F69CB89C6}" destId="{A9328862-5BB5-48A4-9F72-143F1330FDF4}" srcOrd="1" destOrd="0" parTransId="{82EC7640-344A-498C-B763-6D8726876CF0}" sibTransId="{6F6AC6F6-C57F-475A-828E-202C4378729B}"/>
    <dgm:cxn modelId="{F5B38C31-A44D-4BCE-BEA5-1089D0E865C0}" srcId="{EF29BE3A-5E05-4E06-8CBB-E62F69CB89C6}" destId="{2FB6D79A-8593-4066-9CB4-1F39744ECF35}" srcOrd="2" destOrd="0" parTransId="{DB538A8E-5900-4FAB-B39C-197213CB250F}" sibTransId="{D47F2B32-43D4-4D52-9DA5-C5E50C002443}"/>
    <dgm:cxn modelId="{54BA3C36-5D6F-45D0-B30F-BDCD152E5B56}" srcId="{EF29BE3A-5E05-4E06-8CBB-E62F69CB89C6}" destId="{A1E1AB45-FE08-4A74-AC8C-0C7E29AD179D}" srcOrd="0" destOrd="0" parTransId="{40F6DC10-6E20-47E8-98F5-299E4D4B6AE1}" sibTransId="{2BFA3E23-D250-48CA-A96B-3A3B554C65D2}"/>
    <dgm:cxn modelId="{9BE69648-2E5D-4960-B801-7F8621E45389}" type="presOf" srcId="{A1E1AB45-FE08-4A74-AC8C-0C7E29AD179D}" destId="{CDCD8B53-9D97-4C2A-B31F-DE695986E1C8}" srcOrd="0" destOrd="0" presId="urn:microsoft.com/office/officeart/2005/8/layout/default"/>
    <dgm:cxn modelId="{28D09D4C-2692-48F9-B84E-4030BE19F218}" type="presOf" srcId="{2FB6D79A-8593-4066-9CB4-1F39744ECF35}" destId="{6148C53D-40DD-48C3-9F80-755EBEE468F8}" srcOrd="0" destOrd="0" presId="urn:microsoft.com/office/officeart/2005/8/layout/default"/>
    <dgm:cxn modelId="{7C619BE6-33FF-4858-A431-E08F1E3D4802}" type="presOf" srcId="{070F89B3-0ED6-4ED4-BDAA-1902D9E63473}" destId="{4F477D64-E1C2-4250-9EF6-953584988447}" srcOrd="0" destOrd="0" presId="urn:microsoft.com/office/officeart/2005/8/layout/default"/>
    <dgm:cxn modelId="{DE6E52E7-AB5E-46EC-A522-D3359EC59C28}" type="presOf" srcId="{EF29BE3A-5E05-4E06-8CBB-E62F69CB89C6}" destId="{C90DA2A8-4024-484C-B68B-1A9EF3C59E02}" srcOrd="0" destOrd="0" presId="urn:microsoft.com/office/officeart/2005/8/layout/default"/>
    <dgm:cxn modelId="{B578839F-F278-4C49-A3F9-CD7A9440662E}" type="presParOf" srcId="{C90DA2A8-4024-484C-B68B-1A9EF3C59E02}" destId="{CDCD8B53-9D97-4C2A-B31F-DE695986E1C8}" srcOrd="0" destOrd="0" presId="urn:microsoft.com/office/officeart/2005/8/layout/default"/>
    <dgm:cxn modelId="{3B65DA05-625F-4B1E-9F4E-BBFB38EA6B1C}" type="presParOf" srcId="{C90DA2A8-4024-484C-B68B-1A9EF3C59E02}" destId="{54ED28D6-4DCA-45E6-A8D5-9E2DC295F9FE}" srcOrd="1" destOrd="0" presId="urn:microsoft.com/office/officeart/2005/8/layout/default"/>
    <dgm:cxn modelId="{C34946EA-A4F4-4247-A29A-0B1884CEABCA}" type="presParOf" srcId="{C90DA2A8-4024-484C-B68B-1A9EF3C59E02}" destId="{0C6F35DD-3A92-4227-BE6E-745C55C54EAB}" srcOrd="2" destOrd="0" presId="urn:microsoft.com/office/officeart/2005/8/layout/default"/>
    <dgm:cxn modelId="{8DCF6F49-EC92-4205-88F8-5046E68CCED4}" type="presParOf" srcId="{C90DA2A8-4024-484C-B68B-1A9EF3C59E02}" destId="{6732850A-8785-4EA4-AC87-FF4DEEDE1710}" srcOrd="3" destOrd="0" presId="urn:microsoft.com/office/officeart/2005/8/layout/default"/>
    <dgm:cxn modelId="{4BCF1889-6FFE-4421-B11D-DD8B1F11A3CD}" type="presParOf" srcId="{C90DA2A8-4024-484C-B68B-1A9EF3C59E02}" destId="{6148C53D-40DD-48C3-9F80-755EBEE468F8}" srcOrd="4" destOrd="0" presId="urn:microsoft.com/office/officeart/2005/8/layout/default"/>
    <dgm:cxn modelId="{7B78A16B-4A6A-4511-86B2-6C912EFDD5B9}" type="presParOf" srcId="{C90DA2A8-4024-484C-B68B-1A9EF3C59E02}" destId="{DB53AC73-643B-415D-975A-657E07AFBB47}" srcOrd="5" destOrd="0" presId="urn:microsoft.com/office/officeart/2005/8/layout/default"/>
    <dgm:cxn modelId="{90BE89C8-7012-4B58-AB5C-22A52DEF44B4}" type="presParOf" srcId="{C90DA2A8-4024-484C-B68B-1A9EF3C59E02}" destId="{4F477D64-E1C2-4250-9EF6-953584988447}"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D8B53-9D97-4C2A-B31F-DE695986E1C8}">
      <dsp:nvSpPr>
        <dsp:cNvPr id="0" name=""/>
        <dsp:cNvSpPr/>
      </dsp:nvSpPr>
      <dsp:spPr>
        <a:xfrm>
          <a:off x="350924" y="1107"/>
          <a:ext cx="3489640" cy="2093784"/>
        </a:xfrm>
        <a:prstGeom prst="rect">
          <a:avLst/>
        </a:prstGeom>
        <a:solidFill>
          <a:schemeClr val="accent1"/>
        </a:solidFill>
        <a:ln w="19050" cap="flat" cmpd="sng" algn="ctr">
          <a:solidFill>
            <a:schemeClr val="accent1">
              <a:shade val="15000"/>
            </a:schemeClr>
          </a:solidFill>
          <a:prstDash val="solid"/>
          <a:miter lim="800000"/>
        </a:ln>
        <a:effectLst/>
      </dsp:spPr>
      <dsp:style>
        <a:lnRef idx="2">
          <a:schemeClr val="accent1">
            <a:shade val="15000"/>
          </a:schemeClr>
        </a:lnRef>
        <a:fillRef idx="1">
          <a:schemeClr val="accent1"/>
        </a:fillRef>
        <a:effectRef idx="0">
          <a:schemeClr val="accent1"/>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a:solidFill>
                <a:schemeClr val="tx1"/>
              </a:solidFill>
            </a:rPr>
            <a:t>Inclusive and meaningful participation</a:t>
          </a:r>
          <a:endParaRPr lang="fr-FR" sz="2400" kern="1200">
            <a:solidFill>
              <a:schemeClr val="tx1"/>
            </a:solidFill>
          </a:endParaRPr>
        </a:p>
      </dsp:txBody>
      <dsp:txXfrm>
        <a:off x="350924" y="1107"/>
        <a:ext cx="3489640" cy="2093784"/>
      </dsp:txXfrm>
    </dsp:sp>
    <dsp:sp modelId="{0C6F35DD-3A92-4227-BE6E-745C55C54EAB}">
      <dsp:nvSpPr>
        <dsp:cNvPr id="0" name=""/>
        <dsp:cNvSpPr/>
      </dsp:nvSpPr>
      <dsp:spPr>
        <a:xfrm>
          <a:off x="4189529" y="1107"/>
          <a:ext cx="3489640" cy="2093784"/>
        </a:xfrm>
        <a:prstGeom prst="rect">
          <a:avLst/>
        </a:prstGeom>
        <a:solidFill>
          <a:schemeClr val="accent1">
            <a:lumMod val="20000"/>
            <a:lumOff val="8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i="0" kern="1200">
              <a:solidFill>
                <a:schemeClr val="tx1"/>
              </a:solidFill>
            </a:rPr>
            <a:t>Protecting Civic Space and Democracy in the Digital </a:t>
          </a:r>
          <a:r>
            <a:rPr lang="en-US" sz="2400" b="0" i="0" kern="1200">
              <a:solidFill>
                <a:prstClr val="black"/>
              </a:solidFill>
              <a:latin typeface="Calibri" panose="020F0502020204030204"/>
              <a:ea typeface="+mn-ea"/>
              <a:cs typeface="+mn-cs"/>
            </a:rPr>
            <a:t>Era</a:t>
          </a:r>
        </a:p>
      </dsp:txBody>
      <dsp:txXfrm>
        <a:off x="4189529" y="1107"/>
        <a:ext cx="3489640" cy="2093784"/>
      </dsp:txXfrm>
    </dsp:sp>
    <dsp:sp modelId="{6148C53D-40DD-48C3-9F80-755EBEE468F8}">
      <dsp:nvSpPr>
        <dsp:cNvPr id="0" name=""/>
        <dsp:cNvSpPr/>
      </dsp:nvSpPr>
      <dsp:spPr>
        <a:xfrm>
          <a:off x="350924" y="2443856"/>
          <a:ext cx="3489640" cy="2093784"/>
        </a:xfrm>
        <a:prstGeom prst="rect">
          <a:avLst/>
        </a:prstGeom>
        <a:solidFill>
          <a:schemeClr val="bg2">
            <a:lumMod val="9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a:solidFill>
                <a:schemeClr val="tx1"/>
              </a:solidFill>
              <a:latin typeface="+mn-lt"/>
            </a:rPr>
            <a:t>Anti-Corruption</a:t>
          </a:r>
          <a:r>
            <a:rPr lang="en-US" sz="2400" b="0" i="0" kern="1200">
              <a:solidFill>
                <a:schemeClr val="tx1"/>
              </a:solidFill>
            </a:rPr>
            <a:t>, Public Confidence and Corporate Transparency</a:t>
          </a:r>
          <a:endParaRPr lang="fr-FR" sz="2400" kern="1200">
            <a:solidFill>
              <a:schemeClr val="tx1"/>
            </a:solidFill>
          </a:endParaRPr>
        </a:p>
      </dsp:txBody>
      <dsp:txXfrm>
        <a:off x="350924" y="2443856"/>
        <a:ext cx="3489640" cy="2093784"/>
      </dsp:txXfrm>
    </dsp:sp>
    <dsp:sp modelId="{4F477D64-E1C2-4250-9EF6-953584988447}">
      <dsp:nvSpPr>
        <dsp:cNvPr id="0" name=""/>
        <dsp:cNvSpPr/>
      </dsp:nvSpPr>
      <dsp:spPr>
        <a:xfrm>
          <a:off x="4189529" y="2443856"/>
          <a:ext cx="3489640" cy="2093784"/>
        </a:xfrm>
        <a:prstGeom prst="rect">
          <a:avLst/>
        </a:prstGeom>
        <a:solidFill>
          <a:srgbClr val="92D05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a:solidFill>
                <a:schemeClr val="tx1"/>
              </a:solidFill>
            </a:rPr>
            <a:t>Designing Inclusive Government Programs and Services </a:t>
          </a:r>
          <a:endParaRPr lang="fr-FR" sz="2400" kern="1200">
            <a:solidFill>
              <a:schemeClr val="tx1"/>
            </a:solidFill>
          </a:endParaRPr>
        </a:p>
      </dsp:txBody>
      <dsp:txXfrm>
        <a:off x="4189529" y="2443856"/>
        <a:ext cx="3489640" cy="209378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41" y="0"/>
            <a:ext cx="3038475" cy="465138"/>
          </a:xfrm>
          <a:prstGeom prst="rect">
            <a:avLst/>
          </a:prstGeom>
        </p:spPr>
        <p:txBody>
          <a:bodyPr vert="horz" lIns="91440" tIns="45720" rIns="91440" bIns="45720" rtlCol="0"/>
          <a:lstStyle>
            <a:lvl1pPr algn="r">
              <a:defRPr sz="1200"/>
            </a:lvl1pPr>
          </a:lstStyle>
          <a:p>
            <a:fld id="{8C125156-8CB5-4F94-B1DD-9DEF660CA43A}" type="datetimeFigureOut">
              <a:rPr lang="en-CA" smtClean="0"/>
              <a:t>2024-11-01</a:t>
            </a:fld>
            <a:endParaRPr lang="en-CA"/>
          </a:p>
        </p:txBody>
      </p:sp>
      <p:sp>
        <p:nvSpPr>
          <p:cNvPr id="4" name="Footer Placeholder 3"/>
          <p:cNvSpPr>
            <a:spLocks noGrp="1"/>
          </p:cNvSpPr>
          <p:nvPr>
            <p:ph type="ftr" sz="quarter" idx="2"/>
          </p:nvPr>
        </p:nvSpPr>
        <p:spPr>
          <a:xfrm>
            <a:off x="3" y="8829674"/>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41" y="8829674"/>
            <a:ext cx="3038475" cy="465138"/>
          </a:xfrm>
          <a:prstGeom prst="rect">
            <a:avLst/>
          </a:prstGeom>
        </p:spPr>
        <p:txBody>
          <a:bodyPr vert="horz" lIns="91440" tIns="45720" rIns="91440" bIns="45720" rtlCol="0" anchor="b"/>
          <a:lstStyle>
            <a:lvl1pPr algn="r">
              <a:defRPr sz="1200"/>
            </a:lvl1pPr>
          </a:lstStyle>
          <a:p>
            <a:fld id="{6C297B32-12A3-46AB-84D3-B62C0D6D9FAB}" type="slidenum">
              <a:rPr lang="en-CA" smtClean="0"/>
              <a:t>‹#›</a:t>
            </a:fld>
            <a:endParaRPr lang="en-CA"/>
          </a:p>
        </p:txBody>
      </p:sp>
    </p:spTree>
    <p:extLst>
      <p:ext uri="{BB962C8B-B14F-4D97-AF65-F5344CB8AC3E}">
        <p14:creationId xmlns:p14="http://schemas.microsoft.com/office/powerpoint/2010/main" val="11937173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5BE00D6-E049-4381-83C8-29CB14B5448F}" type="datetimeFigureOut">
              <a:rPr lang="en-CA" smtClean="0"/>
              <a:t>2024-11-01</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77" tIns="46589" rIns="93177" bIns="46589" rtlCol="0" anchor="b"/>
          <a:lstStyle>
            <a:lvl1pPr algn="r">
              <a:defRPr sz="1200"/>
            </a:lvl1pPr>
          </a:lstStyle>
          <a:p>
            <a:fld id="{EB3A5D88-BC26-4EFA-A680-927F6A4ACCF4}" type="slidenum">
              <a:rPr lang="en-CA" smtClean="0"/>
              <a:t>‹#›</a:t>
            </a:fld>
            <a:endParaRPr lang="en-CA"/>
          </a:p>
        </p:txBody>
      </p:sp>
    </p:spTree>
    <p:extLst>
      <p:ext uri="{BB962C8B-B14F-4D97-AF65-F5344CB8AC3E}">
        <p14:creationId xmlns:p14="http://schemas.microsoft.com/office/powerpoint/2010/main" val="2744622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100"/>
          </a:p>
        </p:txBody>
      </p:sp>
      <p:sp>
        <p:nvSpPr>
          <p:cNvPr id="4" name="Slide Number Placeholder 3"/>
          <p:cNvSpPr>
            <a:spLocks noGrp="1"/>
          </p:cNvSpPr>
          <p:nvPr>
            <p:ph type="sldNum" sz="quarter" idx="10"/>
          </p:nvPr>
        </p:nvSpPr>
        <p:spPr/>
        <p:txBody>
          <a:bodyPr/>
          <a:lstStyle/>
          <a:p>
            <a:fld id="{EB3A5D88-BC26-4EFA-A680-927F6A4ACCF4}" type="slidenum">
              <a:rPr lang="en-CA" smtClean="0"/>
              <a:t>1</a:t>
            </a:fld>
            <a:endParaRPr lang="en-CA"/>
          </a:p>
        </p:txBody>
      </p:sp>
    </p:spTree>
    <p:extLst>
      <p:ext uri="{BB962C8B-B14F-4D97-AF65-F5344CB8AC3E}">
        <p14:creationId xmlns:p14="http://schemas.microsoft.com/office/powerpoint/2010/main" val="1703999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3A5D88-BC26-4EFA-A680-927F6A4ACCF4}" type="slidenum">
              <a:rPr lang="en-CA" smtClean="0"/>
              <a:t>13</a:t>
            </a:fld>
            <a:endParaRPr lang="en-CA"/>
          </a:p>
        </p:txBody>
      </p:sp>
    </p:spTree>
    <p:extLst>
      <p:ext uri="{BB962C8B-B14F-4D97-AF65-F5344CB8AC3E}">
        <p14:creationId xmlns:p14="http://schemas.microsoft.com/office/powerpoint/2010/main" val="2693294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CA" sz="11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B3A5D88-BC26-4EFA-A680-927F6A4ACCF4}" type="slidenum">
              <a:rPr lang="en-CA" smtClean="0"/>
              <a:t>2</a:t>
            </a:fld>
            <a:endParaRPr lang="en-CA"/>
          </a:p>
        </p:txBody>
      </p:sp>
    </p:spTree>
    <p:extLst>
      <p:ext uri="{BB962C8B-B14F-4D97-AF65-F5344CB8AC3E}">
        <p14:creationId xmlns:p14="http://schemas.microsoft.com/office/powerpoint/2010/main" val="907901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CA" sz="11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B3A5D88-BC26-4EFA-A680-927F6A4ACCF4}" type="slidenum">
              <a:rPr lang="en-CA" smtClean="0"/>
              <a:t>5</a:t>
            </a:fld>
            <a:endParaRPr lang="en-CA"/>
          </a:p>
        </p:txBody>
      </p:sp>
    </p:spTree>
    <p:extLst>
      <p:ext uri="{BB962C8B-B14F-4D97-AF65-F5344CB8AC3E}">
        <p14:creationId xmlns:p14="http://schemas.microsoft.com/office/powerpoint/2010/main" val="365193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CA" sz="11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B3A5D88-BC26-4EFA-A680-927F6A4ACCF4}" type="slidenum">
              <a:rPr lang="en-CA" smtClean="0"/>
              <a:t>7</a:t>
            </a:fld>
            <a:endParaRPr lang="en-CA"/>
          </a:p>
        </p:txBody>
      </p:sp>
    </p:spTree>
    <p:extLst>
      <p:ext uri="{BB962C8B-B14F-4D97-AF65-F5344CB8AC3E}">
        <p14:creationId xmlns:p14="http://schemas.microsoft.com/office/powerpoint/2010/main" val="721087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CA" sz="11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B3A5D88-BC26-4EFA-A680-927F6A4ACCF4}" type="slidenum">
              <a:rPr lang="en-CA" smtClean="0"/>
              <a:t>8</a:t>
            </a:fld>
            <a:endParaRPr lang="en-CA"/>
          </a:p>
        </p:txBody>
      </p:sp>
    </p:spTree>
    <p:extLst>
      <p:ext uri="{BB962C8B-B14F-4D97-AF65-F5344CB8AC3E}">
        <p14:creationId xmlns:p14="http://schemas.microsoft.com/office/powerpoint/2010/main" val="3915730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CA" sz="11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B3A5D88-BC26-4EFA-A680-927F6A4ACCF4}" type="slidenum">
              <a:rPr lang="en-CA" smtClean="0"/>
              <a:t>9</a:t>
            </a:fld>
            <a:endParaRPr lang="en-CA"/>
          </a:p>
        </p:txBody>
      </p:sp>
    </p:spTree>
    <p:extLst>
      <p:ext uri="{BB962C8B-B14F-4D97-AF65-F5344CB8AC3E}">
        <p14:creationId xmlns:p14="http://schemas.microsoft.com/office/powerpoint/2010/main" val="1477382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3A5D88-BC26-4EFA-A680-927F6A4ACCF4}" type="slidenum">
              <a:rPr lang="en-CA" smtClean="0"/>
              <a:t>10</a:t>
            </a:fld>
            <a:endParaRPr lang="en-CA"/>
          </a:p>
        </p:txBody>
      </p:sp>
    </p:spTree>
    <p:extLst>
      <p:ext uri="{BB962C8B-B14F-4D97-AF65-F5344CB8AC3E}">
        <p14:creationId xmlns:p14="http://schemas.microsoft.com/office/powerpoint/2010/main" val="3242746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a:solidFill>
                  <a:srgbClr val="333333"/>
                </a:solidFill>
                <a:effectLst/>
                <a:latin typeface="Noto Sans" panose="020B0502040504020204" pitchFamily="34" charset="0"/>
              </a:rPr>
              <a:t>The GC has made progress in fostering a culture of openness through the development, implementation and cyclical renewal of the multi‑year National Action Plan (NAP) on Open Government. The NAP provides an opportunity for the government to consult with the public and for federal government institutions to identify key commitments in specific policy areas. The NAP is the GC’s key instrument to consult, collaborate, identify and implement open government initiatives and the first of two key pillars of this strategy.</a:t>
            </a:r>
            <a:endParaRPr lang="en-US"/>
          </a:p>
          <a:p>
            <a:endParaRPr lang="en-US"/>
          </a:p>
        </p:txBody>
      </p:sp>
      <p:sp>
        <p:nvSpPr>
          <p:cNvPr id="4" name="Slide Number Placeholder 3"/>
          <p:cNvSpPr>
            <a:spLocks noGrp="1"/>
          </p:cNvSpPr>
          <p:nvPr>
            <p:ph type="sldNum" sz="quarter" idx="5"/>
          </p:nvPr>
        </p:nvSpPr>
        <p:spPr/>
        <p:txBody>
          <a:bodyPr/>
          <a:lstStyle/>
          <a:p>
            <a:fld id="{EB3A5D88-BC26-4EFA-A680-927F6A4ACCF4}" type="slidenum">
              <a:rPr lang="en-CA" smtClean="0"/>
              <a:t>11</a:t>
            </a:fld>
            <a:endParaRPr lang="en-CA"/>
          </a:p>
        </p:txBody>
      </p:sp>
    </p:spTree>
    <p:extLst>
      <p:ext uri="{BB962C8B-B14F-4D97-AF65-F5344CB8AC3E}">
        <p14:creationId xmlns:p14="http://schemas.microsoft.com/office/powerpoint/2010/main" val="3514202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8780A8-B2E7-47AB-AF8C-73D4605C080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9812289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971600" y="2127977"/>
            <a:ext cx="7188758" cy="987095"/>
          </a:xfrm>
          <a:prstGeom prst="rect">
            <a:avLst/>
          </a:prstGeom>
        </p:spPr>
        <p:txBody>
          <a:bodyPr anchor="t"/>
          <a:lstStyle>
            <a:lvl1pPr algn="ctr">
              <a:defRPr sz="6600" b="0" cap="none" baseline="0">
                <a:solidFill>
                  <a:schemeClr val="tx2"/>
                </a:solidFill>
              </a:defRPr>
            </a:lvl1pPr>
          </a:lstStyle>
          <a:p>
            <a:r>
              <a:rPr lang="en-US"/>
              <a:t>Section title</a:t>
            </a:r>
            <a:endParaRPr lang="en-CA"/>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flipH="1" flipV="1">
            <a:off x="-180528" y="2889262"/>
            <a:ext cx="4146550" cy="4248150"/>
          </a:xfrm>
          <a:prstGeom prst="rect">
            <a:avLst/>
          </a:prstGeom>
        </p:spPr>
      </p:pic>
      <p:pic>
        <p:nvPicPr>
          <p:cNvPr id="11" name="Picture 10"/>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flipH="1" flipV="1">
            <a:off x="-252536" y="3104964"/>
            <a:ext cx="4134385" cy="4235688"/>
          </a:xfrm>
          <a:prstGeom prst="rect">
            <a:avLst/>
          </a:prstGeom>
        </p:spPr>
      </p:pic>
      <p:pic>
        <p:nvPicPr>
          <p:cNvPr id="12" name="Picture 11"/>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flipH="1" flipV="1">
            <a:off x="-252536" y="4155921"/>
            <a:ext cx="3111500" cy="2931033"/>
          </a:xfrm>
          <a:prstGeom prst="rect">
            <a:avLst/>
          </a:prstGeom>
        </p:spPr>
      </p:pic>
      <p:sp>
        <p:nvSpPr>
          <p:cNvPr id="13" name="Slide Number Placeholder 5"/>
          <p:cNvSpPr>
            <a:spLocks noGrp="1"/>
          </p:cNvSpPr>
          <p:nvPr>
            <p:ph type="sldNum" sz="quarter" idx="12"/>
          </p:nvPr>
        </p:nvSpPr>
        <p:spPr>
          <a:xfrm>
            <a:off x="6553200" y="6356350"/>
            <a:ext cx="2133600" cy="365125"/>
          </a:xfrm>
        </p:spPr>
        <p:txBody>
          <a:bodyPr/>
          <a:lstStyle/>
          <a:p>
            <a:fld id="{32D4B517-E49B-41B6-9DBC-23634E0F1CDC}" type="slidenum">
              <a:rPr lang="en-CA" smtClean="0"/>
              <a:t>‹#›</a:t>
            </a:fld>
            <a:endParaRPr lang="en-CA"/>
          </a:p>
        </p:txBody>
      </p:sp>
    </p:spTree>
    <p:extLst>
      <p:ext uri="{BB962C8B-B14F-4D97-AF65-F5344CB8AC3E}">
        <p14:creationId xmlns:p14="http://schemas.microsoft.com/office/powerpoint/2010/main" val="374503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100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2" accel="50000" decel="50000" fill="hold" nodeType="withEffect">
                                  <p:stCondLst>
                                    <p:cond delay="50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2" accel="50000" decel="50000" fill="hold" nodeType="withEffect">
                                  <p:stCondLst>
                                    <p:cond delay="75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1+#ppt_w/2"/>
                                          </p:val>
                                        </p:tav>
                                        <p:tav tm="100000">
                                          <p:val>
                                            <p:strVal val="#ppt_x"/>
                                          </p:val>
                                        </p:tav>
                                      </p:tavLst>
                                    </p:anim>
                                    <p:anim calcmode="lin" valueType="num">
                                      <p:cBhvr additive="base">
                                        <p:cTn id="16"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759199" y="138062"/>
            <a:ext cx="5432982" cy="878670"/>
          </a:xfrm>
          <a:prstGeom prst="rect">
            <a:avLst/>
          </a:prstGeom>
        </p:spPr>
        <p:txBody>
          <a:bodyPr lIns="0" tIns="0" rIns="0" bIns="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200" indent="0">
              <a:buNone/>
              <a:defRPr/>
            </a:lvl2pPr>
          </a:lstStyle>
          <a:p>
            <a:pPr lvl="0"/>
            <a:r>
              <a:rPr lang="en-US"/>
              <a:t>Header text</a:t>
            </a:r>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Tree>
    <p:extLst>
      <p:ext uri="{BB962C8B-B14F-4D97-AF65-F5344CB8AC3E}">
        <p14:creationId xmlns:p14="http://schemas.microsoft.com/office/powerpoint/2010/main" val="2259481548"/>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759199" y="138062"/>
            <a:ext cx="5432982" cy="878670"/>
          </a:xfrm>
          <a:prstGeom prst="rect">
            <a:avLst/>
          </a:prstGeom>
        </p:spPr>
        <p:txBody>
          <a:bodyPr lIns="0" tIns="0" rIns="0" bIns="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200" indent="0">
              <a:buNone/>
              <a:defRPr/>
            </a:lvl2pPr>
          </a:lstStyle>
          <a:p>
            <a:pPr lvl="0"/>
            <a:r>
              <a:rPr lang="en-US"/>
              <a:t>Header text</a:t>
            </a:r>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Tree>
    <p:extLst>
      <p:ext uri="{BB962C8B-B14F-4D97-AF65-F5344CB8AC3E}">
        <p14:creationId xmlns:p14="http://schemas.microsoft.com/office/powerpoint/2010/main" val="592983323"/>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AE456802-135E-4D9D-A3C3-9BC999828A1C}"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2101654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E456802-135E-4D9D-A3C3-9BC999828A1C}"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2836588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456802-135E-4D9D-A3C3-9BC999828A1C}"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3342910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AE456802-135E-4D9D-A3C3-9BC999828A1C}" type="datetimeFigureOut">
              <a:rPr lang="en-CA" smtClean="0"/>
              <a:t>2024-11-01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3615413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AE456802-135E-4D9D-A3C3-9BC999828A1C}" type="datetimeFigureOut">
              <a:rPr lang="en-CA" smtClean="0"/>
              <a:t>2024-11-01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36923665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AE456802-135E-4D9D-A3C3-9BC999828A1C}" type="datetimeFigureOut">
              <a:rPr lang="en-CA" smtClean="0"/>
              <a:t>2024-11-01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38956413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456802-135E-4D9D-A3C3-9BC999828A1C}" type="datetimeFigureOut">
              <a:rPr lang="en-CA" smtClean="0"/>
              <a:t>2024-11-01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22952940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456802-135E-4D9D-A3C3-9BC999828A1C}" type="datetimeFigureOut">
              <a:rPr lang="en-CA" smtClean="0"/>
              <a:t>2024-11-01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40033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English">
    <p:spTree>
      <p:nvGrpSpPr>
        <p:cNvPr id="1" name=""/>
        <p:cNvGrpSpPr/>
        <p:nvPr/>
      </p:nvGrpSpPr>
      <p:grpSpPr>
        <a:xfrm>
          <a:off x="0" y="0"/>
          <a:ext cx="0" cy="0"/>
          <a:chOff x="0" y="0"/>
          <a:chExt cx="0" cy="0"/>
        </a:xfrm>
      </p:grpSpPr>
      <p:sp>
        <p:nvSpPr>
          <p:cNvPr id="14" name="Freeform 15"/>
          <p:cNvSpPr>
            <a:spLocks/>
          </p:cNvSpPr>
          <p:nvPr userDrawn="1"/>
        </p:nvSpPr>
        <p:spPr bwMode="auto">
          <a:xfrm>
            <a:off x="6962268" y="563604"/>
            <a:ext cx="2181225" cy="150813"/>
          </a:xfrm>
          <a:custGeom>
            <a:avLst/>
            <a:gdLst>
              <a:gd name="T0" fmla="*/ 96 w 1374"/>
              <a:gd name="T1" fmla="*/ 0 h 95"/>
              <a:gd name="T2" fmla="*/ 90 w 1374"/>
              <a:gd name="T3" fmla="*/ 0 h 95"/>
              <a:gd name="T4" fmla="*/ 0 w 1374"/>
              <a:gd name="T5" fmla="*/ 95 h 95"/>
              <a:gd name="T6" fmla="*/ 6 w 1374"/>
              <a:gd name="T7" fmla="*/ 95 h 95"/>
              <a:gd name="T8" fmla="*/ 1374 w 1374"/>
              <a:gd name="T9" fmla="*/ 95 h 95"/>
              <a:gd name="T10" fmla="*/ 1374 w 1374"/>
              <a:gd name="T11" fmla="*/ 0 h 95"/>
              <a:gd name="T12" fmla="*/ 96 w 13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374" h="95">
                <a:moveTo>
                  <a:pt x="96" y="0"/>
                </a:moveTo>
                <a:lnTo>
                  <a:pt x="90" y="0"/>
                </a:lnTo>
                <a:lnTo>
                  <a:pt x="0" y="95"/>
                </a:lnTo>
                <a:lnTo>
                  <a:pt x="6" y="95"/>
                </a:lnTo>
                <a:lnTo>
                  <a:pt x="1374" y="95"/>
                </a:lnTo>
                <a:lnTo>
                  <a:pt x="1374" y="0"/>
                </a:lnTo>
                <a:lnTo>
                  <a:pt x="96" y="0"/>
                </a:lnTo>
                <a:close/>
              </a:path>
            </a:pathLst>
          </a:custGeom>
          <a:solidFill>
            <a:srgbClr val="333E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userDrawn="1"/>
        </p:nvSpPr>
        <p:spPr bwMode="auto">
          <a:xfrm>
            <a:off x="6828918" y="563604"/>
            <a:ext cx="276225" cy="150813"/>
          </a:xfrm>
          <a:custGeom>
            <a:avLst/>
            <a:gdLst>
              <a:gd name="T0" fmla="*/ 96 w 174"/>
              <a:gd name="T1" fmla="*/ 0 h 95"/>
              <a:gd name="T2" fmla="*/ 96 w 174"/>
              <a:gd name="T3" fmla="*/ 0 h 95"/>
              <a:gd name="T4" fmla="*/ 0 w 174"/>
              <a:gd name="T5" fmla="*/ 95 h 95"/>
              <a:gd name="T6" fmla="*/ 6 w 174"/>
              <a:gd name="T7" fmla="*/ 95 h 95"/>
              <a:gd name="T8" fmla="*/ 84 w 174"/>
              <a:gd name="T9" fmla="*/ 95 h 95"/>
              <a:gd name="T10" fmla="*/ 174 w 174"/>
              <a:gd name="T11" fmla="*/ 0 h 95"/>
              <a:gd name="T12" fmla="*/ 96 w 1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74" h="95">
                <a:moveTo>
                  <a:pt x="96" y="0"/>
                </a:moveTo>
                <a:lnTo>
                  <a:pt x="96" y="0"/>
                </a:lnTo>
                <a:lnTo>
                  <a:pt x="0" y="95"/>
                </a:lnTo>
                <a:lnTo>
                  <a:pt x="6" y="95"/>
                </a:lnTo>
                <a:lnTo>
                  <a:pt x="84" y="95"/>
                </a:lnTo>
                <a:lnTo>
                  <a:pt x="174" y="0"/>
                </a:lnTo>
                <a:lnTo>
                  <a:pt x="96" y="0"/>
                </a:lnTo>
                <a:close/>
              </a:path>
            </a:pathLst>
          </a:custGeom>
          <a:solidFill>
            <a:srgbClr val="CFD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3"/>
          <p:cNvSpPr>
            <a:spLocks/>
          </p:cNvSpPr>
          <p:nvPr userDrawn="1"/>
        </p:nvSpPr>
        <p:spPr bwMode="auto">
          <a:xfrm>
            <a:off x="-508" y="563604"/>
            <a:ext cx="6981826" cy="150813"/>
          </a:xfrm>
          <a:custGeom>
            <a:avLst/>
            <a:gdLst>
              <a:gd name="T0" fmla="*/ 4398 w 4398"/>
              <a:gd name="T1" fmla="*/ 0 h 95"/>
              <a:gd name="T2" fmla="*/ 0 w 4398"/>
              <a:gd name="T3" fmla="*/ 0 h 95"/>
              <a:gd name="T4" fmla="*/ 0 w 4398"/>
              <a:gd name="T5" fmla="*/ 95 h 95"/>
              <a:gd name="T6" fmla="*/ 4302 w 4398"/>
              <a:gd name="T7" fmla="*/ 95 h 95"/>
              <a:gd name="T8" fmla="*/ 4398 w 4398"/>
              <a:gd name="T9" fmla="*/ 0 h 95"/>
            </a:gdLst>
            <a:ahLst/>
            <a:cxnLst>
              <a:cxn ang="0">
                <a:pos x="T0" y="T1"/>
              </a:cxn>
              <a:cxn ang="0">
                <a:pos x="T2" y="T3"/>
              </a:cxn>
              <a:cxn ang="0">
                <a:pos x="T4" y="T5"/>
              </a:cxn>
              <a:cxn ang="0">
                <a:pos x="T6" y="T7"/>
              </a:cxn>
              <a:cxn ang="0">
                <a:pos x="T8" y="T9"/>
              </a:cxn>
            </a:cxnLst>
            <a:rect l="0" t="0" r="r" b="b"/>
            <a:pathLst>
              <a:path w="4398" h="95">
                <a:moveTo>
                  <a:pt x="4398" y="0"/>
                </a:moveTo>
                <a:lnTo>
                  <a:pt x="0" y="0"/>
                </a:lnTo>
                <a:lnTo>
                  <a:pt x="0" y="95"/>
                </a:lnTo>
                <a:lnTo>
                  <a:pt x="4302" y="95"/>
                </a:lnTo>
                <a:lnTo>
                  <a:pt x="439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Title 1"/>
          <p:cNvSpPr>
            <a:spLocks noGrp="1"/>
          </p:cNvSpPr>
          <p:nvPr>
            <p:ph type="ctrTitle" hasCustomPrompt="1"/>
          </p:nvPr>
        </p:nvSpPr>
        <p:spPr>
          <a:xfrm>
            <a:off x="827584" y="2060848"/>
            <a:ext cx="7702550" cy="613891"/>
          </a:xfrm>
          <a:prstGeom prst="rect">
            <a:avLst/>
          </a:prstGeom>
        </p:spPr>
        <p:txBody>
          <a:bodyPr/>
          <a:lstStyle>
            <a:lvl1pPr algn="l">
              <a:defRPr sz="3600">
                <a:solidFill>
                  <a:schemeClr val="tx2"/>
                </a:solidFill>
              </a:defRPr>
            </a:lvl1pPr>
          </a:lstStyle>
          <a:p>
            <a:r>
              <a:rPr lang="en-US"/>
              <a:t>Title</a:t>
            </a:r>
            <a:endParaRPr lang="en-CA"/>
          </a:p>
        </p:txBody>
      </p:sp>
      <p:sp>
        <p:nvSpPr>
          <p:cNvPr id="18" name="Text Placeholder 14"/>
          <p:cNvSpPr>
            <a:spLocks noGrp="1"/>
          </p:cNvSpPr>
          <p:nvPr>
            <p:ph type="body" sz="quarter" idx="13" hasCustomPrompt="1"/>
          </p:nvPr>
        </p:nvSpPr>
        <p:spPr>
          <a:xfrm>
            <a:off x="827584" y="2708920"/>
            <a:ext cx="7704856" cy="720080"/>
          </a:xfrm>
          <a:prstGeom prst="rect">
            <a:avLst/>
          </a:prstGeom>
        </p:spPr>
        <p:txBody>
          <a:bodyPr/>
          <a:lstStyle>
            <a:lvl1pPr marL="0" indent="0">
              <a:buNone/>
              <a:defRPr sz="2400">
                <a:solidFill>
                  <a:schemeClr val="accent3"/>
                </a:solidFill>
              </a:defRPr>
            </a:lvl1pPr>
          </a:lstStyle>
          <a:p>
            <a:pPr lvl="0"/>
            <a:r>
              <a:rPr lang="en-US"/>
              <a:t>Sub-title</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4025" y="911005"/>
            <a:ext cx="4265733" cy="393759"/>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87370" y="806228"/>
            <a:ext cx="1570676" cy="484291"/>
          </a:xfrm>
          <a:prstGeom prst="rect">
            <a:avLst/>
          </a:prstGeom>
        </p:spPr>
      </p:pic>
      <p:sp>
        <p:nvSpPr>
          <p:cNvPr id="21" name="Slide Number Placeholder 5"/>
          <p:cNvSpPr>
            <a:spLocks noGrp="1"/>
          </p:cNvSpPr>
          <p:nvPr>
            <p:ph type="sldNum" sz="quarter" idx="12"/>
          </p:nvPr>
        </p:nvSpPr>
        <p:spPr>
          <a:xfrm>
            <a:off x="6553200" y="6356350"/>
            <a:ext cx="2133600" cy="365125"/>
          </a:xfrm>
        </p:spPr>
        <p:txBody>
          <a:bodyPr/>
          <a:lstStyle/>
          <a:p>
            <a:fld id="{32D4B517-E49B-41B6-9DBC-23634E0F1CDC}" type="slidenum">
              <a:rPr lang="en-CA" smtClean="0"/>
              <a:t>‹#›</a:t>
            </a:fld>
            <a:endParaRPr lang="en-CA"/>
          </a:p>
        </p:txBody>
      </p:sp>
    </p:spTree>
    <p:extLst>
      <p:ext uri="{BB962C8B-B14F-4D97-AF65-F5344CB8AC3E}">
        <p14:creationId xmlns:p14="http://schemas.microsoft.com/office/powerpoint/2010/main" val="35166169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50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100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0-#ppt_w/2"/>
                                          </p:val>
                                        </p:tav>
                                        <p:tav tm="100000">
                                          <p:val>
                                            <p:strVal val="#ppt_x"/>
                                          </p:val>
                                        </p:tav>
                                      </p:tavLst>
                                    </p:anim>
                                    <p:anim calcmode="lin" valueType="num">
                                      <p:cBhvr additive="base">
                                        <p:cTn id="16" dur="500" fill="hold"/>
                                        <p:tgtEl>
                                          <p:spTgt spid="14"/>
                                        </p:tgtEl>
                                        <p:attrNameLst>
                                          <p:attrName>ppt_y</p:attrName>
                                        </p:attrNameLst>
                                      </p:cBhvr>
                                      <p:tavLst>
                                        <p:tav tm="0">
                                          <p:val>
                                            <p:strVal val="#ppt_y"/>
                                          </p:val>
                                        </p:tav>
                                        <p:tav tm="100000">
                                          <p:val>
                                            <p:strVal val="#ppt_y"/>
                                          </p:val>
                                        </p:tav>
                                      </p:tavLst>
                                    </p:anim>
                                  </p:childTnLst>
                                </p:cTn>
                              </p:par>
                              <p:par>
                                <p:cTn id="17" presetID="10" presetClass="entr" presetSubtype="0" fill="hold" nodeType="withEffect">
                                  <p:stCondLst>
                                    <p:cond delay="125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nodeType="withEffect">
                                  <p:stCondLst>
                                    <p:cond delay="125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456802-135E-4D9D-A3C3-9BC999828A1C}" type="datetimeFigureOut">
              <a:rPr lang="en-CA" smtClean="0"/>
              <a:t>2024-11-01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2794891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E456802-135E-4D9D-A3C3-9BC999828A1C}"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1910838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E456802-135E-4D9D-A3C3-9BC999828A1C}"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DDF8ED-7A71-454D-B381-40D3B31FFEF4}" type="slidenum">
              <a:rPr lang="en-CA" smtClean="0"/>
              <a:t>‹#›</a:t>
            </a:fld>
            <a:endParaRPr lang="en-CA"/>
          </a:p>
        </p:txBody>
      </p:sp>
    </p:spTree>
    <p:extLst>
      <p:ext uri="{BB962C8B-B14F-4D97-AF65-F5344CB8AC3E}">
        <p14:creationId xmlns:p14="http://schemas.microsoft.com/office/powerpoint/2010/main" val="38141426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3A40B842-DE05-4A81-946C-93A2E8D64376}"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29558193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3A40B842-DE05-4A81-946C-93A2E8D64376}"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30055744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40B842-DE05-4A81-946C-93A2E8D64376}"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12036351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3A40B842-DE05-4A81-946C-93A2E8D64376}" type="datetimeFigureOut">
              <a:rPr lang="en-CA" smtClean="0"/>
              <a:t>2024-11-01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4027063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3A40B842-DE05-4A81-946C-93A2E8D64376}" type="datetimeFigureOut">
              <a:rPr lang="en-CA" smtClean="0"/>
              <a:t>2024-11-01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2028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3A40B842-DE05-4A81-946C-93A2E8D64376}" type="datetimeFigureOut">
              <a:rPr lang="en-CA" smtClean="0"/>
              <a:t>2024-11-01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22647927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0B842-DE05-4A81-946C-93A2E8D64376}" type="datetimeFigureOut">
              <a:rPr lang="en-CA" smtClean="0"/>
              <a:t>2024-11-01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1861015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p:cNvSpPr>
            <a:spLocks noGrp="1"/>
          </p:cNvSpPr>
          <p:nvPr>
            <p:ph type="title"/>
          </p:nvPr>
        </p:nvSpPr>
        <p:spPr>
          <a:xfrm>
            <a:off x="759199" y="138062"/>
            <a:ext cx="5432982" cy="878670"/>
          </a:xfrm>
          <a:prstGeom prst="rect">
            <a:avLst/>
          </a:prstGeom>
        </p:spPr>
        <p:txBody>
          <a:bodyPr wrap="none" lIns="0" tIns="0" rIns="0" bIns="0" anchor="ctr" anchorCtr="0"/>
          <a:lstStyle>
            <a:lvl1pPr marL="457200" indent="-457200" algn="l">
              <a:buFont typeface="Arial" panose="020B0604020202020204" pitchFamily="34" charset="0"/>
              <a:buNone/>
              <a:defRPr lang="en-CA" sz="28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ts val="0"/>
              </a:spcAft>
              <a:buClrTx/>
              <a:buSzTx/>
              <a:buFont typeface="Arial" panose="020B0604020202020204" pitchFamily="34" charset="0"/>
              <a:tabLst/>
            </a:pPr>
            <a:r>
              <a:rPr lang="en-US"/>
              <a:t>Click to edit Master title style</a:t>
            </a:r>
            <a:endParaRPr lang="en-CA"/>
          </a:p>
        </p:txBody>
      </p:sp>
    </p:spTree>
    <p:extLst>
      <p:ext uri="{BB962C8B-B14F-4D97-AF65-F5344CB8AC3E}">
        <p14:creationId xmlns:p14="http://schemas.microsoft.com/office/powerpoint/2010/main" val="2077113458"/>
      </p:ext>
    </p:extLst>
  </p:cSld>
  <p:clrMapOvr>
    <a:masterClrMapping/>
  </p:clrMapOvr>
  <p:transition spd="slow">
    <p:push dir="u"/>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0B842-DE05-4A81-946C-93A2E8D64376}" type="datetimeFigureOut">
              <a:rPr lang="en-CA" smtClean="0"/>
              <a:t>2024-11-01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530766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0B842-DE05-4A81-946C-93A2E8D64376}" type="datetimeFigureOut">
              <a:rPr lang="en-CA" smtClean="0"/>
              <a:t>2024-11-01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9329545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3A40B842-DE05-4A81-946C-93A2E8D64376}"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41216915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3A40B842-DE05-4A81-946C-93A2E8D64376}" type="datetimeFigureOut">
              <a:rPr lang="en-CA" smtClean="0"/>
              <a:t>2024-11-01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3F8F61-CEB5-4CB8-BB3C-70350EA80854}" type="slidenum">
              <a:rPr lang="en-CA" smtClean="0"/>
              <a:t>‹#›</a:t>
            </a:fld>
            <a:endParaRPr lang="en-CA"/>
          </a:p>
        </p:txBody>
      </p:sp>
    </p:spTree>
    <p:extLst>
      <p:ext uri="{BB962C8B-B14F-4D97-AF65-F5344CB8AC3E}">
        <p14:creationId xmlns:p14="http://schemas.microsoft.com/office/powerpoint/2010/main" val="16328431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418B3-813F-1F28-5006-E810C61A811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47E20A4-1F17-DD30-AA49-A712F93BC23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0968B27-2EAE-BE2B-603C-948EC854E661}"/>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5" name="Footer Placeholder 4">
            <a:extLst>
              <a:ext uri="{FF2B5EF4-FFF2-40B4-BE49-F238E27FC236}">
                <a16:creationId xmlns:a16="http://schemas.microsoft.com/office/drawing/2014/main" id="{7462588D-3321-D99F-9C71-4370777971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F0B62B-E696-A9BE-6068-43B9FCCE7429}"/>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33111155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CEEF9-2186-24A8-B94B-4B8C8B2D53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FEC5A4-8171-61B7-7C46-07E306DE19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19B69-9793-49D7-F844-987DBF09DD94}"/>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5" name="Footer Placeholder 4">
            <a:extLst>
              <a:ext uri="{FF2B5EF4-FFF2-40B4-BE49-F238E27FC236}">
                <a16:creationId xmlns:a16="http://schemas.microsoft.com/office/drawing/2014/main" id="{50CE2D12-D919-B48D-62EF-4F63ECDE33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B77782-56C0-7577-BAF6-A9B162781760}"/>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18774164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2FE58-CFD6-ABB8-9E9A-FA88F4FD4CE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6184EE1-B89D-5A3E-90A8-9EB5BB2E23B6}"/>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9E0BF4-7220-98F2-4C79-4AC5C792E3C4}"/>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5" name="Footer Placeholder 4">
            <a:extLst>
              <a:ext uri="{FF2B5EF4-FFF2-40B4-BE49-F238E27FC236}">
                <a16:creationId xmlns:a16="http://schemas.microsoft.com/office/drawing/2014/main" id="{94CD3BEA-B734-DD9D-496E-4DED2392BC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A96CD-C436-455E-2E2F-5145EBB2B3AA}"/>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14039838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2E99C-CF8C-7802-1823-C133DA0359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36C254-F751-C0F4-7F38-B97F8805472F}"/>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6E641A-EA6B-1758-D604-C1D0CF022D9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871A77-F522-01AA-08E6-84014CAAEF75}"/>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6" name="Footer Placeholder 5">
            <a:extLst>
              <a:ext uri="{FF2B5EF4-FFF2-40B4-BE49-F238E27FC236}">
                <a16:creationId xmlns:a16="http://schemas.microsoft.com/office/drawing/2014/main" id="{7577DB65-661F-93B8-8975-640F349E5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07B325-2C39-9D9A-C6B6-E9774D59E1E5}"/>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42525802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4E186-0102-75DD-C6FA-34B6FF7CDE9E}"/>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D2CF96-CAF2-5ED5-8194-65392B493C5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E4950-C633-849D-53C9-26ADA2F39DC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F2636C-F3C6-96F0-BC94-7676C958A9B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7D8FE72-636A-EB66-B854-EA13E97B7887}"/>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4D8BC7-507D-7AC2-8E48-A400FB4E5D57}"/>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8" name="Footer Placeholder 7">
            <a:extLst>
              <a:ext uri="{FF2B5EF4-FFF2-40B4-BE49-F238E27FC236}">
                <a16:creationId xmlns:a16="http://schemas.microsoft.com/office/drawing/2014/main" id="{EA7AA4BF-51FF-E164-743F-0378E5EB6CB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17ED43-2B4C-9597-9E11-A50B6F96AC68}"/>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34836697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DBBA-0DAE-C873-64E2-476BC2F3BA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B50DB8-D803-9BEC-F14A-5CDCAF95F6C3}"/>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4" name="Footer Placeholder 3">
            <a:extLst>
              <a:ext uri="{FF2B5EF4-FFF2-40B4-BE49-F238E27FC236}">
                <a16:creationId xmlns:a16="http://schemas.microsoft.com/office/drawing/2014/main" id="{A278EDEE-CA52-2199-00E5-882DF564FA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446AA1-945A-E733-9287-8D0EC59AD962}"/>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2210829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sic Page With Picture and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16" name="Title 1"/>
          <p:cNvSpPr>
            <a:spLocks noGrp="1"/>
          </p:cNvSpPr>
          <p:nvPr>
            <p:ph type="title" hasCustomPrompt="1"/>
          </p:nvPr>
        </p:nvSpPr>
        <p:spPr>
          <a:xfrm>
            <a:off x="1825980" y="4617625"/>
            <a:ext cx="5482323" cy="467559"/>
          </a:xfrm>
          <a:prstGeom prst="rect">
            <a:avLst/>
          </a:prstGeom>
        </p:spPr>
        <p:txBody>
          <a:bodyPr anchor="t"/>
          <a:lstStyle>
            <a:lvl1pPr algn="l">
              <a:defRPr sz="1800" b="1" baseline="0">
                <a:solidFill>
                  <a:schemeClr val="tx2"/>
                </a:solidFill>
              </a:defRPr>
            </a:lvl1pPr>
          </a:lstStyle>
          <a:p>
            <a:r>
              <a:rPr lang="en-US"/>
              <a:t>Photo Caption</a:t>
            </a:r>
            <a:endParaRPr lang="en-CA"/>
          </a:p>
        </p:txBody>
      </p:sp>
      <p:sp>
        <p:nvSpPr>
          <p:cNvPr id="17" name="Picture Placeholder 2"/>
          <p:cNvSpPr>
            <a:spLocks noGrp="1"/>
          </p:cNvSpPr>
          <p:nvPr>
            <p:ph type="pic" idx="1" hasCustomPrompt="1"/>
          </p:nvPr>
        </p:nvSpPr>
        <p:spPr>
          <a:xfrm>
            <a:off x="1821904" y="1196752"/>
            <a:ext cx="5486400" cy="339471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Click to insert a picture</a:t>
            </a:r>
          </a:p>
        </p:txBody>
      </p:sp>
      <p:sp>
        <p:nvSpPr>
          <p:cNvPr id="19" name="Rectangle 18"/>
          <p:cNvSpPr/>
          <p:nvPr userDrawn="1"/>
        </p:nvSpPr>
        <p:spPr>
          <a:xfrm>
            <a:off x="1821904" y="4617132"/>
            <a:ext cx="45719" cy="46756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841984464"/>
      </p:ext>
    </p:extLst>
  </p:cSld>
  <p:clrMapOvr>
    <a:masterClrMapping/>
  </p:clrMapOvr>
  <p:transition spd="slow">
    <p:push dir="u"/>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CE9D31-79B4-46EB-2EE6-E0C1E8A8F76C}"/>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3" name="Footer Placeholder 2">
            <a:extLst>
              <a:ext uri="{FF2B5EF4-FFF2-40B4-BE49-F238E27FC236}">
                <a16:creationId xmlns:a16="http://schemas.microsoft.com/office/drawing/2014/main" id="{36D8BAEE-87EA-33C2-0EF4-457D91F9FA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1D592D-C51C-87E1-4A1D-D7C5C40C9CEC}"/>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16736819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2808-275D-7564-5BBC-9BCF7F03122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4EACA32-7634-7697-23B6-C73C840BABD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946648-7E9E-A6FC-C534-EC69CEAB5B4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7C502D8-55A1-878E-4009-5CB5253FC71D}"/>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6" name="Footer Placeholder 5">
            <a:extLst>
              <a:ext uri="{FF2B5EF4-FFF2-40B4-BE49-F238E27FC236}">
                <a16:creationId xmlns:a16="http://schemas.microsoft.com/office/drawing/2014/main" id="{EFEEED53-6CFD-32DA-092D-4CE1778BE5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E076BF-D4E6-7231-4A63-F8EE175BC9C9}"/>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17764606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BE7E8-67B4-4427-D512-BD8FB699C25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05E65351-7E85-9EDF-151B-C08EEFAD8AD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C86768D-4DA8-0AAC-0AD8-77F6B37D4AE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EB30C29-D371-ED3F-EDC5-3E5377202D22}"/>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6" name="Footer Placeholder 5">
            <a:extLst>
              <a:ext uri="{FF2B5EF4-FFF2-40B4-BE49-F238E27FC236}">
                <a16:creationId xmlns:a16="http://schemas.microsoft.com/office/drawing/2014/main" id="{A51BAEC9-1D3E-7C8B-80B2-CDE8EEB0B8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083556-FF81-206F-8DCF-EB42946D8993}"/>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10722631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897FA-5886-36E5-DFE9-4B8004270B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442229-F2C7-54A3-060E-5141FD7C93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93833-304E-E5D8-4B84-AC702F8893D6}"/>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5" name="Footer Placeholder 4">
            <a:extLst>
              <a:ext uri="{FF2B5EF4-FFF2-40B4-BE49-F238E27FC236}">
                <a16:creationId xmlns:a16="http://schemas.microsoft.com/office/drawing/2014/main" id="{840FCFBB-5756-27A9-BCE0-872CB3A957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A8705D-B41F-0D5B-0309-8942E210BC82}"/>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19859630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A6EA75-29C4-E8B6-5B06-1E493A3CBA0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B24DEA-BF4C-CE6A-5145-F8F2A664B687}"/>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95918C-1A84-49FE-00E8-B456F8DC1A09}"/>
              </a:ext>
            </a:extLst>
          </p:cNvPr>
          <p:cNvSpPr>
            <a:spLocks noGrp="1"/>
          </p:cNvSpPr>
          <p:nvPr>
            <p:ph type="dt" sz="half" idx="10"/>
          </p:nvPr>
        </p:nvSpPr>
        <p:spPr/>
        <p:txBody>
          <a:bodyPr/>
          <a:lstStyle/>
          <a:p>
            <a:fld id="{CBAE414D-6DE0-43D6-BDE6-1EFDEEC76095}" type="datetimeFigureOut">
              <a:rPr lang="en-US" smtClean="0"/>
              <a:t>11/1/2024</a:t>
            </a:fld>
            <a:endParaRPr lang="en-US"/>
          </a:p>
        </p:txBody>
      </p:sp>
      <p:sp>
        <p:nvSpPr>
          <p:cNvPr id="5" name="Footer Placeholder 4">
            <a:extLst>
              <a:ext uri="{FF2B5EF4-FFF2-40B4-BE49-F238E27FC236}">
                <a16:creationId xmlns:a16="http://schemas.microsoft.com/office/drawing/2014/main" id="{DA64D36E-134F-881A-FAE8-987AD1BAF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C1A1D-D24E-3A19-C70D-45D890E88699}"/>
              </a:ext>
            </a:extLst>
          </p:cNvPr>
          <p:cNvSpPr>
            <a:spLocks noGrp="1"/>
          </p:cNvSpPr>
          <p:nvPr>
            <p:ph type="sldNum" sz="quarter" idx="12"/>
          </p:nvPr>
        </p:nvSpPr>
        <p:spPr/>
        <p:txBody>
          <a:bodyPr/>
          <a:lstStyle/>
          <a:p>
            <a:fld id="{FFF8AC1D-4F61-4D8F-83FA-6B9EF5F3513C}" type="slidenum">
              <a:rPr lang="en-US" smtClean="0"/>
              <a:t>‹#›</a:t>
            </a:fld>
            <a:endParaRPr lang="en-US"/>
          </a:p>
        </p:txBody>
      </p:sp>
    </p:spTree>
    <p:extLst>
      <p:ext uri="{BB962C8B-B14F-4D97-AF65-F5344CB8AC3E}">
        <p14:creationId xmlns:p14="http://schemas.microsoft.com/office/powerpoint/2010/main" val="12453139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759199" y="138062"/>
            <a:ext cx="5432982" cy="878670"/>
          </a:xfrm>
          <a:prstGeom prst="rect">
            <a:avLst/>
          </a:prstGeom>
        </p:spPr>
        <p:txBody>
          <a:bodyPr lIns="0" tIns="0" rIns="0" bIns="0"/>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2100" baseline="0">
                <a:solidFill>
                  <a:schemeClr val="accent1"/>
                </a:solidFill>
                <a:latin typeface="Calibri" panose="020F0502020204030204" pitchFamily="34" charset="0"/>
              </a:defRPr>
            </a:lvl1pPr>
            <a:lvl2pPr marL="342900" indent="0">
              <a:buNone/>
              <a:defRPr/>
            </a:lvl2pPr>
          </a:lstStyle>
          <a:p>
            <a:pPr lvl="0"/>
            <a:r>
              <a:rPr lang="en-US"/>
              <a:t>Header text</a:t>
            </a:r>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1650">
                <a:solidFill>
                  <a:srgbClr val="004D71"/>
                </a:solidFill>
                <a:latin typeface="Calibri" panose="020F0502020204030204" pitchFamily="34" charset="0"/>
              </a:defRPr>
            </a:lvl1pPr>
            <a:lvl2pPr>
              <a:defRPr sz="1500">
                <a:solidFill>
                  <a:srgbClr val="004D71"/>
                </a:solidFill>
                <a:latin typeface="Calibri" panose="020F0502020204030204" pitchFamily="34" charset="0"/>
              </a:defRPr>
            </a:lvl2pPr>
            <a:lvl3pPr>
              <a:defRPr sz="1350">
                <a:solidFill>
                  <a:srgbClr val="004D71"/>
                </a:solidFill>
                <a:latin typeface="Calibri" panose="020F0502020204030204" pitchFamily="34" charset="0"/>
              </a:defRPr>
            </a:lvl3pPr>
            <a:lvl4pPr>
              <a:defRPr sz="1200">
                <a:solidFill>
                  <a:srgbClr val="004D71"/>
                </a:solidFill>
                <a:latin typeface="Calibri" panose="020F0502020204030204" pitchFamily="34" charset="0"/>
              </a:defRPr>
            </a:lvl4pPr>
            <a:lvl5pPr marL="0" indent="941785">
              <a:defRPr sz="1050">
                <a:solidFill>
                  <a:srgbClr val="004D71"/>
                </a:solidFill>
                <a:latin typeface="Calibri" panose="020F0502020204030204" pitchFamily="34" charset="0"/>
              </a:defRPr>
            </a:lvl5pPr>
          </a:lstStyle>
          <a:p>
            <a:pPr lvl="0"/>
            <a:r>
              <a:rPr lang="en-CA" altLang="ko-KR"/>
              <a:t>Click to add text</a:t>
            </a:r>
          </a:p>
        </p:txBody>
      </p:sp>
    </p:spTree>
    <p:extLst>
      <p:ext uri="{BB962C8B-B14F-4D97-AF65-F5344CB8AC3E}">
        <p14:creationId xmlns:p14="http://schemas.microsoft.com/office/powerpoint/2010/main" val="3980154667"/>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Page Image">
    <p:bg>
      <p:bgPr>
        <a:solidFill>
          <a:schemeClr val="bg2"/>
        </a:solidFill>
        <a:effectLst/>
      </p:bgPr>
    </p:bg>
    <p:spTree>
      <p:nvGrpSpPr>
        <p:cNvPr id="1" name=""/>
        <p:cNvGrpSpPr/>
        <p:nvPr/>
      </p:nvGrpSpPr>
      <p:grpSpPr>
        <a:xfrm>
          <a:off x="0" y="0"/>
          <a:ext cx="0" cy="0"/>
          <a:chOff x="0" y="0"/>
          <a:chExt cx="0" cy="0"/>
        </a:xfrm>
      </p:grpSpPr>
      <p:sp>
        <p:nvSpPr>
          <p:cNvPr id="12" name="Picture Placeholder 2"/>
          <p:cNvSpPr>
            <a:spLocks noGrp="1"/>
          </p:cNvSpPr>
          <p:nvPr>
            <p:ph type="pic" idx="1" hasCustomPrompt="1"/>
          </p:nvPr>
        </p:nvSpPr>
        <p:spPr>
          <a:xfrm>
            <a:off x="0" y="548680"/>
            <a:ext cx="9144000" cy="6309320"/>
          </a:xfrm>
          <a:prstGeom prst="rect">
            <a:avLst/>
          </a:prstGeom>
        </p:spPr>
        <p:txBody>
          <a:bodyPr/>
          <a:lstStyle>
            <a:lvl1pPr marL="0" indent="0">
              <a:buNone/>
              <a:defRPr sz="14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Click to insert a picture</a:t>
            </a:r>
          </a:p>
        </p:txBody>
      </p:sp>
    </p:spTree>
    <p:extLst>
      <p:ext uri="{BB962C8B-B14F-4D97-AF65-F5344CB8AC3E}">
        <p14:creationId xmlns:p14="http://schemas.microsoft.com/office/powerpoint/2010/main" val="1313740679"/>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hoto Collage">
    <p:bg>
      <p:bgPr>
        <a:solidFill>
          <a:schemeClr val="bg2"/>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0" hasCustomPrompt="1"/>
          </p:nvPr>
        </p:nvSpPr>
        <p:spPr>
          <a:xfrm>
            <a:off x="4667692" y="841784"/>
            <a:ext cx="4476307" cy="3795823"/>
          </a:xfrm>
          <a:prstGeom prst="rect">
            <a:avLst/>
          </a:prstGeom>
        </p:spPr>
        <p:txBody>
          <a:bodyPr/>
          <a:lstStyle>
            <a:lvl1pPr marL="0" indent="0">
              <a:buNone/>
              <a:defRPr sz="1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Click to insert a picture</a:t>
            </a:r>
          </a:p>
        </p:txBody>
      </p:sp>
      <p:sp>
        <p:nvSpPr>
          <p:cNvPr id="4" name="Text Placeholder 5"/>
          <p:cNvSpPr>
            <a:spLocks noGrp="1"/>
          </p:cNvSpPr>
          <p:nvPr>
            <p:ph type="body" sz="quarter" idx="11" hasCustomPrompt="1"/>
          </p:nvPr>
        </p:nvSpPr>
        <p:spPr>
          <a:xfrm>
            <a:off x="0" y="841784"/>
            <a:ext cx="4486940" cy="2571750"/>
          </a:xfrm>
          <a:prstGeom prst="rect">
            <a:avLst/>
          </a:prstGeom>
        </p:spPr>
        <p:txBody>
          <a:bodyPr lIns="180000" tIns="108000" rIns="180000" bIns="108000"/>
          <a:lstStyle>
            <a:lvl1pPr marL="0" indent="0">
              <a:buNone/>
              <a:defRPr sz="1800" baseline="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add text</a:t>
            </a:r>
            <a:endParaRPr lang="en-CA"/>
          </a:p>
        </p:txBody>
      </p:sp>
      <p:sp>
        <p:nvSpPr>
          <p:cNvPr id="5" name="Picture Placeholder 3"/>
          <p:cNvSpPr>
            <a:spLocks noGrp="1"/>
          </p:cNvSpPr>
          <p:nvPr>
            <p:ph type="pic" sz="quarter" idx="12" hasCustomPrompt="1"/>
          </p:nvPr>
        </p:nvSpPr>
        <p:spPr>
          <a:xfrm>
            <a:off x="184298" y="3413534"/>
            <a:ext cx="4302642" cy="2571750"/>
          </a:xfrm>
          <a:prstGeom prst="rect">
            <a:avLst/>
          </a:prstGeom>
        </p:spPr>
        <p:txBody>
          <a:bodyPr/>
          <a:lstStyle>
            <a:lvl1pPr marL="0" indent="0">
              <a:buNone/>
              <a:defRPr sz="1800">
                <a:solidFill>
                  <a:schemeClr val="tx2"/>
                </a:solidFill>
              </a:defRPr>
            </a:lvl1pPr>
          </a:lstStyle>
          <a:p>
            <a:r>
              <a:rPr lang="en-CA"/>
              <a:t>Click to insert a picture</a:t>
            </a:r>
          </a:p>
        </p:txBody>
      </p:sp>
      <p:sp>
        <p:nvSpPr>
          <p:cNvPr id="6" name="Picture Placeholder 7"/>
          <p:cNvSpPr>
            <a:spLocks noGrp="1"/>
          </p:cNvSpPr>
          <p:nvPr>
            <p:ph type="pic" sz="quarter" idx="13" hasCustomPrompt="1"/>
          </p:nvPr>
        </p:nvSpPr>
        <p:spPr>
          <a:xfrm>
            <a:off x="4667694" y="4637497"/>
            <a:ext cx="2171584" cy="1347787"/>
          </a:xfrm>
          <a:prstGeom prst="rect">
            <a:avLst/>
          </a:prstGeom>
        </p:spPr>
        <p:txBody>
          <a:bodyPr/>
          <a:lstStyle>
            <a:lvl1pPr marL="0" indent="0">
              <a:buNone/>
              <a:defRPr sz="1800">
                <a:solidFill>
                  <a:schemeClr val="tx2"/>
                </a:solidFill>
              </a:defRPr>
            </a:lvl1pPr>
          </a:lstStyle>
          <a:p>
            <a:r>
              <a:rPr lang="en-CA"/>
              <a:t>Click to insert a picture</a:t>
            </a:r>
          </a:p>
        </p:txBody>
      </p:sp>
      <p:sp>
        <p:nvSpPr>
          <p:cNvPr id="7" name="Picture Placeholder 7"/>
          <p:cNvSpPr>
            <a:spLocks noGrp="1"/>
          </p:cNvSpPr>
          <p:nvPr>
            <p:ph type="pic" sz="quarter" idx="14" hasCustomPrompt="1"/>
          </p:nvPr>
        </p:nvSpPr>
        <p:spPr>
          <a:xfrm>
            <a:off x="7020029" y="4637497"/>
            <a:ext cx="2123971" cy="1347787"/>
          </a:xfrm>
          <a:prstGeom prst="rect">
            <a:avLst/>
          </a:prstGeom>
        </p:spPr>
        <p:txBody>
          <a:bodyPr/>
          <a:lstStyle>
            <a:lvl1pPr marL="0" indent="0">
              <a:buNone/>
              <a:defRPr sz="1800">
                <a:solidFill>
                  <a:schemeClr val="tx2"/>
                </a:solidFill>
              </a:defRPr>
            </a:lvl1pPr>
          </a:lstStyle>
          <a:p>
            <a:r>
              <a:rPr lang="en-CA"/>
              <a:t>Click to insert a picture</a:t>
            </a:r>
          </a:p>
        </p:txBody>
      </p:sp>
      <p:sp>
        <p:nvSpPr>
          <p:cNvPr id="9" name="Rectangle 8"/>
          <p:cNvSpPr/>
          <p:nvPr userDrawn="1"/>
        </p:nvSpPr>
        <p:spPr>
          <a:xfrm>
            <a:off x="4486940" y="4637497"/>
            <a:ext cx="180753" cy="1347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userDrawn="1"/>
        </p:nvSpPr>
        <p:spPr>
          <a:xfrm>
            <a:off x="4486940" y="841784"/>
            <a:ext cx="180753" cy="37958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userDrawn="1"/>
        </p:nvSpPr>
        <p:spPr>
          <a:xfrm>
            <a:off x="3545" y="3413534"/>
            <a:ext cx="180753" cy="2571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Slide Number Placeholder 5"/>
          <p:cNvSpPr>
            <a:spLocks noGrp="1"/>
          </p:cNvSpPr>
          <p:nvPr>
            <p:ph type="sldNum" sz="quarter" idx="15"/>
          </p:nvPr>
        </p:nvSpPr>
        <p:spPr>
          <a:xfrm>
            <a:off x="6553200" y="6356350"/>
            <a:ext cx="2133600" cy="365125"/>
          </a:xfrm>
        </p:spPr>
        <p:txBody>
          <a:bodyPr/>
          <a:lstStyle/>
          <a:p>
            <a:fld id="{32D4B517-E49B-41B6-9DBC-23634E0F1CDC}" type="slidenum">
              <a:rPr lang="en-CA" smtClean="0"/>
              <a:t>‹#›</a:t>
            </a:fld>
            <a:endParaRPr lang="en-CA"/>
          </a:p>
        </p:txBody>
      </p:sp>
      <p:sp>
        <p:nvSpPr>
          <p:cNvPr id="8" name="Rectangle 7"/>
          <p:cNvSpPr/>
          <p:nvPr userDrawn="1"/>
        </p:nvSpPr>
        <p:spPr>
          <a:xfrm>
            <a:off x="6839277" y="4637496"/>
            <a:ext cx="180753" cy="13477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73958275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2"/>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Tree>
    <p:extLst>
      <p:ext uri="{BB962C8B-B14F-4D97-AF65-F5344CB8AC3E}">
        <p14:creationId xmlns:p14="http://schemas.microsoft.com/office/powerpoint/2010/main" val="1983473791"/>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s">
    <p:bg>
      <p:bgPr>
        <a:solidFill>
          <a:schemeClr val="bg2"/>
        </a:solidFill>
        <a:effectLst/>
      </p:bgPr>
    </p:bg>
    <p:spTree>
      <p:nvGrpSpPr>
        <p:cNvPr id="1" name=""/>
        <p:cNvGrpSpPr/>
        <p:nvPr/>
      </p:nvGrpSpPr>
      <p:grpSpPr>
        <a:xfrm>
          <a:off x="0" y="0"/>
          <a:ext cx="0" cy="0"/>
          <a:chOff x="0" y="0"/>
          <a:chExt cx="0" cy="0"/>
        </a:xfrm>
      </p:grpSpPr>
      <p:sp>
        <p:nvSpPr>
          <p:cNvPr id="336" name="TextBox 335"/>
          <p:cNvSpPr txBox="1"/>
          <p:nvPr userDrawn="1"/>
        </p:nvSpPr>
        <p:spPr>
          <a:xfrm>
            <a:off x="216426" y="728700"/>
            <a:ext cx="1728192" cy="4154984"/>
          </a:xfrm>
          <a:prstGeom prst="rect">
            <a:avLst/>
          </a:prstGeom>
          <a:noFill/>
        </p:spPr>
        <p:txBody>
          <a:bodyPr wrap="square" rtlCol="0">
            <a:spAutoFit/>
          </a:bodyPr>
          <a:lstStyle/>
          <a:p>
            <a:r>
              <a:rPr lang="en-CA" sz="1200"/>
              <a:t>This is</a:t>
            </a:r>
            <a:r>
              <a:rPr lang="en-CA" sz="1200" baseline="0"/>
              <a:t> the sample</a:t>
            </a:r>
            <a:br>
              <a:rPr lang="en-CA" sz="1200" baseline="0"/>
            </a:br>
            <a:r>
              <a:rPr lang="en-CA" sz="1200" baseline="0"/>
              <a:t>icon page.</a:t>
            </a:r>
          </a:p>
          <a:p>
            <a:endParaRPr lang="en-CA" sz="1200"/>
          </a:p>
          <a:p>
            <a:r>
              <a:rPr lang="en-CA" sz="1200"/>
              <a:t>It features a </a:t>
            </a:r>
            <a:br>
              <a:rPr lang="en-CA" sz="1200" baseline="0"/>
            </a:br>
            <a:r>
              <a:rPr lang="en-CA" sz="1200" baseline="0"/>
              <a:t>selection of symbols</a:t>
            </a:r>
            <a:br>
              <a:rPr lang="en-CA" sz="1200" baseline="0"/>
            </a:br>
            <a:r>
              <a:rPr lang="en-CA" sz="1200" baseline="0"/>
              <a:t>for use in your presentation.</a:t>
            </a:r>
          </a:p>
          <a:p>
            <a:endParaRPr lang="en-CA" sz="1200" baseline="0"/>
          </a:p>
          <a:p>
            <a:r>
              <a:rPr lang="en-CA" sz="1200" baseline="0"/>
              <a:t>To use a particular symbol, simply go to the </a:t>
            </a:r>
            <a:r>
              <a:rPr lang="en-CA" sz="1200" b="1" baseline="0"/>
              <a:t>(1) View </a:t>
            </a:r>
            <a:r>
              <a:rPr lang="en-CA" sz="1200" baseline="0"/>
              <a:t>Tab and select </a:t>
            </a:r>
            <a:r>
              <a:rPr lang="en-CA" sz="1200" b="1" baseline="0"/>
              <a:t>Slide Master (2)</a:t>
            </a:r>
            <a:r>
              <a:rPr lang="en-CA" sz="1200" baseline="0"/>
              <a:t>. Navigate to the last layout and select the icon(s) you would like to use. Copy them, return to </a:t>
            </a:r>
            <a:r>
              <a:rPr lang="en-CA" sz="1200" b="1" baseline="0"/>
              <a:t>(3) Normal</a:t>
            </a:r>
            <a:r>
              <a:rPr lang="en-CA" sz="1200" baseline="0"/>
              <a:t> view and paste them on the correct slide. Change the colour by choosing a new shape fill if you wish.</a:t>
            </a:r>
            <a:endParaRPr lang="en-CA" sz="1200"/>
          </a:p>
        </p:txBody>
      </p:sp>
      <p:pic>
        <p:nvPicPr>
          <p:cNvPr id="337" name="Picture 33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1560" y="5090395"/>
            <a:ext cx="7455283" cy="1124008"/>
          </a:xfrm>
          <a:prstGeom prst="rect">
            <a:avLst/>
          </a:prstGeom>
        </p:spPr>
      </p:pic>
      <p:grpSp>
        <p:nvGrpSpPr>
          <p:cNvPr id="338" name="Group 337"/>
          <p:cNvGrpSpPr/>
          <p:nvPr userDrawn="1"/>
        </p:nvGrpSpPr>
        <p:grpSpPr>
          <a:xfrm>
            <a:off x="5351681" y="5109414"/>
            <a:ext cx="407963" cy="407963"/>
            <a:chOff x="5159011" y="3985346"/>
            <a:chExt cx="407963" cy="407963"/>
          </a:xfrm>
        </p:grpSpPr>
        <p:sp>
          <p:nvSpPr>
            <p:cNvPr id="339" name="Oval 338"/>
            <p:cNvSpPr/>
            <p:nvPr userDrawn="1"/>
          </p:nvSpPr>
          <p:spPr>
            <a:xfrm>
              <a:off x="5159011" y="3985346"/>
              <a:ext cx="407963" cy="4079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0" name="TextBox 339"/>
            <p:cNvSpPr txBox="1"/>
            <p:nvPr userDrawn="1"/>
          </p:nvSpPr>
          <p:spPr>
            <a:xfrm>
              <a:off x="5209534" y="4012788"/>
              <a:ext cx="243441" cy="369332"/>
            </a:xfrm>
            <a:prstGeom prst="rect">
              <a:avLst/>
            </a:prstGeom>
            <a:noFill/>
          </p:spPr>
          <p:txBody>
            <a:bodyPr wrap="square" rtlCol="0">
              <a:spAutoFit/>
            </a:bodyPr>
            <a:lstStyle/>
            <a:p>
              <a:r>
                <a:rPr lang="en-CA" b="1">
                  <a:solidFill>
                    <a:schemeClr val="bg2"/>
                  </a:solidFill>
                </a:rPr>
                <a:t>1</a:t>
              </a:r>
            </a:p>
          </p:txBody>
        </p:sp>
      </p:grpSp>
      <p:grpSp>
        <p:nvGrpSpPr>
          <p:cNvPr id="341" name="Group 340"/>
          <p:cNvGrpSpPr/>
          <p:nvPr userDrawn="1"/>
        </p:nvGrpSpPr>
        <p:grpSpPr>
          <a:xfrm>
            <a:off x="2449627" y="5437286"/>
            <a:ext cx="407963" cy="407963"/>
            <a:chOff x="5159011" y="3985346"/>
            <a:chExt cx="407963" cy="407963"/>
          </a:xfrm>
        </p:grpSpPr>
        <p:sp>
          <p:nvSpPr>
            <p:cNvPr id="342" name="Oval 341"/>
            <p:cNvSpPr/>
            <p:nvPr userDrawn="1"/>
          </p:nvSpPr>
          <p:spPr>
            <a:xfrm>
              <a:off x="5159011" y="3985346"/>
              <a:ext cx="407963" cy="4079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3" name="TextBox 342"/>
            <p:cNvSpPr txBox="1"/>
            <p:nvPr userDrawn="1"/>
          </p:nvSpPr>
          <p:spPr>
            <a:xfrm>
              <a:off x="5209534" y="4012788"/>
              <a:ext cx="243441" cy="369332"/>
            </a:xfrm>
            <a:prstGeom prst="rect">
              <a:avLst/>
            </a:prstGeom>
            <a:noFill/>
          </p:spPr>
          <p:txBody>
            <a:bodyPr wrap="square" rtlCol="0">
              <a:spAutoFit/>
            </a:bodyPr>
            <a:lstStyle/>
            <a:p>
              <a:r>
                <a:rPr lang="en-CA" b="1">
                  <a:solidFill>
                    <a:schemeClr val="bg2"/>
                  </a:solidFill>
                </a:rPr>
                <a:t>2</a:t>
              </a:r>
            </a:p>
          </p:txBody>
        </p:sp>
      </p:grpSp>
      <p:grpSp>
        <p:nvGrpSpPr>
          <p:cNvPr id="344" name="Group 343"/>
          <p:cNvGrpSpPr/>
          <p:nvPr userDrawn="1"/>
        </p:nvGrpSpPr>
        <p:grpSpPr>
          <a:xfrm>
            <a:off x="373172" y="5821805"/>
            <a:ext cx="407963" cy="407963"/>
            <a:chOff x="5159011" y="3985346"/>
            <a:chExt cx="407963" cy="407963"/>
          </a:xfrm>
        </p:grpSpPr>
        <p:sp>
          <p:nvSpPr>
            <p:cNvPr id="345" name="Oval 344"/>
            <p:cNvSpPr/>
            <p:nvPr userDrawn="1"/>
          </p:nvSpPr>
          <p:spPr>
            <a:xfrm>
              <a:off x="5159011" y="3985346"/>
              <a:ext cx="407963" cy="4079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6" name="TextBox 345"/>
            <p:cNvSpPr txBox="1"/>
            <p:nvPr userDrawn="1"/>
          </p:nvSpPr>
          <p:spPr>
            <a:xfrm>
              <a:off x="5209534" y="4012788"/>
              <a:ext cx="243441" cy="369332"/>
            </a:xfrm>
            <a:prstGeom prst="rect">
              <a:avLst/>
            </a:prstGeom>
            <a:noFill/>
          </p:spPr>
          <p:txBody>
            <a:bodyPr wrap="square" rtlCol="0">
              <a:spAutoFit/>
            </a:bodyPr>
            <a:lstStyle/>
            <a:p>
              <a:r>
                <a:rPr lang="en-CA" b="1">
                  <a:solidFill>
                    <a:schemeClr val="bg2"/>
                  </a:solidFill>
                </a:rPr>
                <a:t>3</a:t>
              </a:r>
            </a:p>
          </p:txBody>
        </p:sp>
      </p:grpSp>
      <p:sp>
        <p:nvSpPr>
          <p:cNvPr id="14" name="Freeform 5"/>
          <p:cNvSpPr>
            <a:spLocks/>
          </p:cNvSpPr>
          <p:nvPr userDrawn="1"/>
        </p:nvSpPr>
        <p:spPr bwMode="auto">
          <a:xfrm>
            <a:off x="4824413" y="654050"/>
            <a:ext cx="331788" cy="296863"/>
          </a:xfrm>
          <a:custGeom>
            <a:avLst/>
            <a:gdLst>
              <a:gd name="T0" fmla="*/ 43 w 86"/>
              <a:gd name="T1" fmla="*/ 77 h 77"/>
              <a:gd name="T2" fmla="*/ 0 w 86"/>
              <a:gd name="T3" fmla="*/ 24 h 77"/>
              <a:gd name="T4" fmla="*/ 24 w 86"/>
              <a:gd name="T5" fmla="*/ 0 h 77"/>
              <a:gd name="T6" fmla="*/ 43 w 86"/>
              <a:gd name="T7" fmla="*/ 11 h 77"/>
              <a:gd name="T8" fmla="*/ 62 w 86"/>
              <a:gd name="T9" fmla="*/ 0 h 77"/>
              <a:gd name="T10" fmla="*/ 86 w 86"/>
              <a:gd name="T11" fmla="*/ 24 h 77"/>
              <a:gd name="T12" fmla="*/ 43 w 86"/>
              <a:gd name="T13" fmla="*/ 77 h 77"/>
            </a:gdLst>
            <a:ahLst/>
            <a:cxnLst>
              <a:cxn ang="0">
                <a:pos x="T0" y="T1"/>
              </a:cxn>
              <a:cxn ang="0">
                <a:pos x="T2" y="T3"/>
              </a:cxn>
              <a:cxn ang="0">
                <a:pos x="T4" y="T5"/>
              </a:cxn>
              <a:cxn ang="0">
                <a:pos x="T6" y="T7"/>
              </a:cxn>
              <a:cxn ang="0">
                <a:pos x="T8" y="T9"/>
              </a:cxn>
              <a:cxn ang="0">
                <a:pos x="T10" y="T11"/>
              </a:cxn>
              <a:cxn ang="0">
                <a:pos x="T12" y="T13"/>
              </a:cxn>
            </a:cxnLst>
            <a:rect l="0" t="0" r="r" b="b"/>
            <a:pathLst>
              <a:path w="86" h="77">
                <a:moveTo>
                  <a:pt x="43" y="77"/>
                </a:moveTo>
                <a:cubicBezTo>
                  <a:pt x="33" y="57"/>
                  <a:pt x="0" y="50"/>
                  <a:pt x="0" y="24"/>
                </a:cubicBezTo>
                <a:cubicBezTo>
                  <a:pt x="0" y="11"/>
                  <a:pt x="11" y="0"/>
                  <a:pt x="24" y="0"/>
                </a:cubicBezTo>
                <a:cubicBezTo>
                  <a:pt x="32" y="0"/>
                  <a:pt x="39" y="5"/>
                  <a:pt x="43" y="11"/>
                </a:cubicBezTo>
                <a:cubicBezTo>
                  <a:pt x="47" y="5"/>
                  <a:pt x="54" y="0"/>
                  <a:pt x="62" y="0"/>
                </a:cubicBezTo>
                <a:cubicBezTo>
                  <a:pt x="75" y="0"/>
                  <a:pt x="86" y="11"/>
                  <a:pt x="86" y="24"/>
                </a:cubicBezTo>
                <a:cubicBezTo>
                  <a:pt x="86" y="50"/>
                  <a:pt x="53" y="57"/>
                  <a:pt x="43" y="7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5" name="Group 14"/>
          <p:cNvGrpSpPr/>
          <p:nvPr userDrawn="1"/>
        </p:nvGrpSpPr>
        <p:grpSpPr>
          <a:xfrm>
            <a:off x="6303963" y="2513013"/>
            <a:ext cx="277813" cy="361950"/>
            <a:chOff x="6303963" y="2513013"/>
            <a:chExt cx="277813" cy="361950"/>
          </a:xfrm>
        </p:grpSpPr>
        <p:sp>
          <p:nvSpPr>
            <p:cNvPr id="16" name="Freeform 6"/>
            <p:cNvSpPr>
              <a:spLocks noEditPoints="1"/>
            </p:cNvSpPr>
            <p:nvPr userDrawn="1"/>
          </p:nvSpPr>
          <p:spPr bwMode="auto">
            <a:xfrm>
              <a:off x="6303963" y="2620963"/>
              <a:ext cx="277813" cy="254000"/>
            </a:xfrm>
            <a:custGeom>
              <a:avLst/>
              <a:gdLst>
                <a:gd name="T0" fmla="*/ 71 w 72"/>
                <a:gd name="T1" fmla="*/ 43 h 66"/>
                <a:gd name="T2" fmla="*/ 57 w 72"/>
                <a:gd name="T3" fmla="*/ 15 h 66"/>
                <a:gd name="T4" fmla="*/ 44 w 72"/>
                <a:gd name="T5" fmla="*/ 3 h 66"/>
                <a:gd name="T6" fmla="*/ 40 w 72"/>
                <a:gd name="T7" fmla="*/ 1 h 66"/>
                <a:gd name="T8" fmla="*/ 36 w 72"/>
                <a:gd name="T9" fmla="*/ 1 h 66"/>
                <a:gd name="T10" fmla="*/ 32 w 72"/>
                <a:gd name="T11" fmla="*/ 1 h 66"/>
                <a:gd name="T12" fmla="*/ 27 w 72"/>
                <a:gd name="T13" fmla="*/ 4 h 66"/>
                <a:gd name="T14" fmla="*/ 4 w 72"/>
                <a:gd name="T15" fmla="*/ 33 h 66"/>
                <a:gd name="T16" fmla="*/ 1 w 72"/>
                <a:gd name="T17" fmla="*/ 50 h 66"/>
                <a:gd name="T18" fmla="*/ 13 w 72"/>
                <a:gd name="T19" fmla="*/ 63 h 66"/>
                <a:gd name="T20" fmla="*/ 59 w 72"/>
                <a:gd name="T21" fmla="*/ 63 h 66"/>
                <a:gd name="T22" fmla="*/ 71 w 72"/>
                <a:gd name="T23" fmla="*/ 51 h 66"/>
                <a:gd name="T24" fmla="*/ 71 w 72"/>
                <a:gd name="T25" fmla="*/ 43 h 66"/>
                <a:gd name="T26" fmla="*/ 38 w 72"/>
                <a:gd name="T27" fmla="*/ 48 h 66"/>
                <a:gd name="T28" fmla="*/ 38 w 72"/>
                <a:gd name="T29" fmla="*/ 53 h 66"/>
                <a:gd name="T30" fmla="*/ 34 w 72"/>
                <a:gd name="T31" fmla="*/ 53 h 66"/>
                <a:gd name="T32" fmla="*/ 34 w 72"/>
                <a:gd name="T33" fmla="*/ 48 h 66"/>
                <a:gd name="T34" fmla="*/ 25 w 72"/>
                <a:gd name="T35" fmla="*/ 46 h 66"/>
                <a:gd name="T36" fmla="*/ 27 w 72"/>
                <a:gd name="T37" fmla="*/ 41 h 66"/>
                <a:gd name="T38" fmla="*/ 35 w 72"/>
                <a:gd name="T39" fmla="*/ 43 h 66"/>
                <a:gd name="T40" fmla="*/ 40 w 72"/>
                <a:gd name="T41" fmla="*/ 40 h 66"/>
                <a:gd name="T42" fmla="*/ 34 w 72"/>
                <a:gd name="T43" fmla="*/ 35 h 66"/>
                <a:gd name="T44" fmla="*/ 26 w 72"/>
                <a:gd name="T45" fmla="*/ 27 h 66"/>
                <a:gd name="T46" fmla="*/ 34 w 72"/>
                <a:gd name="T47" fmla="*/ 18 h 66"/>
                <a:gd name="T48" fmla="*/ 34 w 72"/>
                <a:gd name="T49" fmla="*/ 13 h 66"/>
                <a:gd name="T50" fmla="*/ 39 w 72"/>
                <a:gd name="T51" fmla="*/ 13 h 66"/>
                <a:gd name="T52" fmla="*/ 39 w 72"/>
                <a:gd name="T53" fmla="*/ 18 h 66"/>
                <a:gd name="T54" fmla="*/ 46 w 72"/>
                <a:gd name="T55" fmla="*/ 19 h 66"/>
                <a:gd name="T56" fmla="*/ 44 w 72"/>
                <a:gd name="T57" fmla="*/ 25 h 66"/>
                <a:gd name="T58" fmla="*/ 37 w 72"/>
                <a:gd name="T59" fmla="*/ 23 h 66"/>
                <a:gd name="T60" fmla="*/ 33 w 72"/>
                <a:gd name="T61" fmla="*/ 26 h 66"/>
                <a:gd name="T62" fmla="*/ 39 w 72"/>
                <a:gd name="T63" fmla="*/ 30 h 66"/>
                <a:gd name="T64" fmla="*/ 47 w 72"/>
                <a:gd name="T65" fmla="*/ 39 h 66"/>
                <a:gd name="T66" fmla="*/ 38 w 72"/>
                <a:gd name="T67" fmla="*/ 4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2" h="66">
                  <a:moveTo>
                    <a:pt x="71" y="43"/>
                  </a:moveTo>
                  <a:cubicBezTo>
                    <a:pt x="70" y="32"/>
                    <a:pt x="64" y="23"/>
                    <a:pt x="57" y="15"/>
                  </a:cubicBezTo>
                  <a:cubicBezTo>
                    <a:pt x="53" y="11"/>
                    <a:pt x="49" y="7"/>
                    <a:pt x="44" y="3"/>
                  </a:cubicBezTo>
                  <a:cubicBezTo>
                    <a:pt x="43" y="2"/>
                    <a:pt x="42" y="2"/>
                    <a:pt x="40" y="1"/>
                  </a:cubicBezTo>
                  <a:cubicBezTo>
                    <a:pt x="36" y="1"/>
                    <a:pt x="36" y="1"/>
                    <a:pt x="36" y="1"/>
                  </a:cubicBezTo>
                  <a:cubicBezTo>
                    <a:pt x="36" y="0"/>
                    <a:pt x="32" y="1"/>
                    <a:pt x="32" y="1"/>
                  </a:cubicBezTo>
                  <a:cubicBezTo>
                    <a:pt x="30" y="2"/>
                    <a:pt x="28" y="3"/>
                    <a:pt x="27" y="4"/>
                  </a:cubicBezTo>
                  <a:cubicBezTo>
                    <a:pt x="17" y="12"/>
                    <a:pt x="9" y="22"/>
                    <a:pt x="4" y="33"/>
                  </a:cubicBezTo>
                  <a:cubicBezTo>
                    <a:pt x="1" y="39"/>
                    <a:pt x="0" y="44"/>
                    <a:pt x="1" y="50"/>
                  </a:cubicBezTo>
                  <a:cubicBezTo>
                    <a:pt x="2" y="56"/>
                    <a:pt x="6" y="62"/>
                    <a:pt x="13" y="63"/>
                  </a:cubicBezTo>
                  <a:cubicBezTo>
                    <a:pt x="28" y="66"/>
                    <a:pt x="44" y="66"/>
                    <a:pt x="59" y="63"/>
                  </a:cubicBezTo>
                  <a:cubicBezTo>
                    <a:pt x="66" y="62"/>
                    <a:pt x="70" y="58"/>
                    <a:pt x="71" y="51"/>
                  </a:cubicBezTo>
                  <a:cubicBezTo>
                    <a:pt x="72" y="48"/>
                    <a:pt x="72" y="46"/>
                    <a:pt x="71" y="43"/>
                  </a:cubicBezTo>
                  <a:close/>
                  <a:moveTo>
                    <a:pt x="38" y="48"/>
                  </a:moveTo>
                  <a:cubicBezTo>
                    <a:pt x="38" y="53"/>
                    <a:pt x="38" y="53"/>
                    <a:pt x="38" y="53"/>
                  </a:cubicBezTo>
                  <a:cubicBezTo>
                    <a:pt x="34" y="53"/>
                    <a:pt x="34" y="53"/>
                    <a:pt x="34" y="53"/>
                  </a:cubicBezTo>
                  <a:cubicBezTo>
                    <a:pt x="34" y="48"/>
                    <a:pt x="34" y="48"/>
                    <a:pt x="34" y="48"/>
                  </a:cubicBezTo>
                  <a:cubicBezTo>
                    <a:pt x="30" y="48"/>
                    <a:pt x="27" y="47"/>
                    <a:pt x="25" y="46"/>
                  </a:cubicBezTo>
                  <a:cubicBezTo>
                    <a:pt x="27" y="41"/>
                    <a:pt x="27" y="41"/>
                    <a:pt x="27" y="41"/>
                  </a:cubicBezTo>
                  <a:cubicBezTo>
                    <a:pt x="29" y="42"/>
                    <a:pt x="32" y="43"/>
                    <a:pt x="35" y="43"/>
                  </a:cubicBezTo>
                  <a:cubicBezTo>
                    <a:pt x="38" y="43"/>
                    <a:pt x="40" y="42"/>
                    <a:pt x="40" y="40"/>
                  </a:cubicBezTo>
                  <a:cubicBezTo>
                    <a:pt x="40" y="38"/>
                    <a:pt x="38" y="37"/>
                    <a:pt x="34" y="35"/>
                  </a:cubicBezTo>
                  <a:cubicBezTo>
                    <a:pt x="29" y="34"/>
                    <a:pt x="26" y="31"/>
                    <a:pt x="26" y="27"/>
                  </a:cubicBezTo>
                  <a:cubicBezTo>
                    <a:pt x="26" y="22"/>
                    <a:pt x="29" y="19"/>
                    <a:pt x="34" y="18"/>
                  </a:cubicBezTo>
                  <a:cubicBezTo>
                    <a:pt x="34" y="13"/>
                    <a:pt x="34" y="13"/>
                    <a:pt x="34" y="13"/>
                  </a:cubicBezTo>
                  <a:cubicBezTo>
                    <a:pt x="39" y="13"/>
                    <a:pt x="39" y="13"/>
                    <a:pt x="39" y="13"/>
                  </a:cubicBezTo>
                  <a:cubicBezTo>
                    <a:pt x="39" y="18"/>
                    <a:pt x="39" y="18"/>
                    <a:pt x="39" y="18"/>
                  </a:cubicBezTo>
                  <a:cubicBezTo>
                    <a:pt x="42" y="18"/>
                    <a:pt x="44" y="18"/>
                    <a:pt x="46" y="19"/>
                  </a:cubicBezTo>
                  <a:cubicBezTo>
                    <a:pt x="44" y="25"/>
                    <a:pt x="44" y="25"/>
                    <a:pt x="44" y="25"/>
                  </a:cubicBezTo>
                  <a:cubicBezTo>
                    <a:pt x="43" y="24"/>
                    <a:pt x="41" y="23"/>
                    <a:pt x="37" y="23"/>
                  </a:cubicBezTo>
                  <a:cubicBezTo>
                    <a:pt x="34" y="23"/>
                    <a:pt x="33" y="24"/>
                    <a:pt x="33" y="26"/>
                  </a:cubicBezTo>
                  <a:cubicBezTo>
                    <a:pt x="33" y="27"/>
                    <a:pt x="35" y="28"/>
                    <a:pt x="39" y="30"/>
                  </a:cubicBezTo>
                  <a:cubicBezTo>
                    <a:pt x="45" y="32"/>
                    <a:pt x="47" y="35"/>
                    <a:pt x="47" y="39"/>
                  </a:cubicBezTo>
                  <a:cubicBezTo>
                    <a:pt x="47" y="43"/>
                    <a:pt x="44" y="47"/>
                    <a:pt x="38" y="4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7"/>
            <p:cNvSpPr>
              <a:spLocks/>
            </p:cNvSpPr>
            <p:nvPr userDrawn="1"/>
          </p:nvSpPr>
          <p:spPr bwMode="auto">
            <a:xfrm>
              <a:off x="6372225" y="2513013"/>
              <a:ext cx="142875" cy="107950"/>
            </a:xfrm>
            <a:custGeom>
              <a:avLst/>
              <a:gdLst>
                <a:gd name="T0" fmla="*/ 11 w 37"/>
                <a:gd name="T1" fmla="*/ 27 h 28"/>
                <a:gd name="T2" fmla="*/ 15 w 37"/>
                <a:gd name="T3" fmla="*/ 26 h 28"/>
                <a:gd name="T4" fmla="*/ 23 w 37"/>
                <a:gd name="T5" fmla="*/ 22 h 28"/>
                <a:gd name="T6" fmla="*/ 22 w 37"/>
                <a:gd name="T7" fmla="*/ 26 h 28"/>
                <a:gd name="T8" fmla="*/ 27 w 37"/>
                <a:gd name="T9" fmla="*/ 25 h 28"/>
                <a:gd name="T10" fmla="*/ 34 w 37"/>
                <a:gd name="T11" fmla="*/ 18 h 28"/>
                <a:gd name="T12" fmla="*/ 32 w 37"/>
                <a:gd name="T13" fmla="*/ 8 h 28"/>
                <a:gd name="T14" fmla="*/ 29 w 37"/>
                <a:gd name="T15" fmla="*/ 12 h 28"/>
                <a:gd name="T16" fmla="*/ 31 w 37"/>
                <a:gd name="T17" fmla="*/ 5 h 28"/>
                <a:gd name="T18" fmla="*/ 30 w 37"/>
                <a:gd name="T19" fmla="*/ 3 h 28"/>
                <a:gd name="T20" fmla="*/ 9 w 37"/>
                <a:gd name="T21" fmla="*/ 3 h 28"/>
                <a:gd name="T22" fmla="*/ 8 w 37"/>
                <a:gd name="T23" fmla="*/ 6 h 28"/>
                <a:gd name="T24" fmla="*/ 11 w 37"/>
                <a:gd name="T25" fmla="*/ 14 h 28"/>
                <a:gd name="T26" fmla="*/ 10 w 37"/>
                <a:gd name="T27" fmla="*/ 14 h 28"/>
                <a:gd name="T28" fmla="*/ 7 w 37"/>
                <a:gd name="T29" fmla="*/ 7 h 28"/>
                <a:gd name="T30" fmla="*/ 1 w 37"/>
                <a:gd name="T31" fmla="*/ 12 h 28"/>
                <a:gd name="T32" fmla="*/ 1 w 37"/>
                <a:gd name="T33" fmla="*/ 16 h 28"/>
                <a:gd name="T34" fmla="*/ 11 w 37"/>
                <a:gd name="T35" fmla="*/ 2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 h="28">
                  <a:moveTo>
                    <a:pt x="11" y="27"/>
                  </a:moveTo>
                  <a:cubicBezTo>
                    <a:pt x="12" y="27"/>
                    <a:pt x="14" y="26"/>
                    <a:pt x="15" y="26"/>
                  </a:cubicBezTo>
                  <a:cubicBezTo>
                    <a:pt x="18" y="26"/>
                    <a:pt x="22" y="26"/>
                    <a:pt x="23" y="22"/>
                  </a:cubicBezTo>
                  <a:cubicBezTo>
                    <a:pt x="23" y="24"/>
                    <a:pt x="23" y="25"/>
                    <a:pt x="22" y="26"/>
                  </a:cubicBezTo>
                  <a:cubicBezTo>
                    <a:pt x="24" y="28"/>
                    <a:pt x="26" y="27"/>
                    <a:pt x="27" y="25"/>
                  </a:cubicBezTo>
                  <a:cubicBezTo>
                    <a:pt x="29" y="23"/>
                    <a:pt x="32" y="20"/>
                    <a:pt x="34" y="18"/>
                  </a:cubicBezTo>
                  <a:cubicBezTo>
                    <a:pt x="37" y="14"/>
                    <a:pt x="36" y="11"/>
                    <a:pt x="32" y="8"/>
                  </a:cubicBezTo>
                  <a:cubicBezTo>
                    <a:pt x="31" y="9"/>
                    <a:pt x="30" y="11"/>
                    <a:pt x="29" y="12"/>
                  </a:cubicBezTo>
                  <a:cubicBezTo>
                    <a:pt x="29" y="9"/>
                    <a:pt x="30" y="7"/>
                    <a:pt x="31" y="5"/>
                  </a:cubicBezTo>
                  <a:cubicBezTo>
                    <a:pt x="31" y="5"/>
                    <a:pt x="31" y="3"/>
                    <a:pt x="30" y="3"/>
                  </a:cubicBezTo>
                  <a:cubicBezTo>
                    <a:pt x="23" y="0"/>
                    <a:pt x="16" y="0"/>
                    <a:pt x="9" y="3"/>
                  </a:cubicBezTo>
                  <a:cubicBezTo>
                    <a:pt x="9" y="3"/>
                    <a:pt x="8" y="5"/>
                    <a:pt x="8" y="6"/>
                  </a:cubicBezTo>
                  <a:cubicBezTo>
                    <a:pt x="9" y="9"/>
                    <a:pt x="10" y="11"/>
                    <a:pt x="11" y="14"/>
                  </a:cubicBezTo>
                  <a:cubicBezTo>
                    <a:pt x="10" y="14"/>
                    <a:pt x="10" y="14"/>
                    <a:pt x="10" y="14"/>
                  </a:cubicBezTo>
                  <a:cubicBezTo>
                    <a:pt x="9" y="12"/>
                    <a:pt x="8" y="10"/>
                    <a:pt x="7" y="7"/>
                  </a:cubicBezTo>
                  <a:cubicBezTo>
                    <a:pt x="5" y="9"/>
                    <a:pt x="3" y="10"/>
                    <a:pt x="1" y="12"/>
                  </a:cubicBezTo>
                  <a:cubicBezTo>
                    <a:pt x="0" y="13"/>
                    <a:pt x="0" y="15"/>
                    <a:pt x="1" y="16"/>
                  </a:cubicBezTo>
                  <a:cubicBezTo>
                    <a:pt x="4" y="20"/>
                    <a:pt x="8" y="24"/>
                    <a:pt x="11"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8" name="Freeform 8"/>
          <p:cNvSpPr>
            <a:spLocks/>
          </p:cNvSpPr>
          <p:nvPr userDrawn="1"/>
        </p:nvSpPr>
        <p:spPr bwMode="auto">
          <a:xfrm>
            <a:off x="5357813" y="2949575"/>
            <a:ext cx="146050" cy="41275"/>
          </a:xfrm>
          <a:custGeom>
            <a:avLst/>
            <a:gdLst>
              <a:gd name="T0" fmla="*/ 2 w 38"/>
              <a:gd name="T1" fmla="*/ 6 h 11"/>
              <a:gd name="T2" fmla="*/ 18 w 38"/>
              <a:gd name="T3" fmla="*/ 0 h 11"/>
              <a:gd name="T4" fmla="*/ 35 w 38"/>
              <a:gd name="T5" fmla="*/ 5 h 11"/>
              <a:gd name="T6" fmla="*/ 38 w 38"/>
              <a:gd name="T7" fmla="*/ 8 h 11"/>
              <a:gd name="T8" fmla="*/ 36 w 38"/>
              <a:gd name="T9" fmla="*/ 11 h 11"/>
              <a:gd name="T10" fmla="*/ 31 w 38"/>
              <a:gd name="T11" fmla="*/ 11 h 11"/>
              <a:gd name="T12" fmla="*/ 18 w 38"/>
              <a:gd name="T13" fmla="*/ 7 h 11"/>
              <a:gd name="T14" fmla="*/ 8 w 38"/>
              <a:gd name="T15" fmla="*/ 11 h 11"/>
              <a:gd name="T16" fmla="*/ 3 w 38"/>
              <a:gd name="T17" fmla="*/ 11 h 11"/>
              <a:gd name="T18" fmla="*/ 0 w 38"/>
              <a:gd name="T19" fmla="*/ 9 h 11"/>
              <a:gd name="T20" fmla="*/ 2 w 38"/>
              <a:gd name="T21"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1">
                <a:moveTo>
                  <a:pt x="2" y="6"/>
                </a:moveTo>
                <a:cubicBezTo>
                  <a:pt x="6" y="3"/>
                  <a:pt x="12" y="0"/>
                  <a:pt x="18" y="0"/>
                </a:cubicBezTo>
                <a:cubicBezTo>
                  <a:pt x="24" y="0"/>
                  <a:pt x="30" y="1"/>
                  <a:pt x="35" y="5"/>
                </a:cubicBezTo>
                <a:cubicBezTo>
                  <a:pt x="36" y="6"/>
                  <a:pt x="37" y="7"/>
                  <a:pt x="38" y="8"/>
                </a:cubicBezTo>
                <a:cubicBezTo>
                  <a:pt x="36" y="11"/>
                  <a:pt x="36" y="11"/>
                  <a:pt x="36" y="11"/>
                </a:cubicBezTo>
                <a:cubicBezTo>
                  <a:pt x="31" y="11"/>
                  <a:pt x="31" y="11"/>
                  <a:pt x="31" y="11"/>
                </a:cubicBezTo>
                <a:cubicBezTo>
                  <a:pt x="27" y="8"/>
                  <a:pt x="23" y="7"/>
                  <a:pt x="18" y="7"/>
                </a:cubicBezTo>
                <a:cubicBezTo>
                  <a:pt x="14" y="7"/>
                  <a:pt x="10" y="9"/>
                  <a:pt x="8" y="11"/>
                </a:cubicBezTo>
                <a:cubicBezTo>
                  <a:pt x="3" y="11"/>
                  <a:pt x="3" y="11"/>
                  <a:pt x="3" y="11"/>
                </a:cubicBezTo>
                <a:cubicBezTo>
                  <a:pt x="0" y="9"/>
                  <a:pt x="0" y="9"/>
                  <a:pt x="0" y="9"/>
                </a:cubicBezTo>
                <a:cubicBezTo>
                  <a:pt x="1" y="8"/>
                  <a:pt x="2" y="7"/>
                  <a:pt x="2"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9"/>
          <p:cNvSpPr>
            <a:spLocks/>
          </p:cNvSpPr>
          <p:nvPr userDrawn="1"/>
        </p:nvSpPr>
        <p:spPr bwMode="auto">
          <a:xfrm>
            <a:off x="5299075" y="3125788"/>
            <a:ext cx="266700" cy="115888"/>
          </a:xfrm>
          <a:custGeom>
            <a:avLst/>
            <a:gdLst>
              <a:gd name="T0" fmla="*/ 69 w 69"/>
              <a:gd name="T1" fmla="*/ 24 h 30"/>
              <a:gd name="T2" fmla="*/ 64 w 69"/>
              <a:gd name="T3" fmla="*/ 30 h 30"/>
              <a:gd name="T4" fmla="*/ 5 w 69"/>
              <a:gd name="T5" fmla="*/ 30 h 30"/>
              <a:gd name="T6" fmla="*/ 0 w 69"/>
              <a:gd name="T7" fmla="*/ 24 h 30"/>
              <a:gd name="T8" fmla="*/ 0 w 69"/>
              <a:gd name="T9" fmla="*/ 0 h 30"/>
              <a:gd name="T10" fmla="*/ 26 w 69"/>
              <a:gd name="T11" fmla="*/ 0 h 30"/>
              <a:gd name="T12" fmla="*/ 26 w 69"/>
              <a:gd name="T13" fmla="*/ 3 h 30"/>
              <a:gd name="T14" fmla="*/ 31 w 69"/>
              <a:gd name="T15" fmla="*/ 3 h 30"/>
              <a:gd name="T16" fmla="*/ 31 w 69"/>
              <a:gd name="T17" fmla="*/ 10 h 30"/>
              <a:gd name="T18" fmla="*/ 38 w 69"/>
              <a:gd name="T19" fmla="*/ 10 h 30"/>
              <a:gd name="T20" fmla="*/ 38 w 69"/>
              <a:gd name="T21" fmla="*/ 3 h 30"/>
              <a:gd name="T22" fmla="*/ 43 w 69"/>
              <a:gd name="T23" fmla="*/ 3 h 30"/>
              <a:gd name="T24" fmla="*/ 43 w 69"/>
              <a:gd name="T25" fmla="*/ 0 h 30"/>
              <a:gd name="T26" fmla="*/ 69 w 69"/>
              <a:gd name="T27" fmla="*/ 0 h 30"/>
              <a:gd name="T28" fmla="*/ 69 w 69"/>
              <a:gd name="T29" fmla="*/ 0 h 30"/>
              <a:gd name="T30" fmla="*/ 69 w 69"/>
              <a:gd name="T31" fmla="*/ 2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 h="30">
                <a:moveTo>
                  <a:pt x="69" y="24"/>
                </a:moveTo>
                <a:cubicBezTo>
                  <a:pt x="69" y="27"/>
                  <a:pt x="67" y="30"/>
                  <a:pt x="64" y="30"/>
                </a:cubicBezTo>
                <a:cubicBezTo>
                  <a:pt x="5" y="30"/>
                  <a:pt x="5" y="30"/>
                  <a:pt x="5" y="30"/>
                </a:cubicBezTo>
                <a:cubicBezTo>
                  <a:pt x="2" y="30"/>
                  <a:pt x="0" y="27"/>
                  <a:pt x="0" y="24"/>
                </a:cubicBezTo>
                <a:cubicBezTo>
                  <a:pt x="0" y="0"/>
                  <a:pt x="0" y="0"/>
                  <a:pt x="0" y="0"/>
                </a:cubicBezTo>
                <a:cubicBezTo>
                  <a:pt x="26" y="0"/>
                  <a:pt x="26" y="0"/>
                  <a:pt x="26" y="0"/>
                </a:cubicBezTo>
                <a:cubicBezTo>
                  <a:pt x="26" y="3"/>
                  <a:pt x="26" y="3"/>
                  <a:pt x="26" y="3"/>
                </a:cubicBezTo>
                <a:cubicBezTo>
                  <a:pt x="31" y="3"/>
                  <a:pt x="31" y="3"/>
                  <a:pt x="31" y="3"/>
                </a:cubicBezTo>
                <a:cubicBezTo>
                  <a:pt x="31" y="10"/>
                  <a:pt x="31" y="10"/>
                  <a:pt x="31" y="10"/>
                </a:cubicBezTo>
                <a:cubicBezTo>
                  <a:pt x="38" y="10"/>
                  <a:pt x="38" y="10"/>
                  <a:pt x="38" y="10"/>
                </a:cubicBezTo>
                <a:cubicBezTo>
                  <a:pt x="38" y="3"/>
                  <a:pt x="38" y="3"/>
                  <a:pt x="38" y="3"/>
                </a:cubicBezTo>
                <a:cubicBezTo>
                  <a:pt x="43" y="3"/>
                  <a:pt x="43" y="3"/>
                  <a:pt x="43" y="3"/>
                </a:cubicBezTo>
                <a:cubicBezTo>
                  <a:pt x="43" y="0"/>
                  <a:pt x="43" y="0"/>
                  <a:pt x="43" y="0"/>
                </a:cubicBezTo>
                <a:cubicBezTo>
                  <a:pt x="69" y="0"/>
                  <a:pt x="69" y="0"/>
                  <a:pt x="69" y="0"/>
                </a:cubicBezTo>
                <a:cubicBezTo>
                  <a:pt x="69" y="0"/>
                  <a:pt x="69" y="0"/>
                  <a:pt x="69" y="0"/>
                </a:cubicBezTo>
                <a:lnTo>
                  <a:pt x="69" y="2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0"/>
          <p:cNvSpPr>
            <a:spLocks/>
          </p:cNvSpPr>
          <p:nvPr userDrawn="1"/>
        </p:nvSpPr>
        <p:spPr bwMode="auto">
          <a:xfrm>
            <a:off x="5272088" y="2998788"/>
            <a:ext cx="317500" cy="104775"/>
          </a:xfrm>
          <a:custGeom>
            <a:avLst/>
            <a:gdLst>
              <a:gd name="T0" fmla="*/ 76 w 82"/>
              <a:gd name="T1" fmla="*/ 27 h 27"/>
              <a:gd name="T2" fmla="*/ 6 w 82"/>
              <a:gd name="T3" fmla="*/ 27 h 27"/>
              <a:gd name="T4" fmla="*/ 0 w 82"/>
              <a:gd name="T5" fmla="*/ 21 h 27"/>
              <a:gd name="T6" fmla="*/ 0 w 82"/>
              <a:gd name="T7" fmla="*/ 6 h 27"/>
              <a:gd name="T8" fmla="*/ 6 w 82"/>
              <a:gd name="T9" fmla="*/ 0 h 27"/>
              <a:gd name="T10" fmla="*/ 76 w 82"/>
              <a:gd name="T11" fmla="*/ 0 h 27"/>
              <a:gd name="T12" fmla="*/ 82 w 82"/>
              <a:gd name="T13" fmla="*/ 6 h 27"/>
              <a:gd name="T14" fmla="*/ 82 w 82"/>
              <a:gd name="T15" fmla="*/ 21 h 27"/>
              <a:gd name="T16" fmla="*/ 76 w 82"/>
              <a:gd name="T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27">
                <a:moveTo>
                  <a:pt x="76" y="27"/>
                </a:moveTo>
                <a:cubicBezTo>
                  <a:pt x="6" y="27"/>
                  <a:pt x="6" y="27"/>
                  <a:pt x="6" y="27"/>
                </a:cubicBezTo>
                <a:cubicBezTo>
                  <a:pt x="3" y="27"/>
                  <a:pt x="0" y="24"/>
                  <a:pt x="0" y="21"/>
                </a:cubicBezTo>
                <a:cubicBezTo>
                  <a:pt x="0" y="6"/>
                  <a:pt x="0" y="6"/>
                  <a:pt x="0" y="6"/>
                </a:cubicBezTo>
                <a:cubicBezTo>
                  <a:pt x="0" y="3"/>
                  <a:pt x="3" y="0"/>
                  <a:pt x="6" y="0"/>
                </a:cubicBezTo>
                <a:cubicBezTo>
                  <a:pt x="76" y="0"/>
                  <a:pt x="76" y="0"/>
                  <a:pt x="76" y="0"/>
                </a:cubicBezTo>
                <a:cubicBezTo>
                  <a:pt x="79" y="0"/>
                  <a:pt x="82" y="3"/>
                  <a:pt x="82" y="6"/>
                </a:cubicBezTo>
                <a:cubicBezTo>
                  <a:pt x="82" y="21"/>
                  <a:pt x="82" y="21"/>
                  <a:pt x="82" y="21"/>
                </a:cubicBezTo>
                <a:cubicBezTo>
                  <a:pt x="82" y="24"/>
                  <a:pt x="79" y="27"/>
                  <a:pt x="76"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11"/>
          <p:cNvSpPr>
            <a:spLocks noEditPoints="1"/>
          </p:cNvSpPr>
          <p:nvPr userDrawn="1"/>
        </p:nvSpPr>
        <p:spPr bwMode="auto">
          <a:xfrm>
            <a:off x="5241925" y="739775"/>
            <a:ext cx="323850" cy="323850"/>
          </a:xfrm>
          <a:custGeom>
            <a:avLst/>
            <a:gdLst>
              <a:gd name="T0" fmla="*/ 84 w 84"/>
              <a:gd name="T1" fmla="*/ 43 h 84"/>
              <a:gd name="T2" fmla="*/ 82 w 84"/>
              <a:gd name="T3" fmla="*/ 38 h 84"/>
              <a:gd name="T4" fmla="*/ 82 w 84"/>
              <a:gd name="T5" fmla="*/ 34 h 84"/>
              <a:gd name="T6" fmla="*/ 81 w 84"/>
              <a:gd name="T7" fmla="*/ 29 h 84"/>
              <a:gd name="T8" fmla="*/ 74 w 84"/>
              <a:gd name="T9" fmla="*/ 28 h 84"/>
              <a:gd name="T10" fmla="*/ 78 w 84"/>
              <a:gd name="T11" fmla="*/ 20 h 84"/>
              <a:gd name="T12" fmla="*/ 69 w 84"/>
              <a:gd name="T13" fmla="*/ 19 h 84"/>
              <a:gd name="T14" fmla="*/ 71 w 84"/>
              <a:gd name="T15" fmla="*/ 12 h 84"/>
              <a:gd name="T16" fmla="*/ 66 w 84"/>
              <a:gd name="T17" fmla="*/ 9 h 84"/>
              <a:gd name="T18" fmla="*/ 63 w 84"/>
              <a:gd name="T19" fmla="*/ 7 h 84"/>
              <a:gd name="T20" fmla="*/ 59 w 84"/>
              <a:gd name="T21" fmla="*/ 4 h 84"/>
              <a:gd name="T22" fmla="*/ 53 w 84"/>
              <a:gd name="T23" fmla="*/ 9 h 84"/>
              <a:gd name="T24" fmla="*/ 50 w 84"/>
              <a:gd name="T25" fmla="*/ 1 h 84"/>
              <a:gd name="T26" fmla="*/ 46 w 84"/>
              <a:gd name="T27" fmla="*/ 7 h 84"/>
              <a:gd name="T28" fmla="*/ 40 w 84"/>
              <a:gd name="T29" fmla="*/ 0 h 84"/>
              <a:gd name="T30" fmla="*/ 36 w 84"/>
              <a:gd name="T31" fmla="*/ 8 h 84"/>
              <a:gd name="T32" fmla="*/ 31 w 84"/>
              <a:gd name="T33" fmla="*/ 2 h 84"/>
              <a:gd name="T34" fmla="*/ 26 w 84"/>
              <a:gd name="T35" fmla="*/ 5 h 84"/>
              <a:gd name="T36" fmla="*/ 23 w 84"/>
              <a:gd name="T37" fmla="*/ 7 h 84"/>
              <a:gd name="T38" fmla="*/ 17 w 84"/>
              <a:gd name="T39" fmla="*/ 9 h 84"/>
              <a:gd name="T40" fmla="*/ 19 w 84"/>
              <a:gd name="T41" fmla="*/ 16 h 84"/>
              <a:gd name="T42" fmla="*/ 10 w 84"/>
              <a:gd name="T43" fmla="*/ 15 h 84"/>
              <a:gd name="T44" fmla="*/ 12 w 84"/>
              <a:gd name="T45" fmla="*/ 24 h 84"/>
              <a:gd name="T46" fmla="*/ 5 w 84"/>
              <a:gd name="T47" fmla="*/ 24 h 84"/>
              <a:gd name="T48" fmla="*/ 4 w 84"/>
              <a:gd name="T49" fmla="*/ 29 h 84"/>
              <a:gd name="T50" fmla="*/ 3 w 84"/>
              <a:gd name="T51" fmla="*/ 33 h 84"/>
              <a:gd name="T52" fmla="*/ 1 w 84"/>
              <a:gd name="T53" fmla="*/ 38 h 84"/>
              <a:gd name="T54" fmla="*/ 7 w 84"/>
              <a:gd name="T55" fmla="*/ 42 h 84"/>
              <a:gd name="T56" fmla="*/ 1 w 84"/>
              <a:gd name="T57" fmla="*/ 48 h 84"/>
              <a:gd name="T58" fmla="*/ 9 w 84"/>
              <a:gd name="T59" fmla="*/ 52 h 84"/>
              <a:gd name="T60" fmla="*/ 4 w 84"/>
              <a:gd name="T61" fmla="*/ 58 h 84"/>
              <a:gd name="T62" fmla="*/ 7 w 84"/>
              <a:gd name="T63" fmla="*/ 62 h 84"/>
              <a:gd name="T64" fmla="*/ 9 w 84"/>
              <a:gd name="T65" fmla="*/ 65 h 84"/>
              <a:gd name="T66" fmla="*/ 11 w 84"/>
              <a:gd name="T67" fmla="*/ 70 h 84"/>
              <a:gd name="T68" fmla="*/ 19 w 84"/>
              <a:gd name="T69" fmla="*/ 68 h 84"/>
              <a:gd name="T70" fmla="*/ 19 w 84"/>
              <a:gd name="T71" fmla="*/ 77 h 84"/>
              <a:gd name="T72" fmla="*/ 27 w 84"/>
              <a:gd name="T73" fmla="*/ 73 h 84"/>
              <a:gd name="T74" fmla="*/ 28 w 84"/>
              <a:gd name="T75" fmla="*/ 81 h 84"/>
              <a:gd name="T76" fmla="*/ 34 w 84"/>
              <a:gd name="T77" fmla="*/ 76 h 84"/>
              <a:gd name="T78" fmla="*/ 36 w 84"/>
              <a:gd name="T79" fmla="*/ 83 h 84"/>
              <a:gd name="T80" fmla="*/ 42 w 84"/>
              <a:gd name="T81" fmla="*/ 82 h 84"/>
              <a:gd name="T82" fmla="*/ 46 w 84"/>
              <a:gd name="T83" fmla="*/ 82 h 84"/>
              <a:gd name="T84" fmla="*/ 51 w 84"/>
              <a:gd name="T85" fmla="*/ 83 h 84"/>
              <a:gd name="T86" fmla="*/ 53 w 84"/>
              <a:gd name="T87" fmla="*/ 75 h 84"/>
              <a:gd name="T88" fmla="*/ 61 w 84"/>
              <a:gd name="T89" fmla="*/ 80 h 84"/>
              <a:gd name="T90" fmla="*/ 62 w 84"/>
              <a:gd name="T91" fmla="*/ 71 h 84"/>
              <a:gd name="T92" fmla="*/ 69 w 84"/>
              <a:gd name="T93" fmla="*/ 74 h 84"/>
              <a:gd name="T94" fmla="*/ 72 w 84"/>
              <a:gd name="T95" fmla="*/ 69 h 84"/>
              <a:gd name="T96" fmla="*/ 74 w 84"/>
              <a:gd name="T97" fmla="*/ 66 h 84"/>
              <a:gd name="T98" fmla="*/ 78 w 84"/>
              <a:gd name="T99" fmla="*/ 62 h 84"/>
              <a:gd name="T100" fmla="*/ 74 w 84"/>
              <a:gd name="T101" fmla="*/ 56 h 84"/>
              <a:gd name="T102" fmla="*/ 82 w 84"/>
              <a:gd name="T103" fmla="*/ 53 h 84"/>
              <a:gd name="T104" fmla="*/ 77 w 84"/>
              <a:gd name="T105" fmla="*/ 47 h 84"/>
              <a:gd name="T106" fmla="*/ 35 w 84"/>
              <a:gd name="T107" fmla="*/ 40 h 84"/>
              <a:gd name="T108" fmla="*/ 15 w 84"/>
              <a:gd name="T109" fmla="*/ 34 h 84"/>
              <a:gd name="T110" fmla="*/ 19 w 84"/>
              <a:gd name="T111" fmla="*/ 44 h 84"/>
              <a:gd name="T112" fmla="*/ 21 w 84"/>
              <a:gd name="T113" fmla="*/ 51 h 84"/>
              <a:gd name="T114" fmla="*/ 35 w 84"/>
              <a:gd name="T115" fmla="*/ 69 h 84"/>
              <a:gd name="T116" fmla="*/ 64 w 84"/>
              <a:gd name="T117" fmla="*/ 4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4" h="84">
                <a:moveTo>
                  <a:pt x="82" y="46"/>
                </a:moveTo>
                <a:cubicBezTo>
                  <a:pt x="83" y="46"/>
                  <a:pt x="83" y="46"/>
                  <a:pt x="83" y="46"/>
                </a:cubicBezTo>
                <a:cubicBezTo>
                  <a:pt x="84" y="46"/>
                  <a:pt x="84" y="45"/>
                  <a:pt x="84" y="45"/>
                </a:cubicBezTo>
                <a:cubicBezTo>
                  <a:pt x="84" y="44"/>
                  <a:pt x="84" y="44"/>
                  <a:pt x="84" y="43"/>
                </a:cubicBezTo>
                <a:cubicBezTo>
                  <a:pt x="83" y="43"/>
                  <a:pt x="83" y="43"/>
                  <a:pt x="82" y="43"/>
                </a:cubicBezTo>
                <a:cubicBezTo>
                  <a:pt x="82" y="43"/>
                  <a:pt x="79" y="42"/>
                  <a:pt x="77" y="42"/>
                </a:cubicBezTo>
                <a:cubicBezTo>
                  <a:pt x="77" y="41"/>
                  <a:pt x="77" y="40"/>
                  <a:pt x="77" y="39"/>
                </a:cubicBezTo>
                <a:cubicBezTo>
                  <a:pt x="79" y="39"/>
                  <a:pt x="82" y="38"/>
                  <a:pt x="82" y="38"/>
                </a:cubicBezTo>
                <a:cubicBezTo>
                  <a:pt x="83" y="38"/>
                  <a:pt x="83" y="38"/>
                  <a:pt x="83" y="37"/>
                </a:cubicBezTo>
                <a:cubicBezTo>
                  <a:pt x="84" y="37"/>
                  <a:pt x="84" y="36"/>
                  <a:pt x="84" y="36"/>
                </a:cubicBezTo>
                <a:cubicBezTo>
                  <a:pt x="84" y="35"/>
                  <a:pt x="83" y="35"/>
                  <a:pt x="83" y="35"/>
                </a:cubicBezTo>
                <a:cubicBezTo>
                  <a:pt x="83" y="34"/>
                  <a:pt x="82" y="34"/>
                  <a:pt x="82" y="34"/>
                </a:cubicBezTo>
                <a:cubicBezTo>
                  <a:pt x="81" y="34"/>
                  <a:pt x="78" y="34"/>
                  <a:pt x="76" y="35"/>
                </a:cubicBezTo>
                <a:cubicBezTo>
                  <a:pt x="76" y="34"/>
                  <a:pt x="76" y="33"/>
                  <a:pt x="75" y="32"/>
                </a:cubicBezTo>
                <a:cubicBezTo>
                  <a:pt x="78" y="31"/>
                  <a:pt x="80" y="30"/>
                  <a:pt x="81" y="30"/>
                </a:cubicBezTo>
                <a:cubicBezTo>
                  <a:pt x="81" y="30"/>
                  <a:pt x="81" y="29"/>
                  <a:pt x="81" y="29"/>
                </a:cubicBezTo>
                <a:cubicBezTo>
                  <a:pt x="82" y="28"/>
                  <a:pt x="82" y="28"/>
                  <a:pt x="81" y="27"/>
                </a:cubicBezTo>
                <a:cubicBezTo>
                  <a:pt x="81" y="27"/>
                  <a:pt x="81" y="27"/>
                  <a:pt x="81" y="26"/>
                </a:cubicBezTo>
                <a:cubicBezTo>
                  <a:pt x="80" y="26"/>
                  <a:pt x="80" y="26"/>
                  <a:pt x="79" y="26"/>
                </a:cubicBezTo>
                <a:cubicBezTo>
                  <a:pt x="79" y="26"/>
                  <a:pt x="76" y="27"/>
                  <a:pt x="74" y="28"/>
                </a:cubicBezTo>
                <a:cubicBezTo>
                  <a:pt x="73" y="27"/>
                  <a:pt x="73" y="26"/>
                  <a:pt x="73" y="25"/>
                </a:cubicBezTo>
                <a:cubicBezTo>
                  <a:pt x="75" y="24"/>
                  <a:pt x="77" y="22"/>
                  <a:pt x="77" y="22"/>
                </a:cubicBezTo>
                <a:cubicBezTo>
                  <a:pt x="78" y="22"/>
                  <a:pt x="78" y="21"/>
                  <a:pt x="78" y="21"/>
                </a:cubicBezTo>
                <a:cubicBezTo>
                  <a:pt x="78" y="20"/>
                  <a:pt x="78" y="20"/>
                  <a:pt x="78" y="20"/>
                </a:cubicBezTo>
                <a:cubicBezTo>
                  <a:pt x="77" y="19"/>
                  <a:pt x="77" y="19"/>
                  <a:pt x="76" y="19"/>
                </a:cubicBezTo>
                <a:cubicBezTo>
                  <a:pt x="76" y="19"/>
                  <a:pt x="76" y="19"/>
                  <a:pt x="75" y="19"/>
                </a:cubicBezTo>
                <a:cubicBezTo>
                  <a:pt x="75" y="19"/>
                  <a:pt x="72" y="20"/>
                  <a:pt x="70" y="21"/>
                </a:cubicBezTo>
                <a:cubicBezTo>
                  <a:pt x="70" y="21"/>
                  <a:pt x="69" y="20"/>
                  <a:pt x="69" y="19"/>
                </a:cubicBezTo>
                <a:cubicBezTo>
                  <a:pt x="70" y="18"/>
                  <a:pt x="72" y="16"/>
                  <a:pt x="72" y="15"/>
                </a:cubicBezTo>
                <a:cubicBezTo>
                  <a:pt x="73" y="15"/>
                  <a:pt x="73" y="14"/>
                  <a:pt x="73" y="14"/>
                </a:cubicBezTo>
                <a:cubicBezTo>
                  <a:pt x="73" y="13"/>
                  <a:pt x="72" y="13"/>
                  <a:pt x="72" y="13"/>
                </a:cubicBezTo>
                <a:cubicBezTo>
                  <a:pt x="72" y="12"/>
                  <a:pt x="71" y="12"/>
                  <a:pt x="71" y="12"/>
                </a:cubicBezTo>
                <a:cubicBezTo>
                  <a:pt x="70" y="12"/>
                  <a:pt x="70" y="12"/>
                  <a:pt x="70" y="12"/>
                </a:cubicBezTo>
                <a:cubicBezTo>
                  <a:pt x="69" y="13"/>
                  <a:pt x="67" y="14"/>
                  <a:pt x="65" y="16"/>
                </a:cubicBezTo>
                <a:cubicBezTo>
                  <a:pt x="65" y="15"/>
                  <a:pt x="64" y="15"/>
                  <a:pt x="63" y="14"/>
                </a:cubicBezTo>
                <a:cubicBezTo>
                  <a:pt x="65" y="12"/>
                  <a:pt x="66" y="10"/>
                  <a:pt x="66" y="9"/>
                </a:cubicBezTo>
                <a:cubicBezTo>
                  <a:pt x="66" y="9"/>
                  <a:pt x="66" y="9"/>
                  <a:pt x="66" y="8"/>
                </a:cubicBezTo>
                <a:cubicBezTo>
                  <a:pt x="66" y="8"/>
                  <a:pt x="66" y="7"/>
                  <a:pt x="65" y="7"/>
                </a:cubicBezTo>
                <a:cubicBezTo>
                  <a:pt x="65" y="7"/>
                  <a:pt x="65" y="7"/>
                  <a:pt x="64" y="7"/>
                </a:cubicBezTo>
                <a:cubicBezTo>
                  <a:pt x="64" y="7"/>
                  <a:pt x="63" y="7"/>
                  <a:pt x="63" y="7"/>
                </a:cubicBezTo>
                <a:cubicBezTo>
                  <a:pt x="63" y="8"/>
                  <a:pt x="61" y="10"/>
                  <a:pt x="59" y="12"/>
                </a:cubicBezTo>
                <a:cubicBezTo>
                  <a:pt x="59" y="11"/>
                  <a:pt x="58" y="11"/>
                  <a:pt x="57" y="11"/>
                </a:cubicBezTo>
                <a:cubicBezTo>
                  <a:pt x="58" y="8"/>
                  <a:pt x="59" y="6"/>
                  <a:pt x="59" y="5"/>
                </a:cubicBezTo>
                <a:cubicBezTo>
                  <a:pt x="59" y="5"/>
                  <a:pt x="59" y="4"/>
                  <a:pt x="59" y="4"/>
                </a:cubicBezTo>
                <a:cubicBezTo>
                  <a:pt x="58" y="3"/>
                  <a:pt x="58" y="3"/>
                  <a:pt x="58" y="3"/>
                </a:cubicBezTo>
                <a:cubicBezTo>
                  <a:pt x="57" y="3"/>
                  <a:pt x="57" y="3"/>
                  <a:pt x="56" y="3"/>
                </a:cubicBezTo>
                <a:cubicBezTo>
                  <a:pt x="56" y="3"/>
                  <a:pt x="55" y="3"/>
                  <a:pt x="55" y="4"/>
                </a:cubicBezTo>
                <a:cubicBezTo>
                  <a:pt x="55" y="4"/>
                  <a:pt x="54" y="7"/>
                  <a:pt x="53" y="9"/>
                </a:cubicBezTo>
                <a:cubicBezTo>
                  <a:pt x="52" y="9"/>
                  <a:pt x="52" y="9"/>
                  <a:pt x="52" y="8"/>
                </a:cubicBezTo>
                <a:cubicBezTo>
                  <a:pt x="51" y="8"/>
                  <a:pt x="51" y="8"/>
                  <a:pt x="50" y="8"/>
                </a:cubicBezTo>
                <a:cubicBezTo>
                  <a:pt x="51" y="6"/>
                  <a:pt x="51" y="3"/>
                  <a:pt x="51" y="2"/>
                </a:cubicBezTo>
                <a:cubicBezTo>
                  <a:pt x="51" y="2"/>
                  <a:pt x="51" y="2"/>
                  <a:pt x="50" y="1"/>
                </a:cubicBezTo>
                <a:cubicBezTo>
                  <a:pt x="50" y="1"/>
                  <a:pt x="50" y="1"/>
                  <a:pt x="49" y="1"/>
                </a:cubicBezTo>
                <a:cubicBezTo>
                  <a:pt x="49" y="0"/>
                  <a:pt x="48" y="1"/>
                  <a:pt x="48" y="1"/>
                </a:cubicBezTo>
                <a:cubicBezTo>
                  <a:pt x="47" y="1"/>
                  <a:pt x="47" y="1"/>
                  <a:pt x="47" y="2"/>
                </a:cubicBezTo>
                <a:cubicBezTo>
                  <a:pt x="47" y="2"/>
                  <a:pt x="46" y="5"/>
                  <a:pt x="46" y="7"/>
                </a:cubicBezTo>
                <a:cubicBezTo>
                  <a:pt x="45" y="7"/>
                  <a:pt x="44" y="7"/>
                  <a:pt x="43" y="7"/>
                </a:cubicBezTo>
                <a:cubicBezTo>
                  <a:pt x="43" y="5"/>
                  <a:pt x="42" y="2"/>
                  <a:pt x="42" y="2"/>
                </a:cubicBezTo>
                <a:cubicBezTo>
                  <a:pt x="42" y="1"/>
                  <a:pt x="42" y="1"/>
                  <a:pt x="42" y="0"/>
                </a:cubicBezTo>
                <a:cubicBezTo>
                  <a:pt x="41" y="0"/>
                  <a:pt x="41" y="0"/>
                  <a:pt x="40" y="0"/>
                </a:cubicBezTo>
                <a:cubicBezTo>
                  <a:pt x="40" y="0"/>
                  <a:pt x="40" y="0"/>
                  <a:pt x="39" y="0"/>
                </a:cubicBezTo>
                <a:cubicBezTo>
                  <a:pt x="39" y="1"/>
                  <a:pt x="39" y="1"/>
                  <a:pt x="39" y="2"/>
                </a:cubicBezTo>
                <a:cubicBezTo>
                  <a:pt x="39" y="2"/>
                  <a:pt x="38" y="5"/>
                  <a:pt x="38" y="7"/>
                </a:cubicBezTo>
                <a:cubicBezTo>
                  <a:pt x="37" y="7"/>
                  <a:pt x="37" y="7"/>
                  <a:pt x="36" y="8"/>
                </a:cubicBezTo>
                <a:cubicBezTo>
                  <a:pt x="35" y="5"/>
                  <a:pt x="34" y="3"/>
                  <a:pt x="34" y="2"/>
                </a:cubicBezTo>
                <a:cubicBezTo>
                  <a:pt x="34" y="2"/>
                  <a:pt x="34" y="2"/>
                  <a:pt x="33" y="1"/>
                </a:cubicBezTo>
                <a:cubicBezTo>
                  <a:pt x="33" y="1"/>
                  <a:pt x="32" y="1"/>
                  <a:pt x="32" y="1"/>
                </a:cubicBezTo>
                <a:cubicBezTo>
                  <a:pt x="31" y="1"/>
                  <a:pt x="31" y="2"/>
                  <a:pt x="31" y="2"/>
                </a:cubicBezTo>
                <a:cubicBezTo>
                  <a:pt x="30" y="2"/>
                  <a:pt x="30" y="3"/>
                  <a:pt x="30" y="3"/>
                </a:cubicBezTo>
                <a:cubicBezTo>
                  <a:pt x="30" y="4"/>
                  <a:pt x="31" y="6"/>
                  <a:pt x="31" y="9"/>
                </a:cubicBezTo>
                <a:cubicBezTo>
                  <a:pt x="30" y="9"/>
                  <a:pt x="30" y="9"/>
                  <a:pt x="29" y="10"/>
                </a:cubicBezTo>
                <a:cubicBezTo>
                  <a:pt x="28" y="8"/>
                  <a:pt x="26" y="5"/>
                  <a:pt x="26" y="5"/>
                </a:cubicBezTo>
                <a:cubicBezTo>
                  <a:pt x="26" y="4"/>
                  <a:pt x="25" y="4"/>
                  <a:pt x="25" y="4"/>
                </a:cubicBezTo>
                <a:cubicBezTo>
                  <a:pt x="24" y="4"/>
                  <a:pt x="24" y="4"/>
                  <a:pt x="24" y="4"/>
                </a:cubicBezTo>
                <a:cubicBezTo>
                  <a:pt x="23" y="4"/>
                  <a:pt x="23" y="5"/>
                  <a:pt x="23" y="5"/>
                </a:cubicBezTo>
                <a:cubicBezTo>
                  <a:pt x="22" y="6"/>
                  <a:pt x="22" y="6"/>
                  <a:pt x="23" y="7"/>
                </a:cubicBezTo>
                <a:cubicBezTo>
                  <a:pt x="23" y="7"/>
                  <a:pt x="24" y="10"/>
                  <a:pt x="25" y="12"/>
                </a:cubicBezTo>
                <a:cubicBezTo>
                  <a:pt x="24" y="12"/>
                  <a:pt x="23" y="13"/>
                  <a:pt x="23" y="13"/>
                </a:cubicBezTo>
                <a:cubicBezTo>
                  <a:pt x="21" y="11"/>
                  <a:pt x="19" y="9"/>
                  <a:pt x="19" y="9"/>
                </a:cubicBezTo>
                <a:cubicBezTo>
                  <a:pt x="18" y="9"/>
                  <a:pt x="18" y="9"/>
                  <a:pt x="17" y="9"/>
                </a:cubicBezTo>
                <a:cubicBezTo>
                  <a:pt x="17" y="9"/>
                  <a:pt x="16" y="9"/>
                  <a:pt x="16" y="9"/>
                </a:cubicBezTo>
                <a:cubicBezTo>
                  <a:pt x="16" y="9"/>
                  <a:pt x="15" y="10"/>
                  <a:pt x="15" y="10"/>
                </a:cubicBezTo>
                <a:cubicBezTo>
                  <a:pt x="15" y="11"/>
                  <a:pt x="15" y="11"/>
                  <a:pt x="16" y="11"/>
                </a:cubicBezTo>
                <a:cubicBezTo>
                  <a:pt x="16" y="12"/>
                  <a:pt x="17" y="14"/>
                  <a:pt x="19" y="16"/>
                </a:cubicBezTo>
                <a:cubicBezTo>
                  <a:pt x="18" y="17"/>
                  <a:pt x="18" y="17"/>
                  <a:pt x="17" y="18"/>
                </a:cubicBezTo>
                <a:cubicBezTo>
                  <a:pt x="15" y="16"/>
                  <a:pt x="13" y="15"/>
                  <a:pt x="12" y="15"/>
                </a:cubicBezTo>
                <a:cubicBezTo>
                  <a:pt x="12" y="14"/>
                  <a:pt x="11" y="14"/>
                  <a:pt x="11" y="14"/>
                </a:cubicBezTo>
                <a:cubicBezTo>
                  <a:pt x="11" y="14"/>
                  <a:pt x="10" y="15"/>
                  <a:pt x="10" y="15"/>
                </a:cubicBezTo>
                <a:cubicBezTo>
                  <a:pt x="10" y="15"/>
                  <a:pt x="9" y="16"/>
                  <a:pt x="9" y="16"/>
                </a:cubicBezTo>
                <a:cubicBezTo>
                  <a:pt x="9" y="17"/>
                  <a:pt x="10" y="17"/>
                  <a:pt x="10" y="18"/>
                </a:cubicBezTo>
                <a:cubicBezTo>
                  <a:pt x="10" y="18"/>
                  <a:pt x="12" y="20"/>
                  <a:pt x="14" y="22"/>
                </a:cubicBezTo>
                <a:cubicBezTo>
                  <a:pt x="13" y="22"/>
                  <a:pt x="13" y="23"/>
                  <a:pt x="12" y="24"/>
                </a:cubicBezTo>
                <a:cubicBezTo>
                  <a:pt x="10" y="23"/>
                  <a:pt x="8" y="22"/>
                  <a:pt x="7" y="21"/>
                </a:cubicBezTo>
                <a:cubicBezTo>
                  <a:pt x="7" y="21"/>
                  <a:pt x="6" y="21"/>
                  <a:pt x="6" y="21"/>
                </a:cubicBezTo>
                <a:cubicBezTo>
                  <a:pt x="6" y="22"/>
                  <a:pt x="5" y="22"/>
                  <a:pt x="5" y="22"/>
                </a:cubicBezTo>
                <a:cubicBezTo>
                  <a:pt x="5" y="23"/>
                  <a:pt x="5" y="23"/>
                  <a:pt x="5" y="24"/>
                </a:cubicBezTo>
                <a:cubicBezTo>
                  <a:pt x="5" y="24"/>
                  <a:pt x="5" y="25"/>
                  <a:pt x="6" y="25"/>
                </a:cubicBezTo>
                <a:cubicBezTo>
                  <a:pt x="6" y="25"/>
                  <a:pt x="8" y="27"/>
                  <a:pt x="10" y="28"/>
                </a:cubicBezTo>
                <a:cubicBezTo>
                  <a:pt x="10" y="29"/>
                  <a:pt x="10" y="29"/>
                  <a:pt x="9" y="30"/>
                </a:cubicBezTo>
                <a:cubicBezTo>
                  <a:pt x="7" y="30"/>
                  <a:pt x="4" y="29"/>
                  <a:pt x="4" y="29"/>
                </a:cubicBezTo>
                <a:cubicBezTo>
                  <a:pt x="3" y="29"/>
                  <a:pt x="3" y="29"/>
                  <a:pt x="2" y="29"/>
                </a:cubicBezTo>
                <a:cubicBezTo>
                  <a:pt x="2" y="30"/>
                  <a:pt x="2" y="30"/>
                  <a:pt x="2" y="31"/>
                </a:cubicBezTo>
                <a:cubicBezTo>
                  <a:pt x="2" y="31"/>
                  <a:pt x="2" y="31"/>
                  <a:pt x="2" y="32"/>
                </a:cubicBezTo>
                <a:cubicBezTo>
                  <a:pt x="2" y="32"/>
                  <a:pt x="2" y="33"/>
                  <a:pt x="3" y="33"/>
                </a:cubicBezTo>
                <a:cubicBezTo>
                  <a:pt x="3" y="33"/>
                  <a:pt x="6" y="34"/>
                  <a:pt x="8" y="35"/>
                </a:cubicBezTo>
                <a:cubicBezTo>
                  <a:pt x="8" y="36"/>
                  <a:pt x="8" y="36"/>
                  <a:pt x="8" y="37"/>
                </a:cubicBezTo>
                <a:cubicBezTo>
                  <a:pt x="5" y="37"/>
                  <a:pt x="3" y="37"/>
                  <a:pt x="2" y="37"/>
                </a:cubicBezTo>
                <a:cubicBezTo>
                  <a:pt x="1" y="37"/>
                  <a:pt x="1" y="38"/>
                  <a:pt x="1" y="38"/>
                </a:cubicBezTo>
                <a:cubicBezTo>
                  <a:pt x="0" y="38"/>
                  <a:pt x="0" y="39"/>
                  <a:pt x="0" y="39"/>
                </a:cubicBezTo>
                <a:cubicBezTo>
                  <a:pt x="0" y="40"/>
                  <a:pt x="0" y="40"/>
                  <a:pt x="1" y="40"/>
                </a:cubicBezTo>
                <a:cubicBezTo>
                  <a:pt x="1" y="41"/>
                  <a:pt x="1" y="41"/>
                  <a:pt x="2" y="41"/>
                </a:cubicBezTo>
                <a:cubicBezTo>
                  <a:pt x="2" y="41"/>
                  <a:pt x="5" y="42"/>
                  <a:pt x="7" y="42"/>
                </a:cubicBezTo>
                <a:cubicBezTo>
                  <a:pt x="7" y="43"/>
                  <a:pt x="7" y="44"/>
                  <a:pt x="7" y="45"/>
                </a:cubicBezTo>
                <a:cubicBezTo>
                  <a:pt x="5" y="45"/>
                  <a:pt x="2" y="46"/>
                  <a:pt x="2" y="46"/>
                </a:cubicBezTo>
                <a:cubicBezTo>
                  <a:pt x="1" y="46"/>
                  <a:pt x="1" y="46"/>
                  <a:pt x="1" y="47"/>
                </a:cubicBezTo>
                <a:cubicBezTo>
                  <a:pt x="1" y="47"/>
                  <a:pt x="0" y="48"/>
                  <a:pt x="1" y="48"/>
                </a:cubicBezTo>
                <a:cubicBezTo>
                  <a:pt x="1" y="48"/>
                  <a:pt x="1" y="49"/>
                  <a:pt x="1" y="49"/>
                </a:cubicBezTo>
                <a:cubicBezTo>
                  <a:pt x="2" y="49"/>
                  <a:pt x="2" y="50"/>
                  <a:pt x="2" y="50"/>
                </a:cubicBezTo>
                <a:cubicBezTo>
                  <a:pt x="3" y="50"/>
                  <a:pt x="6" y="49"/>
                  <a:pt x="8" y="49"/>
                </a:cubicBezTo>
                <a:cubicBezTo>
                  <a:pt x="8" y="50"/>
                  <a:pt x="8" y="51"/>
                  <a:pt x="9" y="52"/>
                </a:cubicBezTo>
                <a:cubicBezTo>
                  <a:pt x="6" y="53"/>
                  <a:pt x="4" y="54"/>
                  <a:pt x="4" y="54"/>
                </a:cubicBezTo>
                <a:cubicBezTo>
                  <a:pt x="3" y="54"/>
                  <a:pt x="3" y="55"/>
                  <a:pt x="3" y="55"/>
                </a:cubicBezTo>
                <a:cubicBezTo>
                  <a:pt x="3" y="56"/>
                  <a:pt x="3" y="56"/>
                  <a:pt x="3" y="56"/>
                </a:cubicBezTo>
                <a:cubicBezTo>
                  <a:pt x="3" y="57"/>
                  <a:pt x="3" y="57"/>
                  <a:pt x="4" y="58"/>
                </a:cubicBezTo>
                <a:cubicBezTo>
                  <a:pt x="4" y="58"/>
                  <a:pt x="4" y="58"/>
                  <a:pt x="5" y="58"/>
                </a:cubicBezTo>
                <a:cubicBezTo>
                  <a:pt x="5" y="58"/>
                  <a:pt x="8" y="57"/>
                  <a:pt x="10" y="56"/>
                </a:cubicBezTo>
                <a:cubicBezTo>
                  <a:pt x="11" y="57"/>
                  <a:pt x="11" y="58"/>
                  <a:pt x="11" y="58"/>
                </a:cubicBezTo>
                <a:cubicBezTo>
                  <a:pt x="9" y="60"/>
                  <a:pt x="7" y="62"/>
                  <a:pt x="7" y="62"/>
                </a:cubicBezTo>
                <a:cubicBezTo>
                  <a:pt x="7" y="62"/>
                  <a:pt x="6" y="63"/>
                  <a:pt x="6" y="63"/>
                </a:cubicBezTo>
                <a:cubicBezTo>
                  <a:pt x="6" y="63"/>
                  <a:pt x="6" y="64"/>
                  <a:pt x="7" y="64"/>
                </a:cubicBezTo>
                <a:cubicBezTo>
                  <a:pt x="7" y="65"/>
                  <a:pt x="7" y="65"/>
                  <a:pt x="8" y="65"/>
                </a:cubicBezTo>
                <a:cubicBezTo>
                  <a:pt x="8" y="65"/>
                  <a:pt x="9" y="65"/>
                  <a:pt x="9" y="65"/>
                </a:cubicBezTo>
                <a:cubicBezTo>
                  <a:pt x="9" y="65"/>
                  <a:pt x="12" y="64"/>
                  <a:pt x="14" y="63"/>
                </a:cubicBezTo>
                <a:cubicBezTo>
                  <a:pt x="14" y="63"/>
                  <a:pt x="15" y="64"/>
                  <a:pt x="15" y="64"/>
                </a:cubicBezTo>
                <a:cubicBezTo>
                  <a:pt x="14" y="66"/>
                  <a:pt x="12" y="68"/>
                  <a:pt x="12" y="69"/>
                </a:cubicBezTo>
                <a:cubicBezTo>
                  <a:pt x="12" y="69"/>
                  <a:pt x="11" y="70"/>
                  <a:pt x="11" y="70"/>
                </a:cubicBezTo>
                <a:cubicBezTo>
                  <a:pt x="11" y="70"/>
                  <a:pt x="12" y="71"/>
                  <a:pt x="12" y="71"/>
                </a:cubicBezTo>
                <a:cubicBezTo>
                  <a:pt x="12" y="72"/>
                  <a:pt x="13" y="72"/>
                  <a:pt x="13" y="72"/>
                </a:cubicBezTo>
                <a:cubicBezTo>
                  <a:pt x="14" y="72"/>
                  <a:pt x="14" y="72"/>
                  <a:pt x="14" y="71"/>
                </a:cubicBezTo>
                <a:cubicBezTo>
                  <a:pt x="15" y="71"/>
                  <a:pt x="17" y="69"/>
                  <a:pt x="19" y="68"/>
                </a:cubicBezTo>
                <a:cubicBezTo>
                  <a:pt x="19" y="68"/>
                  <a:pt x="20" y="69"/>
                  <a:pt x="21" y="70"/>
                </a:cubicBezTo>
                <a:cubicBezTo>
                  <a:pt x="20" y="72"/>
                  <a:pt x="18" y="74"/>
                  <a:pt x="18" y="74"/>
                </a:cubicBezTo>
                <a:cubicBezTo>
                  <a:pt x="18" y="75"/>
                  <a:pt x="18" y="75"/>
                  <a:pt x="18" y="76"/>
                </a:cubicBezTo>
                <a:cubicBezTo>
                  <a:pt x="18" y="76"/>
                  <a:pt x="18" y="77"/>
                  <a:pt x="19" y="77"/>
                </a:cubicBezTo>
                <a:cubicBezTo>
                  <a:pt x="19" y="77"/>
                  <a:pt x="20" y="77"/>
                  <a:pt x="20" y="77"/>
                </a:cubicBezTo>
                <a:cubicBezTo>
                  <a:pt x="20" y="77"/>
                  <a:pt x="21" y="77"/>
                  <a:pt x="21" y="77"/>
                </a:cubicBezTo>
                <a:cubicBezTo>
                  <a:pt x="22" y="76"/>
                  <a:pt x="23" y="74"/>
                  <a:pt x="25" y="72"/>
                </a:cubicBezTo>
                <a:cubicBezTo>
                  <a:pt x="25" y="73"/>
                  <a:pt x="26" y="73"/>
                  <a:pt x="27" y="73"/>
                </a:cubicBezTo>
                <a:cubicBezTo>
                  <a:pt x="26" y="76"/>
                  <a:pt x="25" y="78"/>
                  <a:pt x="25" y="79"/>
                </a:cubicBezTo>
                <a:cubicBezTo>
                  <a:pt x="25" y="79"/>
                  <a:pt x="25" y="80"/>
                  <a:pt x="25" y="80"/>
                </a:cubicBezTo>
                <a:cubicBezTo>
                  <a:pt x="26" y="80"/>
                  <a:pt x="26" y="81"/>
                  <a:pt x="26" y="81"/>
                </a:cubicBezTo>
                <a:cubicBezTo>
                  <a:pt x="27" y="81"/>
                  <a:pt x="27" y="81"/>
                  <a:pt x="28" y="81"/>
                </a:cubicBezTo>
                <a:cubicBezTo>
                  <a:pt x="28" y="81"/>
                  <a:pt x="29" y="81"/>
                  <a:pt x="29" y="80"/>
                </a:cubicBezTo>
                <a:cubicBezTo>
                  <a:pt x="29" y="80"/>
                  <a:pt x="30" y="77"/>
                  <a:pt x="31" y="75"/>
                </a:cubicBezTo>
                <a:cubicBezTo>
                  <a:pt x="32" y="75"/>
                  <a:pt x="32" y="75"/>
                  <a:pt x="33" y="75"/>
                </a:cubicBezTo>
                <a:cubicBezTo>
                  <a:pt x="33" y="76"/>
                  <a:pt x="33" y="76"/>
                  <a:pt x="34" y="76"/>
                </a:cubicBezTo>
                <a:cubicBezTo>
                  <a:pt x="34" y="78"/>
                  <a:pt x="33" y="81"/>
                  <a:pt x="33" y="81"/>
                </a:cubicBezTo>
                <a:cubicBezTo>
                  <a:pt x="33" y="82"/>
                  <a:pt x="33" y="82"/>
                  <a:pt x="34" y="83"/>
                </a:cubicBezTo>
                <a:cubicBezTo>
                  <a:pt x="34" y="83"/>
                  <a:pt x="34" y="83"/>
                  <a:pt x="35" y="83"/>
                </a:cubicBezTo>
                <a:cubicBezTo>
                  <a:pt x="35" y="83"/>
                  <a:pt x="36" y="83"/>
                  <a:pt x="36" y="83"/>
                </a:cubicBezTo>
                <a:cubicBezTo>
                  <a:pt x="37" y="83"/>
                  <a:pt x="37" y="83"/>
                  <a:pt x="37" y="82"/>
                </a:cubicBezTo>
                <a:cubicBezTo>
                  <a:pt x="37" y="82"/>
                  <a:pt x="38" y="79"/>
                  <a:pt x="39" y="77"/>
                </a:cubicBezTo>
                <a:cubicBezTo>
                  <a:pt x="39" y="77"/>
                  <a:pt x="40" y="77"/>
                  <a:pt x="41" y="77"/>
                </a:cubicBezTo>
                <a:cubicBezTo>
                  <a:pt x="41" y="79"/>
                  <a:pt x="42" y="82"/>
                  <a:pt x="42" y="82"/>
                </a:cubicBezTo>
                <a:cubicBezTo>
                  <a:pt x="42" y="83"/>
                  <a:pt x="42" y="83"/>
                  <a:pt x="42" y="84"/>
                </a:cubicBezTo>
                <a:cubicBezTo>
                  <a:pt x="43" y="84"/>
                  <a:pt x="43" y="84"/>
                  <a:pt x="44" y="84"/>
                </a:cubicBezTo>
                <a:cubicBezTo>
                  <a:pt x="44" y="84"/>
                  <a:pt x="45" y="84"/>
                  <a:pt x="45" y="83"/>
                </a:cubicBezTo>
                <a:cubicBezTo>
                  <a:pt x="45" y="83"/>
                  <a:pt x="45" y="83"/>
                  <a:pt x="46" y="82"/>
                </a:cubicBezTo>
                <a:cubicBezTo>
                  <a:pt x="46" y="82"/>
                  <a:pt x="46" y="79"/>
                  <a:pt x="46" y="77"/>
                </a:cubicBezTo>
                <a:cubicBezTo>
                  <a:pt x="47" y="76"/>
                  <a:pt x="47" y="76"/>
                  <a:pt x="48" y="76"/>
                </a:cubicBezTo>
                <a:cubicBezTo>
                  <a:pt x="49" y="79"/>
                  <a:pt x="50" y="81"/>
                  <a:pt x="50" y="82"/>
                </a:cubicBezTo>
                <a:cubicBezTo>
                  <a:pt x="50" y="82"/>
                  <a:pt x="51" y="82"/>
                  <a:pt x="51" y="83"/>
                </a:cubicBezTo>
                <a:cubicBezTo>
                  <a:pt x="51" y="83"/>
                  <a:pt x="52" y="83"/>
                  <a:pt x="52" y="83"/>
                </a:cubicBezTo>
                <a:cubicBezTo>
                  <a:pt x="53" y="83"/>
                  <a:pt x="53" y="82"/>
                  <a:pt x="53" y="82"/>
                </a:cubicBezTo>
                <a:cubicBezTo>
                  <a:pt x="54" y="82"/>
                  <a:pt x="54" y="81"/>
                  <a:pt x="54" y="81"/>
                </a:cubicBezTo>
                <a:cubicBezTo>
                  <a:pt x="54" y="80"/>
                  <a:pt x="53" y="77"/>
                  <a:pt x="53" y="75"/>
                </a:cubicBezTo>
                <a:cubicBezTo>
                  <a:pt x="54" y="75"/>
                  <a:pt x="54" y="74"/>
                  <a:pt x="55" y="74"/>
                </a:cubicBezTo>
                <a:cubicBezTo>
                  <a:pt x="56" y="76"/>
                  <a:pt x="58" y="79"/>
                  <a:pt x="58" y="79"/>
                </a:cubicBezTo>
                <a:cubicBezTo>
                  <a:pt x="58" y="79"/>
                  <a:pt x="59" y="80"/>
                  <a:pt x="59" y="80"/>
                </a:cubicBezTo>
                <a:cubicBezTo>
                  <a:pt x="60" y="80"/>
                  <a:pt x="60" y="80"/>
                  <a:pt x="61" y="80"/>
                </a:cubicBezTo>
                <a:cubicBezTo>
                  <a:pt x="61" y="79"/>
                  <a:pt x="61" y="79"/>
                  <a:pt x="62" y="79"/>
                </a:cubicBezTo>
                <a:cubicBezTo>
                  <a:pt x="62" y="78"/>
                  <a:pt x="62" y="78"/>
                  <a:pt x="62" y="77"/>
                </a:cubicBezTo>
                <a:cubicBezTo>
                  <a:pt x="61" y="77"/>
                  <a:pt x="60" y="74"/>
                  <a:pt x="60" y="72"/>
                </a:cubicBezTo>
                <a:cubicBezTo>
                  <a:pt x="60" y="72"/>
                  <a:pt x="61" y="71"/>
                  <a:pt x="62" y="71"/>
                </a:cubicBezTo>
                <a:cubicBezTo>
                  <a:pt x="63" y="72"/>
                  <a:pt x="65" y="74"/>
                  <a:pt x="66" y="75"/>
                </a:cubicBezTo>
                <a:cubicBezTo>
                  <a:pt x="66" y="75"/>
                  <a:pt x="66" y="75"/>
                  <a:pt x="67" y="75"/>
                </a:cubicBezTo>
                <a:cubicBezTo>
                  <a:pt x="67" y="75"/>
                  <a:pt x="68" y="75"/>
                  <a:pt x="68" y="75"/>
                </a:cubicBezTo>
                <a:cubicBezTo>
                  <a:pt x="68" y="75"/>
                  <a:pt x="69" y="74"/>
                  <a:pt x="69" y="74"/>
                </a:cubicBezTo>
                <a:cubicBezTo>
                  <a:pt x="69" y="73"/>
                  <a:pt x="69" y="73"/>
                  <a:pt x="68" y="72"/>
                </a:cubicBezTo>
                <a:cubicBezTo>
                  <a:pt x="68" y="72"/>
                  <a:pt x="67" y="70"/>
                  <a:pt x="65" y="68"/>
                </a:cubicBezTo>
                <a:cubicBezTo>
                  <a:pt x="66" y="67"/>
                  <a:pt x="67" y="67"/>
                  <a:pt x="67" y="66"/>
                </a:cubicBezTo>
                <a:cubicBezTo>
                  <a:pt x="69" y="67"/>
                  <a:pt x="71" y="69"/>
                  <a:pt x="72" y="69"/>
                </a:cubicBezTo>
                <a:cubicBezTo>
                  <a:pt x="72" y="69"/>
                  <a:pt x="73" y="70"/>
                  <a:pt x="73" y="69"/>
                </a:cubicBezTo>
                <a:cubicBezTo>
                  <a:pt x="74" y="69"/>
                  <a:pt x="74" y="69"/>
                  <a:pt x="74" y="69"/>
                </a:cubicBezTo>
                <a:cubicBezTo>
                  <a:pt x="75" y="68"/>
                  <a:pt x="75" y="68"/>
                  <a:pt x="75" y="68"/>
                </a:cubicBezTo>
                <a:cubicBezTo>
                  <a:pt x="75" y="67"/>
                  <a:pt x="75" y="67"/>
                  <a:pt x="74" y="66"/>
                </a:cubicBezTo>
                <a:cubicBezTo>
                  <a:pt x="74" y="66"/>
                  <a:pt x="72" y="64"/>
                  <a:pt x="70" y="62"/>
                </a:cubicBezTo>
                <a:cubicBezTo>
                  <a:pt x="71" y="62"/>
                  <a:pt x="71" y="61"/>
                  <a:pt x="72" y="60"/>
                </a:cubicBezTo>
                <a:cubicBezTo>
                  <a:pt x="74" y="61"/>
                  <a:pt x="76" y="62"/>
                  <a:pt x="77" y="62"/>
                </a:cubicBezTo>
                <a:cubicBezTo>
                  <a:pt x="77" y="63"/>
                  <a:pt x="78" y="63"/>
                  <a:pt x="78" y="62"/>
                </a:cubicBezTo>
                <a:cubicBezTo>
                  <a:pt x="79" y="62"/>
                  <a:pt x="79" y="62"/>
                  <a:pt x="79" y="61"/>
                </a:cubicBezTo>
                <a:cubicBezTo>
                  <a:pt x="79" y="61"/>
                  <a:pt x="79" y="61"/>
                  <a:pt x="79" y="60"/>
                </a:cubicBezTo>
                <a:cubicBezTo>
                  <a:pt x="79" y="60"/>
                  <a:pt x="79" y="59"/>
                  <a:pt x="79" y="59"/>
                </a:cubicBezTo>
                <a:cubicBezTo>
                  <a:pt x="78" y="59"/>
                  <a:pt x="76" y="57"/>
                  <a:pt x="74" y="56"/>
                </a:cubicBezTo>
                <a:cubicBezTo>
                  <a:pt x="74" y="55"/>
                  <a:pt x="75" y="54"/>
                  <a:pt x="75" y="54"/>
                </a:cubicBezTo>
                <a:cubicBezTo>
                  <a:pt x="77" y="54"/>
                  <a:pt x="80" y="55"/>
                  <a:pt x="80" y="55"/>
                </a:cubicBezTo>
                <a:cubicBezTo>
                  <a:pt x="81" y="55"/>
                  <a:pt x="81" y="55"/>
                  <a:pt x="82" y="54"/>
                </a:cubicBezTo>
                <a:cubicBezTo>
                  <a:pt x="82" y="54"/>
                  <a:pt x="82" y="54"/>
                  <a:pt x="82" y="53"/>
                </a:cubicBezTo>
                <a:cubicBezTo>
                  <a:pt x="83" y="53"/>
                  <a:pt x="83" y="52"/>
                  <a:pt x="82" y="52"/>
                </a:cubicBezTo>
                <a:cubicBezTo>
                  <a:pt x="82" y="52"/>
                  <a:pt x="82" y="51"/>
                  <a:pt x="81" y="51"/>
                </a:cubicBezTo>
                <a:cubicBezTo>
                  <a:pt x="81" y="51"/>
                  <a:pt x="78" y="50"/>
                  <a:pt x="76" y="49"/>
                </a:cubicBezTo>
                <a:cubicBezTo>
                  <a:pt x="76" y="48"/>
                  <a:pt x="76" y="47"/>
                  <a:pt x="77" y="47"/>
                </a:cubicBezTo>
                <a:cubicBezTo>
                  <a:pt x="79" y="47"/>
                  <a:pt x="82" y="46"/>
                  <a:pt x="82" y="46"/>
                </a:cubicBezTo>
                <a:close/>
                <a:moveTo>
                  <a:pt x="49" y="44"/>
                </a:moveTo>
                <a:cubicBezTo>
                  <a:pt x="48" y="47"/>
                  <a:pt x="44" y="50"/>
                  <a:pt x="40" y="49"/>
                </a:cubicBezTo>
                <a:cubicBezTo>
                  <a:pt x="37" y="47"/>
                  <a:pt x="34" y="44"/>
                  <a:pt x="35" y="40"/>
                </a:cubicBezTo>
                <a:cubicBezTo>
                  <a:pt x="37" y="36"/>
                  <a:pt x="40" y="34"/>
                  <a:pt x="44" y="35"/>
                </a:cubicBezTo>
                <a:cubicBezTo>
                  <a:pt x="48" y="36"/>
                  <a:pt x="50" y="40"/>
                  <a:pt x="49" y="44"/>
                </a:cubicBezTo>
                <a:close/>
                <a:moveTo>
                  <a:pt x="15" y="45"/>
                </a:moveTo>
                <a:cubicBezTo>
                  <a:pt x="14" y="42"/>
                  <a:pt x="14" y="38"/>
                  <a:pt x="15" y="34"/>
                </a:cubicBezTo>
                <a:cubicBezTo>
                  <a:pt x="19" y="21"/>
                  <a:pt x="33" y="12"/>
                  <a:pt x="46" y="15"/>
                </a:cubicBezTo>
                <a:cubicBezTo>
                  <a:pt x="45" y="19"/>
                  <a:pt x="45" y="19"/>
                  <a:pt x="45" y="19"/>
                </a:cubicBezTo>
                <a:cubicBezTo>
                  <a:pt x="34" y="17"/>
                  <a:pt x="23" y="24"/>
                  <a:pt x="20" y="36"/>
                </a:cubicBezTo>
                <a:cubicBezTo>
                  <a:pt x="19" y="39"/>
                  <a:pt x="19" y="42"/>
                  <a:pt x="19" y="44"/>
                </a:cubicBezTo>
                <a:lnTo>
                  <a:pt x="15" y="45"/>
                </a:lnTo>
                <a:close/>
                <a:moveTo>
                  <a:pt x="35" y="69"/>
                </a:moveTo>
                <a:cubicBezTo>
                  <a:pt x="26" y="66"/>
                  <a:pt x="19" y="60"/>
                  <a:pt x="16" y="52"/>
                </a:cubicBezTo>
                <a:cubicBezTo>
                  <a:pt x="21" y="51"/>
                  <a:pt x="21" y="51"/>
                  <a:pt x="21" y="51"/>
                </a:cubicBezTo>
                <a:cubicBezTo>
                  <a:pt x="23" y="57"/>
                  <a:pt x="29" y="62"/>
                  <a:pt x="36" y="64"/>
                </a:cubicBezTo>
                <a:cubicBezTo>
                  <a:pt x="43" y="66"/>
                  <a:pt x="50" y="65"/>
                  <a:pt x="56" y="61"/>
                </a:cubicBezTo>
                <a:cubicBezTo>
                  <a:pt x="59" y="64"/>
                  <a:pt x="59" y="64"/>
                  <a:pt x="59" y="64"/>
                </a:cubicBezTo>
                <a:cubicBezTo>
                  <a:pt x="52" y="69"/>
                  <a:pt x="43" y="71"/>
                  <a:pt x="35" y="69"/>
                </a:cubicBezTo>
                <a:close/>
                <a:moveTo>
                  <a:pt x="69" y="49"/>
                </a:moveTo>
                <a:cubicBezTo>
                  <a:pt x="68" y="53"/>
                  <a:pt x="66" y="57"/>
                  <a:pt x="64" y="59"/>
                </a:cubicBezTo>
                <a:cubicBezTo>
                  <a:pt x="60" y="56"/>
                  <a:pt x="60" y="56"/>
                  <a:pt x="60" y="56"/>
                </a:cubicBezTo>
                <a:cubicBezTo>
                  <a:pt x="62" y="54"/>
                  <a:pt x="64" y="51"/>
                  <a:pt x="64" y="48"/>
                </a:cubicBezTo>
                <a:cubicBezTo>
                  <a:pt x="68" y="37"/>
                  <a:pt x="62" y="25"/>
                  <a:pt x="51" y="21"/>
                </a:cubicBezTo>
                <a:cubicBezTo>
                  <a:pt x="53" y="16"/>
                  <a:pt x="53" y="16"/>
                  <a:pt x="53" y="16"/>
                </a:cubicBezTo>
                <a:cubicBezTo>
                  <a:pt x="66" y="22"/>
                  <a:pt x="73" y="36"/>
                  <a:pt x="69" y="4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 name="Freeform 12"/>
          <p:cNvSpPr>
            <a:spLocks/>
          </p:cNvSpPr>
          <p:nvPr userDrawn="1"/>
        </p:nvSpPr>
        <p:spPr bwMode="auto">
          <a:xfrm>
            <a:off x="4244975" y="758825"/>
            <a:ext cx="431800" cy="385763"/>
          </a:xfrm>
          <a:custGeom>
            <a:avLst/>
            <a:gdLst>
              <a:gd name="T0" fmla="*/ 112 w 112"/>
              <a:gd name="T1" fmla="*/ 3 h 100"/>
              <a:gd name="T2" fmla="*/ 5 w 112"/>
              <a:gd name="T3" fmla="*/ 8 h 100"/>
              <a:gd name="T4" fmla="*/ 5 w 112"/>
              <a:gd name="T5" fmla="*/ 6 h 100"/>
              <a:gd name="T6" fmla="*/ 5 w 112"/>
              <a:gd name="T7" fmla="*/ 3 h 100"/>
              <a:gd name="T8" fmla="*/ 2 w 112"/>
              <a:gd name="T9" fmla="*/ 1 h 100"/>
              <a:gd name="T10" fmla="*/ 0 w 112"/>
              <a:gd name="T11" fmla="*/ 4 h 100"/>
              <a:gd name="T12" fmla="*/ 3 w 112"/>
              <a:gd name="T13" fmla="*/ 6 h 100"/>
              <a:gd name="T14" fmla="*/ 31 w 112"/>
              <a:gd name="T15" fmla="*/ 100 h 100"/>
              <a:gd name="T16" fmla="*/ 33 w 112"/>
              <a:gd name="T17" fmla="*/ 99 h 100"/>
              <a:gd name="T18" fmla="*/ 21 w 112"/>
              <a:gd name="T19" fmla="*/ 58 h 100"/>
              <a:gd name="T20" fmla="*/ 112 w 112"/>
              <a:gd name="T21" fmla="*/ 3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 h="100">
                <a:moveTo>
                  <a:pt x="112" y="3"/>
                </a:moveTo>
                <a:cubicBezTo>
                  <a:pt x="5" y="8"/>
                  <a:pt x="5" y="8"/>
                  <a:pt x="5" y="8"/>
                </a:cubicBezTo>
                <a:cubicBezTo>
                  <a:pt x="5" y="6"/>
                  <a:pt x="5" y="6"/>
                  <a:pt x="5" y="6"/>
                </a:cubicBezTo>
                <a:cubicBezTo>
                  <a:pt x="5" y="5"/>
                  <a:pt x="6" y="4"/>
                  <a:pt x="5" y="3"/>
                </a:cubicBezTo>
                <a:cubicBezTo>
                  <a:pt x="5" y="1"/>
                  <a:pt x="3" y="0"/>
                  <a:pt x="2" y="1"/>
                </a:cubicBezTo>
                <a:cubicBezTo>
                  <a:pt x="0" y="1"/>
                  <a:pt x="0" y="3"/>
                  <a:pt x="0" y="4"/>
                </a:cubicBezTo>
                <a:cubicBezTo>
                  <a:pt x="0" y="5"/>
                  <a:pt x="1" y="6"/>
                  <a:pt x="3" y="6"/>
                </a:cubicBezTo>
                <a:cubicBezTo>
                  <a:pt x="31" y="100"/>
                  <a:pt x="31" y="100"/>
                  <a:pt x="31" y="100"/>
                </a:cubicBezTo>
                <a:cubicBezTo>
                  <a:pt x="33" y="99"/>
                  <a:pt x="33" y="99"/>
                  <a:pt x="33" y="99"/>
                </a:cubicBezTo>
                <a:cubicBezTo>
                  <a:pt x="21" y="58"/>
                  <a:pt x="21" y="58"/>
                  <a:pt x="21" y="58"/>
                </a:cubicBezTo>
                <a:lnTo>
                  <a:pt x="112" y="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 name="Freeform 13"/>
          <p:cNvSpPr>
            <a:spLocks noEditPoints="1"/>
          </p:cNvSpPr>
          <p:nvPr userDrawn="1"/>
        </p:nvSpPr>
        <p:spPr bwMode="auto">
          <a:xfrm>
            <a:off x="2924175" y="1303338"/>
            <a:ext cx="293688" cy="247650"/>
          </a:xfrm>
          <a:custGeom>
            <a:avLst/>
            <a:gdLst>
              <a:gd name="T0" fmla="*/ 73 w 76"/>
              <a:gd name="T1" fmla="*/ 0 h 64"/>
              <a:gd name="T2" fmla="*/ 65 w 76"/>
              <a:gd name="T3" fmla="*/ 0 h 64"/>
              <a:gd name="T4" fmla="*/ 62 w 76"/>
              <a:gd name="T5" fmla="*/ 3 h 64"/>
              <a:gd name="T6" fmla="*/ 62 w 76"/>
              <a:gd name="T7" fmla="*/ 5 h 64"/>
              <a:gd name="T8" fmla="*/ 10 w 76"/>
              <a:gd name="T9" fmla="*/ 23 h 64"/>
              <a:gd name="T10" fmla="*/ 8 w 76"/>
              <a:gd name="T11" fmla="*/ 21 h 64"/>
              <a:gd name="T12" fmla="*/ 2 w 76"/>
              <a:gd name="T13" fmla="*/ 21 h 64"/>
              <a:gd name="T14" fmla="*/ 0 w 76"/>
              <a:gd name="T15" fmla="*/ 23 h 64"/>
              <a:gd name="T16" fmla="*/ 0 w 76"/>
              <a:gd name="T17" fmla="*/ 41 h 64"/>
              <a:gd name="T18" fmla="*/ 2 w 76"/>
              <a:gd name="T19" fmla="*/ 43 h 64"/>
              <a:gd name="T20" fmla="*/ 8 w 76"/>
              <a:gd name="T21" fmla="*/ 43 h 64"/>
              <a:gd name="T22" fmla="*/ 10 w 76"/>
              <a:gd name="T23" fmla="*/ 41 h 64"/>
              <a:gd name="T24" fmla="*/ 24 w 76"/>
              <a:gd name="T25" fmla="*/ 46 h 64"/>
              <a:gd name="T26" fmla="*/ 23 w 76"/>
              <a:gd name="T27" fmla="*/ 49 h 64"/>
              <a:gd name="T28" fmla="*/ 23 w 76"/>
              <a:gd name="T29" fmla="*/ 51 h 64"/>
              <a:gd name="T30" fmla="*/ 24 w 76"/>
              <a:gd name="T31" fmla="*/ 52 h 64"/>
              <a:gd name="T32" fmla="*/ 38 w 76"/>
              <a:gd name="T33" fmla="*/ 57 h 64"/>
              <a:gd name="T34" fmla="*/ 39 w 76"/>
              <a:gd name="T35" fmla="*/ 57 h 64"/>
              <a:gd name="T36" fmla="*/ 42 w 76"/>
              <a:gd name="T37" fmla="*/ 55 h 64"/>
              <a:gd name="T38" fmla="*/ 43 w 76"/>
              <a:gd name="T39" fmla="*/ 52 h 64"/>
              <a:gd name="T40" fmla="*/ 62 w 76"/>
              <a:gd name="T41" fmla="*/ 59 h 64"/>
              <a:gd name="T42" fmla="*/ 62 w 76"/>
              <a:gd name="T43" fmla="*/ 61 h 64"/>
              <a:gd name="T44" fmla="*/ 65 w 76"/>
              <a:gd name="T45" fmla="*/ 64 h 64"/>
              <a:gd name="T46" fmla="*/ 73 w 76"/>
              <a:gd name="T47" fmla="*/ 64 h 64"/>
              <a:gd name="T48" fmla="*/ 76 w 76"/>
              <a:gd name="T49" fmla="*/ 61 h 64"/>
              <a:gd name="T50" fmla="*/ 76 w 76"/>
              <a:gd name="T51" fmla="*/ 3 h 64"/>
              <a:gd name="T52" fmla="*/ 73 w 76"/>
              <a:gd name="T53" fmla="*/ 0 h 64"/>
              <a:gd name="T54" fmla="*/ 40 w 76"/>
              <a:gd name="T55" fmla="*/ 54 h 64"/>
              <a:gd name="T56" fmla="*/ 38 w 76"/>
              <a:gd name="T57" fmla="*/ 55 h 64"/>
              <a:gd name="T58" fmla="*/ 25 w 76"/>
              <a:gd name="T59" fmla="*/ 50 h 64"/>
              <a:gd name="T60" fmla="*/ 25 w 76"/>
              <a:gd name="T61" fmla="*/ 50 h 64"/>
              <a:gd name="T62" fmla="*/ 25 w 76"/>
              <a:gd name="T63" fmla="*/ 49 h 64"/>
              <a:gd name="T64" fmla="*/ 26 w 76"/>
              <a:gd name="T65" fmla="*/ 46 h 64"/>
              <a:gd name="T66" fmla="*/ 41 w 76"/>
              <a:gd name="T67" fmla="*/ 51 h 64"/>
              <a:gd name="T68" fmla="*/ 40 w 76"/>
              <a:gd name="T69" fmla="*/ 5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6" h="64">
                <a:moveTo>
                  <a:pt x="73" y="0"/>
                </a:moveTo>
                <a:cubicBezTo>
                  <a:pt x="65" y="0"/>
                  <a:pt x="65" y="0"/>
                  <a:pt x="65" y="0"/>
                </a:cubicBezTo>
                <a:cubicBezTo>
                  <a:pt x="64" y="0"/>
                  <a:pt x="62" y="1"/>
                  <a:pt x="62" y="3"/>
                </a:cubicBezTo>
                <a:cubicBezTo>
                  <a:pt x="62" y="5"/>
                  <a:pt x="62" y="5"/>
                  <a:pt x="62" y="5"/>
                </a:cubicBezTo>
                <a:cubicBezTo>
                  <a:pt x="10" y="23"/>
                  <a:pt x="10" y="23"/>
                  <a:pt x="10" y="23"/>
                </a:cubicBezTo>
                <a:cubicBezTo>
                  <a:pt x="10" y="22"/>
                  <a:pt x="9" y="21"/>
                  <a:pt x="8" y="21"/>
                </a:cubicBezTo>
                <a:cubicBezTo>
                  <a:pt x="2" y="21"/>
                  <a:pt x="2" y="21"/>
                  <a:pt x="2" y="21"/>
                </a:cubicBezTo>
                <a:cubicBezTo>
                  <a:pt x="1" y="21"/>
                  <a:pt x="0" y="22"/>
                  <a:pt x="0" y="23"/>
                </a:cubicBezTo>
                <a:cubicBezTo>
                  <a:pt x="0" y="41"/>
                  <a:pt x="0" y="41"/>
                  <a:pt x="0" y="41"/>
                </a:cubicBezTo>
                <a:cubicBezTo>
                  <a:pt x="0" y="42"/>
                  <a:pt x="1" y="43"/>
                  <a:pt x="2" y="43"/>
                </a:cubicBezTo>
                <a:cubicBezTo>
                  <a:pt x="8" y="43"/>
                  <a:pt x="8" y="43"/>
                  <a:pt x="8" y="43"/>
                </a:cubicBezTo>
                <a:cubicBezTo>
                  <a:pt x="9" y="43"/>
                  <a:pt x="10" y="42"/>
                  <a:pt x="10" y="41"/>
                </a:cubicBezTo>
                <a:cubicBezTo>
                  <a:pt x="24" y="46"/>
                  <a:pt x="24" y="46"/>
                  <a:pt x="24" y="46"/>
                </a:cubicBezTo>
                <a:cubicBezTo>
                  <a:pt x="23" y="49"/>
                  <a:pt x="23" y="49"/>
                  <a:pt x="23" y="49"/>
                </a:cubicBezTo>
                <a:cubicBezTo>
                  <a:pt x="22" y="49"/>
                  <a:pt x="22" y="50"/>
                  <a:pt x="23" y="51"/>
                </a:cubicBezTo>
                <a:cubicBezTo>
                  <a:pt x="23" y="52"/>
                  <a:pt x="24" y="52"/>
                  <a:pt x="24" y="52"/>
                </a:cubicBezTo>
                <a:cubicBezTo>
                  <a:pt x="38" y="57"/>
                  <a:pt x="38" y="57"/>
                  <a:pt x="38" y="57"/>
                </a:cubicBezTo>
                <a:cubicBezTo>
                  <a:pt x="38" y="57"/>
                  <a:pt x="38" y="57"/>
                  <a:pt x="39" y="57"/>
                </a:cubicBezTo>
                <a:cubicBezTo>
                  <a:pt x="40" y="57"/>
                  <a:pt x="41" y="56"/>
                  <a:pt x="42" y="55"/>
                </a:cubicBezTo>
                <a:cubicBezTo>
                  <a:pt x="43" y="52"/>
                  <a:pt x="43" y="52"/>
                  <a:pt x="43" y="52"/>
                </a:cubicBezTo>
                <a:cubicBezTo>
                  <a:pt x="62" y="59"/>
                  <a:pt x="62" y="59"/>
                  <a:pt x="62" y="59"/>
                </a:cubicBezTo>
                <a:cubicBezTo>
                  <a:pt x="62" y="61"/>
                  <a:pt x="62" y="61"/>
                  <a:pt x="62" y="61"/>
                </a:cubicBezTo>
                <a:cubicBezTo>
                  <a:pt x="62" y="63"/>
                  <a:pt x="64" y="64"/>
                  <a:pt x="65" y="64"/>
                </a:cubicBezTo>
                <a:cubicBezTo>
                  <a:pt x="73" y="64"/>
                  <a:pt x="73" y="64"/>
                  <a:pt x="73" y="64"/>
                </a:cubicBezTo>
                <a:cubicBezTo>
                  <a:pt x="75" y="64"/>
                  <a:pt x="76" y="63"/>
                  <a:pt x="76" y="61"/>
                </a:cubicBezTo>
                <a:cubicBezTo>
                  <a:pt x="76" y="3"/>
                  <a:pt x="76" y="3"/>
                  <a:pt x="76" y="3"/>
                </a:cubicBezTo>
                <a:cubicBezTo>
                  <a:pt x="76" y="1"/>
                  <a:pt x="75" y="0"/>
                  <a:pt x="73" y="0"/>
                </a:cubicBezTo>
                <a:close/>
                <a:moveTo>
                  <a:pt x="40" y="54"/>
                </a:moveTo>
                <a:cubicBezTo>
                  <a:pt x="39" y="55"/>
                  <a:pt x="39" y="55"/>
                  <a:pt x="38" y="55"/>
                </a:cubicBezTo>
                <a:cubicBezTo>
                  <a:pt x="25" y="50"/>
                  <a:pt x="25" y="50"/>
                  <a:pt x="25" y="50"/>
                </a:cubicBezTo>
                <a:cubicBezTo>
                  <a:pt x="25" y="50"/>
                  <a:pt x="25" y="50"/>
                  <a:pt x="25" y="50"/>
                </a:cubicBezTo>
                <a:cubicBezTo>
                  <a:pt x="24" y="50"/>
                  <a:pt x="24" y="50"/>
                  <a:pt x="25" y="49"/>
                </a:cubicBezTo>
                <a:cubicBezTo>
                  <a:pt x="26" y="46"/>
                  <a:pt x="26" y="46"/>
                  <a:pt x="26" y="46"/>
                </a:cubicBezTo>
                <a:cubicBezTo>
                  <a:pt x="41" y="51"/>
                  <a:pt x="41" y="51"/>
                  <a:pt x="41" y="51"/>
                </a:cubicBezTo>
                <a:lnTo>
                  <a:pt x="40" y="5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4" name="Group 23"/>
          <p:cNvGrpSpPr/>
          <p:nvPr userDrawn="1"/>
        </p:nvGrpSpPr>
        <p:grpSpPr>
          <a:xfrm>
            <a:off x="3449638" y="692150"/>
            <a:ext cx="663575" cy="371476"/>
            <a:chOff x="3449638" y="692150"/>
            <a:chExt cx="663575" cy="371476"/>
          </a:xfrm>
        </p:grpSpPr>
        <p:sp>
          <p:nvSpPr>
            <p:cNvPr id="25" name="Oval 14"/>
            <p:cNvSpPr>
              <a:spLocks noChangeArrowheads="1"/>
            </p:cNvSpPr>
            <p:nvPr userDrawn="1"/>
          </p:nvSpPr>
          <p:spPr bwMode="auto">
            <a:xfrm>
              <a:off x="3554413" y="692150"/>
              <a:ext cx="76200" cy="777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 name="Freeform 15"/>
            <p:cNvSpPr>
              <a:spLocks/>
            </p:cNvSpPr>
            <p:nvPr userDrawn="1"/>
          </p:nvSpPr>
          <p:spPr bwMode="auto">
            <a:xfrm>
              <a:off x="3514725" y="777875"/>
              <a:ext cx="158750" cy="50800"/>
            </a:xfrm>
            <a:custGeom>
              <a:avLst/>
              <a:gdLst>
                <a:gd name="T0" fmla="*/ 27 w 41"/>
                <a:gd name="T1" fmla="*/ 0 h 13"/>
                <a:gd name="T2" fmla="*/ 20 w 41"/>
                <a:gd name="T3" fmla="*/ 0 h 13"/>
                <a:gd name="T4" fmla="*/ 13 w 41"/>
                <a:gd name="T5" fmla="*/ 0 h 13"/>
                <a:gd name="T6" fmla="*/ 1 w 41"/>
                <a:gd name="T7" fmla="*/ 9 h 13"/>
                <a:gd name="T8" fmla="*/ 0 w 41"/>
                <a:gd name="T9" fmla="*/ 13 h 13"/>
                <a:gd name="T10" fmla="*/ 41 w 41"/>
                <a:gd name="T11" fmla="*/ 13 h 13"/>
                <a:gd name="T12" fmla="*/ 40 w 41"/>
                <a:gd name="T13" fmla="*/ 9 h 13"/>
                <a:gd name="T14" fmla="*/ 27 w 41"/>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3">
                  <a:moveTo>
                    <a:pt x="27" y="0"/>
                  </a:moveTo>
                  <a:cubicBezTo>
                    <a:pt x="20" y="0"/>
                    <a:pt x="20" y="0"/>
                    <a:pt x="20" y="0"/>
                  </a:cubicBezTo>
                  <a:cubicBezTo>
                    <a:pt x="13" y="0"/>
                    <a:pt x="13" y="0"/>
                    <a:pt x="13" y="0"/>
                  </a:cubicBezTo>
                  <a:cubicBezTo>
                    <a:pt x="6" y="0"/>
                    <a:pt x="2" y="6"/>
                    <a:pt x="1" y="9"/>
                  </a:cubicBezTo>
                  <a:cubicBezTo>
                    <a:pt x="0" y="13"/>
                    <a:pt x="0" y="13"/>
                    <a:pt x="0" y="13"/>
                  </a:cubicBezTo>
                  <a:cubicBezTo>
                    <a:pt x="41" y="13"/>
                    <a:pt x="41" y="13"/>
                    <a:pt x="41" y="13"/>
                  </a:cubicBezTo>
                  <a:cubicBezTo>
                    <a:pt x="40" y="9"/>
                    <a:pt x="40" y="9"/>
                    <a:pt x="40" y="9"/>
                  </a:cubicBezTo>
                  <a:cubicBezTo>
                    <a:pt x="38" y="6"/>
                    <a:pt x="34" y="0"/>
                    <a:pt x="27"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 name="Freeform 16"/>
            <p:cNvSpPr>
              <a:spLocks/>
            </p:cNvSpPr>
            <p:nvPr userDrawn="1"/>
          </p:nvSpPr>
          <p:spPr bwMode="auto">
            <a:xfrm>
              <a:off x="3681413" y="777875"/>
              <a:ext cx="180975" cy="50800"/>
            </a:xfrm>
            <a:custGeom>
              <a:avLst/>
              <a:gdLst>
                <a:gd name="T0" fmla="*/ 34 w 47"/>
                <a:gd name="T1" fmla="*/ 0 h 13"/>
                <a:gd name="T2" fmla="*/ 13 w 47"/>
                <a:gd name="T3" fmla="*/ 0 h 13"/>
                <a:gd name="T4" fmla="*/ 0 w 47"/>
                <a:gd name="T5" fmla="*/ 13 h 13"/>
                <a:gd name="T6" fmla="*/ 47 w 47"/>
                <a:gd name="T7" fmla="*/ 13 h 13"/>
                <a:gd name="T8" fmla="*/ 34 w 47"/>
                <a:gd name="T9" fmla="*/ 0 h 13"/>
              </a:gdLst>
              <a:ahLst/>
              <a:cxnLst>
                <a:cxn ang="0">
                  <a:pos x="T0" y="T1"/>
                </a:cxn>
                <a:cxn ang="0">
                  <a:pos x="T2" y="T3"/>
                </a:cxn>
                <a:cxn ang="0">
                  <a:pos x="T4" y="T5"/>
                </a:cxn>
                <a:cxn ang="0">
                  <a:pos x="T6" y="T7"/>
                </a:cxn>
                <a:cxn ang="0">
                  <a:pos x="T8" y="T9"/>
                </a:cxn>
              </a:cxnLst>
              <a:rect l="0" t="0" r="r" b="b"/>
              <a:pathLst>
                <a:path w="47" h="13">
                  <a:moveTo>
                    <a:pt x="34" y="0"/>
                  </a:moveTo>
                  <a:cubicBezTo>
                    <a:pt x="13" y="0"/>
                    <a:pt x="13" y="0"/>
                    <a:pt x="13" y="0"/>
                  </a:cubicBezTo>
                  <a:cubicBezTo>
                    <a:pt x="6" y="0"/>
                    <a:pt x="0" y="6"/>
                    <a:pt x="0" y="13"/>
                  </a:cubicBezTo>
                  <a:cubicBezTo>
                    <a:pt x="47" y="13"/>
                    <a:pt x="47" y="13"/>
                    <a:pt x="47" y="13"/>
                  </a:cubicBezTo>
                  <a:cubicBezTo>
                    <a:pt x="46" y="7"/>
                    <a:pt x="41" y="0"/>
                    <a:pt x="34"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 name="Oval 17"/>
            <p:cNvSpPr>
              <a:spLocks noChangeArrowheads="1"/>
            </p:cNvSpPr>
            <p:nvPr userDrawn="1"/>
          </p:nvSpPr>
          <p:spPr bwMode="auto">
            <a:xfrm>
              <a:off x="3730625" y="692150"/>
              <a:ext cx="77788" cy="777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 name="Freeform 18"/>
            <p:cNvSpPr>
              <a:spLocks/>
            </p:cNvSpPr>
            <p:nvPr userDrawn="1"/>
          </p:nvSpPr>
          <p:spPr bwMode="auto">
            <a:xfrm>
              <a:off x="3870325" y="777875"/>
              <a:ext cx="177800" cy="50800"/>
            </a:xfrm>
            <a:custGeom>
              <a:avLst/>
              <a:gdLst>
                <a:gd name="T0" fmla="*/ 33 w 46"/>
                <a:gd name="T1" fmla="*/ 0 h 13"/>
                <a:gd name="T2" fmla="*/ 12 w 46"/>
                <a:gd name="T3" fmla="*/ 0 h 13"/>
                <a:gd name="T4" fmla="*/ 0 w 46"/>
                <a:gd name="T5" fmla="*/ 13 h 13"/>
                <a:gd name="T6" fmla="*/ 46 w 46"/>
                <a:gd name="T7" fmla="*/ 13 h 13"/>
                <a:gd name="T8" fmla="*/ 33 w 46"/>
                <a:gd name="T9" fmla="*/ 0 h 13"/>
              </a:gdLst>
              <a:ahLst/>
              <a:cxnLst>
                <a:cxn ang="0">
                  <a:pos x="T0" y="T1"/>
                </a:cxn>
                <a:cxn ang="0">
                  <a:pos x="T2" y="T3"/>
                </a:cxn>
                <a:cxn ang="0">
                  <a:pos x="T4" y="T5"/>
                </a:cxn>
                <a:cxn ang="0">
                  <a:pos x="T6" y="T7"/>
                </a:cxn>
                <a:cxn ang="0">
                  <a:pos x="T8" y="T9"/>
                </a:cxn>
              </a:cxnLst>
              <a:rect l="0" t="0" r="r" b="b"/>
              <a:pathLst>
                <a:path w="46" h="13">
                  <a:moveTo>
                    <a:pt x="33" y="0"/>
                  </a:moveTo>
                  <a:cubicBezTo>
                    <a:pt x="12" y="0"/>
                    <a:pt x="12" y="0"/>
                    <a:pt x="12" y="0"/>
                  </a:cubicBezTo>
                  <a:cubicBezTo>
                    <a:pt x="5" y="0"/>
                    <a:pt x="0" y="6"/>
                    <a:pt x="0" y="13"/>
                  </a:cubicBezTo>
                  <a:cubicBezTo>
                    <a:pt x="46" y="13"/>
                    <a:pt x="46" y="13"/>
                    <a:pt x="46" y="13"/>
                  </a:cubicBezTo>
                  <a:cubicBezTo>
                    <a:pt x="46" y="7"/>
                    <a:pt x="41" y="0"/>
                    <a:pt x="33"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0" name="Oval 19"/>
            <p:cNvSpPr>
              <a:spLocks noChangeArrowheads="1"/>
            </p:cNvSpPr>
            <p:nvPr userDrawn="1"/>
          </p:nvSpPr>
          <p:spPr bwMode="auto">
            <a:xfrm>
              <a:off x="3921125" y="692150"/>
              <a:ext cx="76200" cy="777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1" name="Freeform 20"/>
            <p:cNvSpPr>
              <a:spLocks noEditPoints="1"/>
            </p:cNvSpPr>
            <p:nvPr userDrawn="1"/>
          </p:nvSpPr>
          <p:spPr bwMode="auto">
            <a:xfrm>
              <a:off x="3449638" y="839788"/>
              <a:ext cx="663575" cy="223838"/>
            </a:xfrm>
            <a:custGeom>
              <a:avLst/>
              <a:gdLst>
                <a:gd name="T0" fmla="*/ 167 w 172"/>
                <a:gd name="T1" fmla="*/ 14 h 58"/>
                <a:gd name="T2" fmla="*/ 153 w 172"/>
                <a:gd name="T3" fmla="*/ 0 h 58"/>
                <a:gd name="T4" fmla="*/ 19 w 172"/>
                <a:gd name="T5" fmla="*/ 0 h 58"/>
                <a:gd name="T6" fmla="*/ 5 w 172"/>
                <a:gd name="T7" fmla="*/ 14 h 58"/>
                <a:gd name="T8" fmla="*/ 5 w 172"/>
                <a:gd name="T9" fmla="*/ 14 h 58"/>
                <a:gd name="T10" fmla="*/ 0 w 172"/>
                <a:gd name="T11" fmla="*/ 45 h 58"/>
                <a:gd name="T12" fmla="*/ 14 w 172"/>
                <a:gd name="T13" fmla="*/ 58 h 58"/>
                <a:gd name="T14" fmla="*/ 17 w 172"/>
                <a:gd name="T15" fmla="*/ 58 h 58"/>
                <a:gd name="T16" fmla="*/ 18 w 172"/>
                <a:gd name="T17" fmla="*/ 55 h 58"/>
                <a:gd name="T18" fmla="*/ 30 w 172"/>
                <a:gd name="T19" fmla="*/ 46 h 58"/>
                <a:gd name="T20" fmla="*/ 37 w 172"/>
                <a:gd name="T21" fmla="*/ 46 h 58"/>
                <a:gd name="T22" fmla="*/ 44 w 172"/>
                <a:gd name="T23" fmla="*/ 46 h 58"/>
                <a:gd name="T24" fmla="*/ 57 w 172"/>
                <a:gd name="T25" fmla="*/ 55 h 58"/>
                <a:gd name="T26" fmla="*/ 57 w 172"/>
                <a:gd name="T27" fmla="*/ 58 h 58"/>
                <a:gd name="T28" fmla="*/ 60 w 172"/>
                <a:gd name="T29" fmla="*/ 58 h 58"/>
                <a:gd name="T30" fmla="*/ 73 w 172"/>
                <a:gd name="T31" fmla="*/ 46 h 58"/>
                <a:gd name="T32" fmla="*/ 94 w 172"/>
                <a:gd name="T33" fmla="*/ 46 h 58"/>
                <a:gd name="T34" fmla="*/ 106 w 172"/>
                <a:gd name="T35" fmla="*/ 58 h 58"/>
                <a:gd name="T36" fmla="*/ 109 w 172"/>
                <a:gd name="T37" fmla="*/ 58 h 58"/>
                <a:gd name="T38" fmla="*/ 121 w 172"/>
                <a:gd name="T39" fmla="*/ 46 h 58"/>
                <a:gd name="T40" fmla="*/ 142 w 172"/>
                <a:gd name="T41" fmla="*/ 46 h 58"/>
                <a:gd name="T42" fmla="*/ 155 w 172"/>
                <a:gd name="T43" fmla="*/ 58 h 58"/>
                <a:gd name="T44" fmla="*/ 159 w 172"/>
                <a:gd name="T45" fmla="*/ 58 h 58"/>
                <a:gd name="T46" fmla="*/ 172 w 172"/>
                <a:gd name="T47" fmla="*/ 45 h 58"/>
                <a:gd name="T48" fmla="*/ 167 w 172"/>
                <a:gd name="T49" fmla="*/ 14 h 58"/>
                <a:gd name="T50" fmla="*/ 37 w 172"/>
                <a:gd name="T51" fmla="*/ 43 h 58"/>
                <a:gd name="T52" fmla="*/ 27 w 172"/>
                <a:gd name="T53" fmla="*/ 33 h 58"/>
                <a:gd name="T54" fmla="*/ 37 w 172"/>
                <a:gd name="T55" fmla="*/ 23 h 58"/>
                <a:gd name="T56" fmla="*/ 47 w 172"/>
                <a:gd name="T57" fmla="*/ 33 h 58"/>
                <a:gd name="T58" fmla="*/ 37 w 172"/>
                <a:gd name="T59" fmla="*/ 43 h 58"/>
                <a:gd name="T60" fmla="*/ 83 w 172"/>
                <a:gd name="T61" fmla="*/ 43 h 58"/>
                <a:gd name="T62" fmla="*/ 73 w 172"/>
                <a:gd name="T63" fmla="*/ 33 h 58"/>
                <a:gd name="T64" fmla="*/ 83 w 172"/>
                <a:gd name="T65" fmla="*/ 23 h 58"/>
                <a:gd name="T66" fmla="*/ 93 w 172"/>
                <a:gd name="T67" fmla="*/ 33 h 58"/>
                <a:gd name="T68" fmla="*/ 83 w 172"/>
                <a:gd name="T69" fmla="*/ 43 h 58"/>
                <a:gd name="T70" fmla="*/ 132 w 172"/>
                <a:gd name="T71" fmla="*/ 43 h 58"/>
                <a:gd name="T72" fmla="*/ 122 w 172"/>
                <a:gd name="T73" fmla="*/ 33 h 58"/>
                <a:gd name="T74" fmla="*/ 132 w 172"/>
                <a:gd name="T75" fmla="*/ 23 h 58"/>
                <a:gd name="T76" fmla="*/ 142 w 172"/>
                <a:gd name="T77" fmla="*/ 33 h 58"/>
                <a:gd name="T78" fmla="*/ 132 w 172"/>
                <a:gd name="T79" fmla="*/ 4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2" h="58">
                  <a:moveTo>
                    <a:pt x="167" y="14"/>
                  </a:moveTo>
                  <a:cubicBezTo>
                    <a:pt x="167" y="6"/>
                    <a:pt x="161" y="0"/>
                    <a:pt x="153" y="0"/>
                  </a:cubicBezTo>
                  <a:cubicBezTo>
                    <a:pt x="19" y="0"/>
                    <a:pt x="19" y="0"/>
                    <a:pt x="19" y="0"/>
                  </a:cubicBezTo>
                  <a:cubicBezTo>
                    <a:pt x="12" y="0"/>
                    <a:pt x="5" y="6"/>
                    <a:pt x="5" y="14"/>
                  </a:cubicBezTo>
                  <a:cubicBezTo>
                    <a:pt x="5" y="14"/>
                    <a:pt x="5" y="14"/>
                    <a:pt x="5" y="14"/>
                  </a:cubicBezTo>
                  <a:cubicBezTo>
                    <a:pt x="0" y="45"/>
                    <a:pt x="0" y="45"/>
                    <a:pt x="0" y="45"/>
                  </a:cubicBezTo>
                  <a:cubicBezTo>
                    <a:pt x="0" y="52"/>
                    <a:pt x="6" y="58"/>
                    <a:pt x="14" y="58"/>
                  </a:cubicBezTo>
                  <a:cubicBezTo>
                    <a:pt x="17" y="58"/>
                    <a:pt x="17" y="58"/>
                    <a:pt x="17" y="58"/>
                  </a:cubicBezTo>
                  <a:cubicBezTo>
                    <a:pt x="18" y="55"/>
                    <a:pt x="18" y="55"/>
                    <a:pt x="18" y="55"/>
                  </a:cubicBezTo>
                  <a:cubicBezTo>
                    <a:pt x="19" y="52"/>
                    <a:pt x="23" y="46"/>
                    <a:pt x="30" y="46"/>
                  </a:cubicBezTo>
                  <a:cubicBezTo>
                    <a:pt x="37" y="46"/>
                    <a:pt x="37" y="46"/>
                    <a:pt x="37" y="46"/>
                  </a:cubicBezTo>
                  <a:cubicBezTo>
                    <a:pt x="44" y="46"/>
                    <a:pt x="44" y="46"/>
                    <a:pt x="44" y="46"/>
                  </a:cubicBezTo>
                  <a:cubicBezTo>
                    <a:pt x="51" y="46"/>
                    <a:pt x="55" y="52"/>
                    <a:pt x="57" y="55"/>
                  </a:cubicBezTo>
                  <a:cubicBezTo>
                    <a:pt x="57" y="58"/>
                    <a:pt x="57" y="58"/>
                    <a:pt x="57" y="58"/>
                  </a:cubicBezTo>
                  <a:cubicBezTo>
                    <a:pt x="60" y="58"/>
                    <a:pt x="60" y="58"/>
                    <a:pt x="60" y="58"/>
                  </a:cubicBezTo>
                  <a:cubicBezTo>
                    <a:pt x="61" y="52"/>
                    <a:pt x="66" y="46"/>
                    <a:pt x="73" y="46"/>
                  </a:cubicBezTo>
                  <a:cubicBezTo>
                    <a:pt x="94" y="46"/>
                    <a:pt x="94" y="46"/>
                    <a:pt x="94" y="46"/>
                  </a:cubicBezTo>
                  <a:cubicBezTo>
                    <a:pt x="101" y="46"/>
                    <a:pt x="106" y="52"/>
                    <a:pt x="106" y="58"/>
                  </a:cubicBezTo>
                  <a:cubicBezTo>
                    <a:pt x="109" y="58"/>
                    <a:pt x="109" y="58"/>
                    <a:pt x="109" y="58"/>
                  </a:cubicBezTo>
                  <a:cubicBezTo>
                    <a:pt x="109" y="52"/>
                    <a:pt x="115" y="46"/>
                    <a:pt x="121" y="46"/>
                  </a:cubicBezTo>
                  <a:cubicBezTo>
                    <a:pt x="142" y="46"/>
                    <a:pt x="142" y="46"/>
                    <a:pt x="142" y="46"/>
                  </a:cubicBezTo>
                  <a:cubicBezTo>
                    <a:pt x="150" y="46"/>
                    <a:pt x="155" y="52"/>
                    <a:pt x="155" y="58"/>
                  </a:cubicBezTo>
                  <a:cubicBezTo>
                    <a:pt x="159" y="58"/>
                    <a:pt x="159" y="58"/>
                    <a:pt x="159" y="58"/>
                  </a:cubicBezTo>
                  <a:cubicBezTo>
                    <a:pt x="166" y="58"/>
                    <a:pt x="172" y="52"/>
                    <a:pt x="172" y="45"/>
                  </a:cubicBezTo>
                  <a:lnTo>
                    <a:pt x="167" y="14"/>
                  </a:lnTo>
                  <a:close/>
                  <a:moveTo>
                    <a:pt x="37" y="43"/>
                  </a:moveTo>
                  <a:cubicBezTo>
                    <a:pt x="32" y="43"/>
                    <a:pt x="27" y="39"/>
                    <a:pt x="27" y="33"/>
                  </a:cubicBezTo>
                  <a:cubicBezTo>
                    <a:pt x="27" y="28"/>
                    <a:pt x="32" y="23"/>
                    <a:pt x="37" y="23"/>
                  </a:cubicBezTo>
                  <a:cubicBezTo>
                    <a:pt x="43" y="23"/>
                    <a:pt x="47" y="28"/>
                    <a:pt x="47" y="33"/>
                  </a:cubicBezTo>
                  <a:cubicBezTo>
                    <a:pt x="47" y="39"/>
                    <a:pt x="43" y="43"/>
                    <a:pt x="37" y="43"/>
                  </a:cubicBezTo>
                  <a:close/>
                  <a:moveTo>
                    <a:pt x="83" y="43"/>
                  </a:moveTo>
                  <a:cubicBezTo>
                    <a:pt x="78" y="43"/>
                    <a:pt x="73" y="39"/>
                    <a:pt x="73" y="33"/>
                  </a:cubicBezTo>
                  <a:cubicBezTo>
                    <a:pt x="73" y="28"/>
                    <a:pt x="78" y="23"/>
                    <a:pt x="83" y="23"/>
                  </a:cubicBezTo>
                  <a:cubicBezTo>
                    <a:pt x="89" y="23"/>
                    <a:pt x="93" y="28"/>
                    <a:pt x="93" y="33"/>
                  </a:cubicBezTo>
                  <a:cubicBezTo>
                    <a:pt x="93" y="39"/>
                    <a:pt x="89" y="43"/>
                    <a:pt x="83" y="43"/>
                  </a:cubicBezTo>
                  <a:close/>
                  <a:moveTo>
                    <a:pt x="132" y="43"/>
                  </a:moveTo>
                  <a:cubicBezTo>
                    <a:pt x="126" y="43"/>
                    <a:pt x="122" y="39"/>
                    <a:pt x="122" y="33"/>
                  </a:cubicBezTo>
                  <a:cubicBezTo>
                    <a:pt x="122" y="28"/>
                    <a:pt x="126" y="23"/>
                    <a:pt x="132" y="23"/>
                  </a:cubicBezTo>
                  <a:cubicBezTo>
                    <a:pt x="137" y="23"/>
                    <a:pt x="142" y="28"/>
                    <a:pt x="142" y="33"/>
                  </a:cubicBezTo>
                  <a:cubicBezTo>
                    <a:pt x="142" y="39"/>
                    <a:pt x="137" y="43"/>
                    <a:pt x="132" y="4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32" name="Freeform 21"/>
          <p:cNvSpPr>
            <a:spLocks noEditPoints="1"/>
          </p:cNvSpPr>
          <p:nvPr userDrawn="1"/>
        </p:nvSpPr>
        <p:spPr bwMode="auto">
          <a:xfrm>
            <a:off x="5657850" y="2987675"/>
            <a:ext cx="352425" cy="312738"/>
          </a:xfrm>
          <a:custGeom>
            <a:avLst/>
            <a:gdLst>
              <a:gd name="T0" fmla="*/ 91 w 91"/>
              <a:gd name="T1" fmla="*/ 76 h 81"/>
              <a:gd name="T2" fmla="*/ 82 w 91"/>
              <a:gd name="T3" fmla="*/ 57 h 81"/>
              <a:gd name="T4" fmla="*/ 77 w 91"/>
              <a:gd name="T5" fmla="*/ 53 h 81"/>
              <a:gd name="T6" fmla="*/ 67 w 91"/>
              <a:gd name="T7" fmla="*/ 53 h 81"/>
              <a:gd name="T8" fmla="*/ 67 w 91"/>
              <a:gd name="T9" fmla="*/ 51 h 81"/>
              <a:gd name="T10" fmla="*/ 75 w 91"/>
              <a:gd name="T11" fmla="*/ 51 h 81"/>
              <a:gd name="T12" fmla="*/ 81 w 91"/>
              <a:gd name="T13" fmla="*/ 44 h 81"/>
              <a:gd name="T14" fmla="*/ 81 w 91"/>
              <a:gd name="T15" fmla="*/ 6 h 81"/>
              <a:gd name="T16" fmla="*/ 75 w 91"/>
              <a:gd name="T17" fmla="*/ 0 h 81"/>
              <a:gd name="T18" fmla="*/ 16 w 91"/>
              <a:gd name="T19" fmla="*/ 0 h 81"/>
              <a:gd name="T20" fmla="*/ 10 w 91"/>
              <a:gd name="T21" fmla="*/ 6 h 81"/>
              <a:gd name="T22" fmla="*/ 10 w 91"/>
              <a:gd name="T23" fmla="*/ 44 h 81"/>
              <a:gd name="T24" fmla="*/ 16 w 91"/>
              <a:gd name="T25" fmla="*/ 51 h 81"/>
              <a:gd name="T26" fmla="*/ 24 w 91"/>
              <a:gd name="T27" fmla="*/ 51 h 81"/>
              <a:gd name="T28" fmla="*/ 24 w 91"/>
              <a:gd name="T29" fmla="*/ 53 h 81"/>
              <a:gd name="T30" fmla="*/ 14 w 91"/>
              <a:gd name="T31" fmla="*/ 53 h 81"/>
              <a:gd name="T32" fmla="*/ 9 w 91"/>
              <a:gd name="T33" fmla="*/ 57 h 81"/>
              <a:gd name="T34" fmla="*/ 1 w 91"/>
              <a:gd name="T35" fmla="*/ 76 h 81"/>
              <a:gd name="T36" fmla="*/ 1 w 91"/>
              <a:gd name="T37" fmla="*/ 80 h 81"/>
              <a:gd name="T38" fmla="*/ 4 w 91"/>
              <a:gd name="T39" fmla="*/ 81 h 81"/>
              <a:gd name="T40" fmla="*/ 27 w 91"/>
              <a:gd name="T41" fmla="*/ 81 h 81"/>
              <a:gd name="T42" fmla="*/ 28 w 91"/>
              <a:gd name="T43" fmla="*/ 81 h 81"/>
              <a:gd name="T44" fmla="*/ 46 w 91"/>
              <a:gd name="T45" fmla="*/ 81 h 81"/>
              <a:gd name="T46" fmla="*/ 64 w 91"/>
              <a:gd name="T47" fmla="*/ 81 h 81"/>
              <a:gd name="T48" fmla="*/ 64 w 91"/>
              <a:gd name="T49" fmla="*/ 81 h 81"/>
              <a:gd name="T50" fmla="*/ 87 w 91"/>
              <a:gd name="T51" fmla="*/ 81 h 81"/>
              <a:gd name="T52" fmla="*/ 91 w 91"/>
              <a:gd name="T53" fmla="*/ 80 h 81"/>
              <a:gd name="T54" fmla="*/ 91 w 91"/>
              <a:gd name="T55" fmla="*/ 76 h 81"/>
              <a:gd name="T56" fmla="*/ 15 w 91"/>
              <a:gd name="T57" fmla="*/ 44 h 81"/>
              <a:gd name="T58" fmla="*/ 15 w 91"/>
              <a:gd name="T59" fmla="*/ 6 h 81"/>
              <a:gd name="T60" fmla="*/ 16 w 91"/>
              <a:gd name="T61" fmla="*/ 5 h 81"/>
              <a:gd name="T62" fmla="*/ 75 w 91"/>
              <a:gd name="T63" fmla="*/ 5 h 81"/>
              <a:gd name="T64" fmla="*/ 76 w 91"/>
              <a:gd name="T65" fmla="*/ 6 h 81"/>
              <a:gd name="T66" fmla="*/ 76 w 91"/>
              <a:gd name="T67" fmla="*/ 44 h 81"/>
              <a:gd name="T68" fmla="*/ 75 w 91"/>
              <a:gd name="T69" fmla="*/ 45 h 81"/>
              <a:gd name="T70" fmla="*/ 16 w 91"/>
              <a:gd name="T71" fmla="*/ 45 h 81"/>
              <a:gd name="T72" fmla="*/ 15 w 91"/>
              <a:gd name="T73" fmla="*/ 44 h 81"/>
              <a:gd name="T74" fmla="*/ 61 w 91"/>
              <a:gd name="T75" fmla="*/ 75 h 81"/>
              <a:gd name="T76" fmla="*/ 60 w 91"/>
              <a:gd name="T77" fmla="*/ 75 h 81"/>
              <a:gd name="T78" fmla="*/ 53 w 91"/>
              <a:gd name="T79" fmla="*/ 75 h 81"/>
              <a:gd name="T80" fmla="*/ 50 w 91"/>
              <a:gd name="T81" fmla="*/ 75 h 81"/>
              <a:gd name="T82" fmla="*/ 42 w 91"/>
              <a:gd name="T83" fmla="*/ 75 h 81"/>
              <a:gd name="T84" fmla="*/ 39 w 91"/>
              <a:gd name="T85" fmla="*/ 75 h 81"/>
              <a:gd name="T86" fmla="*/ 32 w 91"/>
              <a:gd name="T87" fmla="*/ 75 h 81"/>
              <a:gd name="T88" fmla="*/ 31 w 91"/>
              <a:gd name="T89" fmla="*/ 75 h 81"/>
              <a:gd name="T90" fmla="*/ 31 w 91"/>
              <a:gd name="T91" fmla="*/ 73 h 81"/>
              <a:gd name="T92" fmla="*/ 32 w 91"/>
              <a:gd name="T93" fmla="*/ 68 h 81"/>
              <a:gd name="T94" fmla="*/ 33 w 91"/>
              <a:gd name="T95" fmla="*/ 67 h 81"/>
              <a:gd name="T96" fmla="*/ 40 w 91"/>
              <a:gd name="T97" fmla="*/ 67 h 81"/>
              <a:gd name="T98" fmla="*/ 52 w 91"/>
              <a:gd name="T99" fmla="*/ 67 h 81"/>
              <a:gd name="T100" fmla="*/ 58 w 91"/>
              <a:gd name="T101" fmla="*/ 67 h 81"/>
              <a:gd name="T102" fmla="*/ 60 w 91"/>
              <a:gd name="T103" fmla="*/ 68 h 81"/>
              <a:gd name="T104" fmla="*/ 61 w 91"/>
              <a:gd name="T105" fmla="*/ 73 h 81"/>
              <a:gd name="T106" fmla="*/ 61 w 91"/>
              <a:gd name="T107"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 h="81">
                <a:moveTo>
                  <a:pt x="91" y="76"/>
                </a:moveTo>
                <a:cubicBezTo>
                  <a:pt x="82" y="57"/>
                  <a:pt x="82" y="57"/>
                  <a:pt x="82" y="57"/>
                </a:cubicBezTo>
                <a:cubicBezTo>
                  <a:pt x="81" y="55"/>
                  <a:pt x="79" y="53"/>
                  <a:pt x="77" y="53"/>
                </a:cubicBezTo>
                <a:cubicBezTo>
                  <a:pt x="67" y="53"/>
                  <a:pt x="67" y="53"/>
                  <a:pt x="67" y="53"/>
                </a:cubicBezTo>
                <a:cubicBezTo>
                  <a:pt x="67" y="51"/>
                  <a:pt x="67" y="51"/>
                  <a:pt x="67" y="51"/>
                </a:cubicBezTo>
                <a:cubicBezTo>
                  <a:pt x="75" y="51"/>
                  <a:pt x="75" y="51"/>
                  <a:pt x="75" y="51"/>
                </a:cubicBezTo>
                <a:cubicBezTo>
                  <a:pt x="79" y="51"/>
                  <a:pt x="81" y="48"/>
                  <a:pt x="81" y="44"/>
                </a:cubicBezTo>
                <a:cubicBezTo>
                  <a:pt x="81" y="6"/>
                  <a:pt x="81" y="6"/>
                  <a:pt x="81" y="6"/>
                </a:cubicBezTo>
                <a:cubicBezTo>
                  <a:pt x="81" y="3"/>
                  <a:pt x="79" y="0"/>
                  <a:pt x="75" y="0"/>
                </a:cubicBezTo>
                <a:cubicBezTo>
                  <a:pt x="16" y="0"/>
                  <a:pt x="16" y="0"/>
                  <a:pt x="16" y="0"/>
                </a:cubicBezTo>
                <a:cubicBezTo>
                  <a:pt x="13" y="0"/>
                  <a:pt x="10" y="3"/>
                  <a:pt x="10" y="6"/>
                </a:cubicBezTo>
                <a:cubicBezTo>
                  <a:pt x="10" y="44"/>
                  <a:pt x="10" y="44"/>
                  <a:pt x="10" y="44"/>
                </a:cubicBezTo>
                <a:cubicBezTo>
                  <a:pt x="10" y="48"/>
                  <a:pt x="13" y="51"/>
                  <a:pt x="16" y="51"/>
                </a:cubicBezTo>
                <a:cubicBezTo>
                  <a:pt x="24" y="51"/>
                  <a:pt x="24" y="51"/>
                  <a:pt x="24" y="51"/>
                </a:cubicBezTo>
                <a:cubicBezTo>
                  <a:pt x="24" y="53"/>
                  <a:pt x="24" y="53"/>
                  <a:pt x="24" y="53"/>
                </a:cubicBezTo>
                <a:cubicBezTo>
                  <a:pt x="14" y="53"/>
                  <a:pt x="14" y="53"/>
                  <a:pt x="14" y="53"/>
                </a:cubicBezTo>
                <a:cubicBezTo>
                  <a:pt x="12" y="53"/>
                  <a:pt x="10" y="55"/>
                  <a:pt x="9" y="57"/>
                </a:cubicBezTo>
                <a:cubicBezTo>
                  <a:pt x="1" y="76"/>
                  <a:pt x="1" y="76"/>
                  <a:pt x="1" y="76"/>
                </a:cubicBezTo>
                <a:cubicBezTo>
                  <a:pt x="0" y="77"/>
                  <a:pt x="0" y="78"/>
                  <a:pt x="1" y="80"/>
                </a:cubicBezTo>
                <a:cubicBezTo>
                  <a:pt x="1" y="81"/>
                  <a:pt x="3" y="81"/>
                  <a:pt x="4" y="81"/>
                </a:cubicBezTo>
                <a:cubicBezTo>
                  <a:pt x="27" y="81"/>
                  <a:pt x="27" y="81"/>
                  <a:pt x="27" y="81"/>
                </a:cubicBezTo>
                <a:cubicBezTo>
                  <a:pt x="27" y="81"/>
                  <a:pt x="28" y="81"/>
                  <a:pt x="28" y="81"/>
                </a:cubicBezTo>
                <a:cubicBezTo>
                  <a:pt x="46" y="81"/>
                  <a:pt x="46" y="81"/>
                  <a:pt x="46" y="81"/>
                </a:cubicBezTo>
                <a:cubicBezTo>
                  <a:pt x="64" y="81"/>
                  <a:pt x="64" y="81"/>
                  <a:pt x="64" y="81"/>
                </a:cubicBezTo>
                <a:cubicBezTo>
                  <a:pt x="64" y="81"/>
                  <a:pt x="64" y="81"/>
                  <a:pt x="64" y="81"/>
                </a:cubicBezTo>
                <a:cubicBezTo>
                  <a:pt x="87" y="81"/>
                  <a:pt x="87" y="81"/>
                  <a:pt x="87" y="81"/>
                </a:cubicBezTo>
                <a:cubicBezTo>
                  <a:pt x="89" y="81"/>
                  <a:pt x="90" y="81"/>
                  <a:pt x="91" y="80"/>
                </a:cubicBezTo>
                <a:cubicBezTo>
                  <a:pt x="91" y="78"/>
                  <a:pt x="91" y="77"/>
                  <a:pt x="91" y="76"/>
                </a:cubicBezTo>
                <a:close/>
                <a:moveTo>
                  <a:pt x="15" y="44"/>
                </a:moveTo>
                <a:cubicBezTo>
                  <a:pt x="15" y="6"/>
                  <a:pt x="15" y="6"/>
                  <a:pt x="15" y="6"/>
                </a:cubicBezTo>
                <a:cubicBezTo>
                  <a:pt x="15" y="6"/>
                  <a:pt x="16" y="5"/>
                  <a:pt x="16" y="5"/>
                </a:cubicBezTo>
                <a:cubicBezTo>
                  <a:pt x="75" y="5"/>
                  <a:pt x="75" y="5"/>
                  <a:pt x="75" y="5"/>
                </a:cubicBezTo>
                <a:cubicBezTo>
                  <a:pt x="76" y="5"/>
                  <a:pt x="76" y="6"/>
                  <a:pt x="76" y="6"/>
                </a:cubicBezTo>
                <a:cubicBezTo>
                  <a:pt x="76" y="44"/>
                  <a:pt x="76" y="44"/>
                  <a:pt x="76" y="44"/>
                </a:cubicBezTo>
                <a:cubicBezTo>
                  <a:pt x="76" y="45"/>
                  <a:pt x="76" y="45"/>
                  <a:pt x="75" y="45"/>
                </a:cubicBezTo>
                <a:cubicBezTo>
                  <a:pt x="16" y="45"/>
                  <a:pt x="16" y="45"/>
                  <a:pt x="16" y="45"/>
                </a:cubicBezTo>
                <a:cubicBezTo>
                  <a:pt x="16" y="45"/>
                  <a:pt x="15" y="45"/>
                  <a:pt x="15" y="44"/>
                </a:cubicBezTo>
                <a:close/>
                <a:moveTo>
                  <a:pt x="61" y="75"/>
                </a:moveTo>
                <a:cubicBezTo>
                  <a:pt x="60" y="75"/>
                  <a:pt x="60" y="75"/>
                  <a:pt x="60" y="75"/>
                </a:cubicBezTo>
                <a:cubicBezTo>
                  <a:pt x="53" y="75"/>
                  <a:pt x="53" y="75"/>
                  <a:pt x="53" y="75"/>
                </a:cubicBezTo>
                <a:cubicBezTo>
                  <a:pt x="50" y="75"/>
                  <a:pt x="50" y="75"/>
                  <a:pt x="50" y="75"/>
                </a:cubicBezTo>
                <a:cubicBezTo>
                  <a:pt x="42" y="75"/>
                  <a:pt x="42" y="75"/>
                  <a:pt x="42" y="75"/>
                </a:cubicBezTo>
                <a:cubicBezTo>
                  <a:pt x="39" y="75"/>
                  <a:pt x="39" y="75"/>
                  <a:pt x="39" y="75"/>
                </a:cubicBezTo>
                <a:cubicBezTo>
                  <a:pt x="32" y="75"/>
                  <a:pt x="32" y="75"/>
                  <a:pt x="32" y="75"/>
                </a:cubicBezTo>
                <a:cubicBezTo>
                  <a:pt x="32" y="75"/>
                  <a:pt x="31" y="75"/>
                  <a:pt x="31" y="75"/>
                </a:cubicBezTo>
                <a:cubicBezTo>
                  <a:pt x="31" y="74"/>
                  <a:pt x="30" y="74"/>
                  <a:pt x="31" y="73"/>
                </a:cubicBezTo>
                <a:cubicBezTo>
                  <a:pt x="32" y="68"/>
                  <a:pt x="32" y="68"/>
                  <a:pt x="32" y="68"/>
                </a:cubicBezTo>
                <a:cubicBezTo>
                  <a:pt x="32" y="67"/>
                  <a:pt x="33" y="67"/>
                  <a:pt x="33" y="67"/>
                </a:cubicBezTo>
                <a:cubicBezTo>
                  <a:pt x="40" y="67"/>
                  <a:pt x="40" y="67"/>
                  <a:pt x="40" y="67"/>
                </a:cubicBezTo>
                <a:cubicBezTo>
                  <a:pt x="52" y="67"/>
                  <a:pt x="52" y="67"/>
                  <a:pt x="52" y="67"/>
                </a:cubicBezTo>
                <a:cubicBezTo>
                  <a:pt x="58" y="67"/>
                  <a:pt x="58" y="67"/>
                  <a:pt x="58" y="67"/>
                </a:cubicBezTo>
                <a:cubicBezTo>
                  <a:pt x="59" y="67"/>
                  <a:pt x="59" y="67"/>
                  <a:pt x="60" y="68"/>
                </a:cubicBezTo>
                <a:cubicBezTo>
                  <a:pt x="61" y="73"/>
                  <a:pt x="61" y="73"/>
                  <a:pt x="61" y="73"/>
                </a:cubicBezTo>
                <a:cubicBezTo>
                  <a:pt x="61" y="74"/>
                  <a:pt x="61" y="74"/>
                  <a:pt x="61" y="7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3" name="Freeform 22"/>
          <p:cNvSpPr>
            <a:spLocks noEditPoints="1"/>
          </p:cNvSpPr>
          <p:nvPr userDrawn="1"/>
        </p:nvSpPr>
        <p:spPr bwMode="auto">
          <a:xfrm>
            <a:off x="4298950" y="2392363"/>
            <a:ext cx="447675" cy="347663"/>
          </a:xfrm>
          <a:custGeom>
            <a:avLst/>
            <a:gdLst>
              <a:gd name="T0" fmla="*/ 0 w 116"/>
              <a:gd name="T1" fmla="*/ 82 h 90"/>
              <a:gd name="T2" fmla="*/ 1 w 116"/>
              <a:gd name="T3" fmla="*/ 86 h 90"/>
              <a:gd name="T4" fmla="*/ 7 w 116"/>
              <a:gd name="T5" fmla="*/ 90 h 90"/>
              <a:gd name="T6" fmla="*/ 58 w 116"/>
              <a:gd name="T7" fmla="*/ 90 h 90"/>
              <a:gd name="T8" fmla="*/ 110 w 116"/>
              <a:gd name="T9" fmla="*/ 90 h 90"/>
              <a:gd name="T10" fmla="*/ 116 w 116"/>
              <a:gd name="T11" fmla="*/ 86 h 90"/>
              <a:gd name="T12" fmla="*/ 116 w 116"/>
              <a:gd name="T13" fmla="*/ 82 h 90"/>
              <a:gd name="T14" fmla="*/ 116 w 116"/>
              <a:gd name="T15" fmla="*/ 6 h 90"/>
              <a:gd name="T16" fmla="*/ 116 w 116"/>
              <a:gd name="T17" fmla="*/ 6 h 90"/>
              <a:gd name="T18" fmla="*/ 116 w 116"/>
              <a:gd name="T19" fmla="*/ 4 h 90"/>
              <a:gd name="T20" fmla="*/ 109 w 116"/>
              <a:gd name="T21" fmla="*/ 0 h 90"/>
              <a:gd name="T22" fmla="*/ 58 w 116"/>
              <a:gd name="T23" fmla="*/ 0 h 90"/>
              <a:gd name="T24" fmla="*/ 7 w 116"/>
              <a:gd name="T25" fmla="*/ 0 h 90"/>
              <a:gd name="T26" fmla="*/ 1 w 116"/>
              <a:gd name="T27" fmla="*/ 4 h 90"/>
              <a:gd name="T28" fmla="*/ 1 w 116"/>
              <a:gd name="T29" fmla="*/ 4 h 90"/>
              <a:gd name="T30" fmla="*/ 0 w 116"/>
              <a:gd name="T31" fmla="*/ 6 h 90"/>
              <a:gd name="T32" fmla="*/ 0 w 116"/>
              <a:gd name="T33" fmla="*/ 82 h 90"/>
              <a:gd name="T34" fmla="*/ 7 w 116"/>
              <a:gd name="T35" fmla="*/ 15 h 90"/>
              <a:gd name="T36" fmla="*/ 28 w 116"/>
              <a:gd name="T37" fmla="*/ 33 h 90"/>
              <a:gd name="T38" fmla="*/ 43 w 116"/>
              <a:gd name="T39" fmla="*/ 45 h 90"/>
              <a:gd name="T40" fmla="*/ 28 w 116"/>
              <a:gd name="T41" fmla="*/ 57 h 90"/>
              <a:gd name="T42" fmla="*/ 7 w 116"/>
              <a:gd name="T43" fmla="*/ 75 h 90"/>
              <a:gd name="T44" fmla="*/ 7 w 116"/>
              <a:gd name="T45" fmla="*/ 15 h 90"/>
              <a:gd name="T46" fmla="*/ 7 w 116"/>
              <a:gd name="T47" fmla="*/ 84 h 90"/>
              <a:gd name="T48" fmla="*/ 7 w 116"/>
              <a:gd name="T49" fmla="*/ 84 h 90"/>
              <a:gd name="T50" fmla="*/ 7 w 116"/>
              <a:gd name="T51" fmla="*/ 84 h 90"/>
              <a:gd name="T52" fmla="*/ 32 w 116"/>
              <a:gd name="T53" fmla="*/ 62 h 90"/>
              <a:gd name="T54" fmla="*/ 49 w 116"/>
              <a:gd name="T55" fmla="*/ 49 h 90"/>
              <a:gd name="T56" fmla="*/ 58 w 116"/>
              <a:gd name="T57" fmla="*/ 52 h 90"/>
              <a:gd name="T58" fmla="*/ 68 w 116"/>
              <a:gd name="T59" fmla="*/ 49 h 90"/>
              <a:gd name="T60" fmla="*/ 84 w 116"/>
              <a:gd name="T61" fmla="*/ 62 h 90"/>
              <a:gd name="T62" fmla="*/ 109 w 116"/>
              <a:gd name="T63" fmla="*/ 84 h 90"/>
              <a:gd name="T64" fmla="*/ 109 w 116"/>
              <a:gd name="T65" fmla="*/ 84 h 90"/>
              <a:gd name="T66" fmla="*/ 109 w 116"/>
              <a:gd name="T67" fmla="*/ 84 h 90"/>
              <a:gd name="T68" fmla="*/ 58 w 116"/>
              <a:gd name="T69" fmla="*/ 84 h 90"/>
              <a:gd name="T70" fmla="*/ 7 w 116"/>
              <a:gd name="T71" fmla="*/ 84 h 90"/>
              <a:gd name="T72" fmla="*/ 109 w 116"/>
              <a:gd name="T73" fmla="*/ 75 h 90"/>
              <a:gd name="T74" fmla="*/ 88 w 116"/>
              <a:gd name="T75" fmla="*/ 57 h 90"/>
              <a:gd name="T76" fmla="*/ 73 w 116"/>
              <a:gd name="T77" fmla="*/ 45 h 90"/>
              <a:gd name="T78" fmla="*/ 88 w 116"/>
              <a:gd name="T79" fmla="*/ 33 h 90"/>
              <a:gd name="T80" fmla="*/ 109 w 116"/>
              <a:gd name="T81" fmla="*/ 15 h 90"/>
              <a:gd name="T82" fmla="*/ 109 w 116"/>
              <a:gd name="T83" fmla="*/ 75 h 90"/>
              <a:gd name="T84" fmla="*/ 58 w 116"/>
              <a:gd name="T85" fmla="*/ 6 h 90"/>
              <a:gd name="T86" fmla="*/ 109 w 116"/>
              <a:gd name="T87" fmla="*/ 6 h 90"/>
              <a:gd name="T88" fmla="*/ 109 w 116"/>
              <a:gd name="T89" fmla="*/ 6 h 90"/>
              <a:gd name="T90" fmla="*/ 84 w 116"/>
              <a:gd name="T91" fmla="*/ 28 h 90"/>
              <a:gd name="T92" fmla="*/ 67 w 116"/>
              <a:gd name="T93" fmla="*/ 41 h 90"/>
              <a:gd name="T94" fmla="*/ 58 w 116"/>
              <a:gd name="T95" fmla="*/ 45 h 90"/>
              <a:gd name="T96" fmla="*/ 49 w 116"/>
              <a:gd name="T97" fmla="*/ 41 h 90"/>
              <a:gd name="T98" fmla="*/ 33 w 116"/>
              <a:gd name="T99" fmla="*/ 28 h 90"/>
              <a:gd name="T100" fmla="*/ 7 w 116"/>
              <a:gd name="T101" fmla="*/ 6 h 90"/>
              <a:gd name="T102" fmla="*/ 58 w 116"/>
              <a:gd name="T103" fmla="*/ 6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 h="90">
                <a:moveTo>
                  <a:pt x="0" y="82"/>
                </a:moveTo>
                <a:cubicBezTo>
                  <a:pt x="0" y="84"/>
                  <a:pt x="0" y="85"/>
                  <a:pt x="1" y="86"/>
                </a:cubicBezTo>
                <a:cubicBezTo>
                  <a:pt x="2" y="89"/>
                  <a:pt x="4" y="90"/>
                  <a:pt x="7" y="90"/>
                </a:cubicBezTo>
                <a:cubicBezTo>
                  <a:pt x="58" y="90"/>
                  <a:pt x="58" y="90"/>
                  <a:pt x="58" y="90"/>
                </a:cubicBezTo>
                <a:cubicBezTo>
                  <a:pt x="110" y="90"/>
                  <a:pt x="110" y="90"/>
                  <a:pt x="110" y="90"/>
                </a:cubicBezTo>
                <a:cubicBezTo>
                  <a:pt x="112" y="90"/>
                  <a:pt x="115" y="89"/>
                  <a:pt x="116" y="86"/>
                </a:cubicBezTo>
                <a:cubicBezTo>
                  <a:pt x="116" y="85"/>
                  <a:pt x="116" y="83"/>
                  <a:pt x="116" y="82"/>
                </a:cubicBezTo>
                <a:cubicBezTo>
                  <a:pt x="116" y="6"/>
                  <a:pt x="116" y="6"/>
                  <a:pt x="116" y="6"/>
                </a:cubicBezTo>
                <a:cubicBezTo>
                  <a:pt x="116" y="6"/>
                  <a:pt x="116" y="6"/>
                  <a:pt x="116" y="6"/>
                </a:cubicBezTo>
                <a:cubicBezTo>
                  <a:pt x="116" y="5"/>
                  <a:pt x="116" y="5"/>
                  <a:pt x="116" y="4"/>
                </a:cubicBezTo>
                <a:cubicBezTo>
                  <a:pt x="115" y="2"/>
                  <a:pt x="112" y="0"/>
                  <a:pt x="109" y="0"/>
                </a:cubicBezTo>
                <a:cubicBezTo>
                  <a:pt x="58" y="0"/>
                  <a:pt x="58" y="0"/>
                  <a:pt x="58" y="0"/>
                </a:cubicBezTo>
                <a:cubicBezTo>
                  <a:pt x="7" y="0"/>
                  <a:pt x="7" y="0"/>
                  <a:pt x="7" y="0"/>
                </a:cubicBezTo>
                <a:cubicBezTo>
                  <a:pt x="4" y="0"/>
                  <a:pt x="2" y="2"/>
                  <a:pt x="1" y="4"/>
                </a:cubicBezTo>
                <a:cubicBezTo>
                  <a:pt x="1" y="4"/>
                  <a:pt x="1" y="4"/>
                  <a:pt x="1" y="4"/>
                </a:cubicBezTo>
                <a:cubicBezTo>
                  <a:pt x="1" y="5"/>
                  <a:pt x="0" y="6"/>
                  <a:pt x="0" y="6"/>
                </a:cubicBezTo>
                <a:lnTo>
                  <a:pt x="0" y="82"/>
                </a:lnTo>
                <a:close/>
                <a:moveTo>
                  <a:pt x="7" y="15"/>
                </a:moveTo>
                <a:cubicBezTo>
                  <a:pt x="28" y="33"/>
                  <a:pt x="28" y="33"/>
                  <a:pt x="28" y="33"/>
                </a:cubicBezTo>
                <a:cubicBezTo>
                  <a:pt x="43" y="45"/>
                  <a:pt x="43" y="45"/>
                  <a:pt x="43" y="45"/>
                </a:cubicBezTo>
                <a:cubicBezTo>
                  <a:pt x="28" y="57"/>
                  <a:pt x="28" y="57"/>
                  <a:pt x="28" y="57"/>
                </a:cubicBezTo>
                <a:cubicBezTo>
                  <a:pt x="7" y="75"/>
                  <a:pt x="7" y="75"/>
                  <a:pt x="7" y="75"/>
                </a:cubicBezTo>
                <a:lnTo>
                  <a:pt x="7" y="15"/>
                </a:lnTo>
                <a:close/>
                <a:moveTo>
                  <a:pt x="7" y="84"/>
                </a:moveTo>
                <a:cubicBezTo>
                  <a:pt x="7" y="84"/>
                  <a:pt x="7" y="84"/>
                  <a:pt x="7" y="84"/>
                </a:cubicBezTo>
                <a:cubicBezTo>
                  <a:pt x="7" y="84"/>
                  <a:pt x="7" y="84"/>
                  <a:pt x="7" y="84"/>
                </a:cubicBezTo>
                <a:cubicBezTo>
                  <a:pt x="32" y="62"/>
                  <a:pt x="32" y="62"/>
                  <a:pt x="32" y="62"/>
                </a:cubicBezTo>
                <a:cubicBezTo>
                  <a:pt x="49" y="49"/>
                  <a:pt x="49" y="49"/>
                  <a:pt x="49" y="49"/>
                </a:cubicBezTo>
                <a:cubicBezTo>
                  <a:pt x="52" y="51"/>
                  <a:pt x="55" y="52"/>
                  <a:pt x="58" y="52"/>
                </a:cubicBezTo>
                <a:cubicBezTo>
                  <a:pt x="62" y="52"/>
                  <a:pt x="65" y="51"/>
                  <a:pt x="68" y="49"/>
                </a:cubicBezTo>
                <a:cubicBezTo>
                  <a:pt x="84" y="62"/>
                  <a:pt x="84" y="62"/>
                  <a:pt x="84" y="62"/>
                </a:cubicBezTo>
                <a:cubicBezTo>
                  <a:pt x="109" y="84"/>
                  <a:pt x="109" y="84"/>
                  <a:pt x="109" y="84"/>
                </a:cubicBezTo>
                <a:cubicBezTo>
                  <a:pt x="109" y="84"/>
                  <a:pt x="109" y="84"/>
                  <a:pt x="109" y="84"/>
                </a:cubicBezTo>
                <a:cubicBezTo>
                  <a:pt x="109" y="84"/>
                  <a:pt x="109" y="84"/>
                  <a:pt x="109" y="84"/>
                </a:cubicBezTo>
                <a:cubicBezTo>
                  <a:pt x="58" y="84"/>
                  <a:pt x="58" y="84"/>
                  <a:pt x="58" y="84"/>
                </a:cubicBezTo>
                <a:lnTo>
                  <a:pt x="7" y="84"/>
                </a:lnTo>
                <a:close/>
                <a:moveTo>
                  <a:pt x="109" y="75"/>
                </a:moveTo>
                <a:cubicBezTo>
                  <a:pt x="88" y="57"/>
                  <a:pt x="88" y="57"/>
                  <a:pt x="88" y="57"/>
                </a:cubicBezTo>
                <a:cubicBezTo>
                  <a:pt x="73" y="45"/>
                  <a:pt x="73" y="45"/>
                  <a:pt x="73" y="45"/>
                </a:cubicBezTo>
                <a:cubicBezTo>
                  <a:pt x="88" y="33"/>
                  <a:pt x="88" y="33"/>
                  <a:pt x="88" y="33"/>
                </a:cubicBezTo>
                <a:cubicBezTo>
                  <a:pt x="109" y="15"/>
                  <a:pt x="109" y="15"/>
                  <a:pt x="109" y="15"/>
                </a:cubicBezTo>
                <a:lnTo>
                  <a:pt x="109" y="75"/>
                </a:lnTo>
                <a:close/>
                <a:moveTo>
                  <a:pt x="58" y="6"/>
                </a:moveTo>
                <a:cubicBezTo>
                  <a:pt x="109" y="6"/>
                  <a:pt x="109" y="6"/>
                  <a:pt x="109" y="6"/>
                </a:cubicBezTo>
                <a:cubicBezTo>
                  <a:pt x="109" y="6"/>
                  <a:pt x="109" y="6"/>
                  <a:pt x="109" y="6"/>
                </a:cubicBezTo>
                <a:cubicBezTo>
                  <a:pt x="84" y="28"/>
                  <a:pt x="84" y="28"/>
                  <a:pt x="84" y="28"/>
                </a:cubicBezTo>
                <a:cubicBezTo>
                  <a:pt x="67" y="41"/>
                  <a:pt x="67" y="41"/>
                  <a:pt x="67" y="41"/>
                </a:cubicBezTo>
                <a:cubicBezTo>
                  <a:pt x="65" y="44"/>
                  <a:pt x="62" y="45"/>
                  <a:pt x="58" y="45"/>
                </a:cubicBezTo>
                <a:cubicBezTo>
                  <a:pt x="55" y="45"/>
                  <a:pt x="51" y="44"/>
                  <a:pt x="49" y="41"/>
                </a:cubicBezTo>
                <a:cubicBezTo>
                  <a:pt x="33" y="28"/>
                  <a:pt x="33" y="28"/>
                  <a:pt x="33" y="28"/>
                </a:cubicBezTo>
                <a:cubicBezTo>
                  <a:pt x="7" y="6"/>
                  <a:pt x="7" y="6"/>
                  <a:pt x="7" y="6"/>
                </a:cubicBezTo>
                <a:lnTo>
                  <a:pt x="58" y="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34" name="Group 33"/>
          <p:cNvGrpSpPr/>
          <p:nvPr userDrawn="1"/>
        </p:nvGrpSpPr>
        <p:grpSpPr>
          <a:xfrm>
            <a:off x="6064250" y="1249363"/>
            <a:ext cx="385763" cy="382587"/>
            <a:chOff x="6064250" y="1249363"/>
            <a:chExt cx="385763" cy="382587"/>
          </a:xfrm>
        </p:grpSpPr>
        <p:sp>
          <p:nvSpPr>
            <p:cNvPr id="35" name="Freeform 23"/>
            <p:cNvSpPr>
              <a:spLocks/>
            </p:cNvSpPr>
            <p:nvPr userDrawn="1"/>
          </p:nvSpPr>
          <p:spPr bwMode="auto">
            <a:xfrm>
              <a:off x="6188075" y="1249363"/>
              <a:ext cx="261938" cy="258763"/>
            </a:xfrm>
            <a:custGeom>
              <a:avLst/>
              <a:gdLst>
                <a:gd name="T0" fmla="*/ 5 w 68"/>
                <a:gd name="T1" fmla="*/ 0 h 67"/>
                <a:gd name="T2" fmla="*/ 0 w 68"/>
                <a:gd name="T3" fmla="*/ 5 h 67"/>
                <a:gd name="T4" fmla="*/ 5 w 68"/>
                <a:gd name="T5" fmla="*/ 11 h 67"/>
                <a:gd name="T6" fmla="*/ 56 w 68"/>
                <a:gd name="T7" fmla="*/ 62 h 67"/>
                <a:gd name="T8" fmla="*/ 62 w 68"/>
                <a:gd name="T9" fmla="*/ 67 h 67"/>
                <a:gd name="T10" fmla="*/ 68 w 68"/>
                <a:gd name="T11" fmla="*/ 62 h 67"/>
                <a:gd name="T12" fmla="*/ 5 w 68"/>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68" h="67">
                  <a:moveTo>
                    <a:pt x="5" y="0"/>
                  </a:moveTo>
                  <a:cubicBezTo>
                    <a:pt x="2" y="0"/>
                    <a:pt x="0" y="2"/>
                    <a:pt x="0" y="5"/>
                  </a:cubicBezTo>
                  <a:cubicBezTo>
                    <a:pt x="0" y="8"/>
                    <a:pt x="2" y="11"/>
                    <a:pt x="5" y="11"/>
                  </a:cubicBezTo>
                  <a:cubicBezTo>
                    <a:pt x="33" y="11"/>
                    <a:pt x="56" y="34"/>
                    <a:pt x="56" y="62"/>
                  </a:cubicBezTo>
                  <a:cubicBezTo>
                    <a:pt x="56" y="65"/>
                    <a:pt x="59" y="67"/>
                    <a:pt x="62" y="67"/>
                  </a:cubicBezTo>
                  <a:cubicBezTo>
                    <a:pt x="65" y="67"/>
                    <a:pt x="68" y="65"/>
                    <a:pt x="68" y="62"/>
                  </a:cubicBezTo>
                  <a:cubicBezTo>
                    <a:pt x="68" y="28"/>
                    <a:pt x="40" y="0"/>
                    <a:pt x="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6" name="Freeform 24"/>
            <p:cNvSpPr>
              <a:spLocks/>
            </p:cNvSpPr>
            <p:nvPr userDrawn="1"/>
          </p:nvSpPr>
          <p:spPr bwMode="auto">
            <a:xfrm>
              <a:off x="6188075" y="1330325"/>
              <a:ext cx="176213" cy="177800"/>
            </a:xfrm>
            <a:custGeom>
              <a:avLst/>
              <a:gdLst>
                <a:gd name="T0" fmla="*/ 5 w 46"/>
                <a:gd name="T1" fmla="*/ 0 h 46"/>
                <a:gd name="T2" fmla="*/ 0 w 46"/>
                <a:gd name="T3" fmla="*/ 5 h 46"/>
                <a:gd name="T4" fmla="*/ 5 w 46"/>
                <a:gd name="T5" fmla="*/ 10 h 46"/>
                <a:gd name="T6" fmla="*/ 35 w 46"/>
                <a:gd name="T7" fmla="*/ 41 h 46"/>
                <a:gd name="T8" fmla="*/ 40 w 46"/>
                <a:gd name="T9" fmla="*/ 46 h 46"/>
                <a:gd name="T10" fmla="*/ 46 w 46"/>
                <a:gd name="T11" fmla="*/ 41 h 46"/>
                <a:gd name="T12" fmla="*/ 5 w 46"/>
                <a:gd name="T13" fmla="*/ 0 h 46"/>
              </a:gdLst>
              <a:ahLst/>
              <a:cxnLst>
                <a:cxn ang="0">
                  <a:pos x="T0" y="T1"/>
                </a:cxn>
                <a:cxn ang="0">
                  <a:pos x="T2" y="T3"/>
                </a:cxn>
                <a:cxn ang="0">
                  <a:pos x="T4" y="T5"/>
                </a:cxn>
                <a:cxn ang="0">
                  <a:pos x="T6" y="T7"/>
                </a:cxn>
                <a:cxn ang="0">
                  <a:pos x="T8" y="T9"/>
                </a:cxn>
                <a:cxn ang="0">
                  <a:pos x="T10" y="T11"/>
                </a:cxn>
                <a:cxn ang="0">
                  <a:pos x="T12" y="T13"/>
                </a:cxn>
              </a:cxnLst>
              <a:rect l="0" t="0" r="r" b="b"/>
              <a:pathLst>
                <a:path w="46" h="46">
                  <a:moveTo>
                    <a:pt x="5" y="0"/>
                  </a:moveTo>
                  <a:cubicBezTo>
                    <a:pt x="2" y="0"/>
                    <a:pt x="0" y="2"/>
                    <a:pt x="0" y="5"/>
                  </a:cubicBezTo>
                  <a:cubicBezTo>
                    <a:pt x="0" y="8"/>
                    <a:pt x="2" y="10"/>
                    <a:pt x="5" y="10"/>
                  </a:cubicBezTo>
                  <a:cubicBezTo>
                    <a:pt x="21" y="10"/>
                    <a:pt x="35" y="24"/>
                    <a:pt x="35" y="41"/>
                  </a:cubicBezTo>
                  <a:cubicBezTo>
                    <a:pt x="35" y="44"/>
                    <a:pt x="37" y="46"/>
                    <a:pt x="40" y="46"/>
                  </a:cubicBezTo>
                  <a:cubicBezTo>
                    <a:pt x="43" y="46"/>
                    <a:pt x="46" y="44"/>
                    <a:pt x="46" y="41"/>
                  </a:cubicBezTo>
                  <a:cubicBezTo>
                    <a:pt x="46" y="18"/>
                    <a:pt x="28" y="0"/>
                    <a:pt x="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7" name="Freeform 25"/>
            <p:cNvSpPr>
              <a:spLocks/>
            </p:cNvSpPr>
            <p:nvPr userDrawn="1"/>
          </p:nvSpPr>
          <p:spPr bwMode="auto">
            <a:xfrm>
              <a:off x="6064250" y="1381125"/>
              <a:ext cx="250825" cy="250825"/>
            </a:xfrm>
            <a:custGeom>
              <a:avLst/>
              <a:gdLst>
                <a:gd name="T0" fmla="*/ 24 w 65"/>
                <a:gd name="T1" fmla="*/ 1 h 65"/>
                <a:gd name="T2" fmla="*/ 20 w 65"/>
                <a:gd name="T3" fmla="*/ 0 h 65"/>
                <a:gd name="T4" fmla="*/ 18 w 65"/>
                <a:gd name="T5" fmla="*/ 1 h 65"/>
                <a:gd name="T6" fmla="*/ 17 w 65"/>
                <a:gd name="T7" fmla="*/ 3 h 65"/>
                <a:gd name="T8" fmla="*/ 13 w 65"/>
                <a:gd name="T9" fmla="*/ 29 h 65"/>
                <a:gd name="T10" fmla="*/ 1 w 65"/>
                <a:gd name="T11" fmla="*/ 42 h 65"/>
                <a:gd name="T12" fmla="*/ 1 w 65"/>
                <a:gd name="T13" fmla="*/ 46 h 65"/>
                <a:gd name="T14" fmla="*/ 20 w 65"/>
                <a:gd name="T15" fmla="*/ 64 h 65"/>
                <a:gd name="T16" fmla="*/ 23 w 65"/>
                <a:gd name="T17" fmla="*/ 64 h 65"/>
                <a:gd name="T18" fmla="*/ 36 w 65"/>
                <a:gd name="T19" fmla="*/ 52 h 65"/>
                <a:gd name="T20" fmla="*/ 62 w 65"/>
                <a:gd name="T21" fmla="*/ 48 h 65"/>
                <a:gd name="T22" fmla="*/ 65 w 65"/>
                <a:gd name="T23" fmla="*/ 45 h 65"/>
                <a:gd name="T24" fmla="*/ 64 w 65"/>
                <a:gd name="T25" fmla="*/ 41 h 65"/>
                <a:gd name="T26" fmla="*/ 24 w 65"/>
                <a:gd name="T27" fmla="*/ 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 h="65">
                  <a:moveTo>
                    <a:pt x="24" y="1"/>
                  </a:moveTo>
                  <a:cubicBezTo>
                    <a:pt x="23" y="0"/>
                    <a:pt x="22" y="0"/>
                    <a:pt x="20" y="0"/>
                  </a:cubicBezTo>
                  <a:cubicBezTo>
                    <a:pt x="20" y="0"/>
                    <a:pt x="19" y="0"/>
                    <a:pt x="18" y="1"/>
                  </a:cubicBezTo>
                  <a:cubicBezTo>
                    <a:pt x="18" y="2"/>
                    <a:pt x="17" y="2"/>
                    <a:pt x="17" y="3"/>
                  </a:cubicBezTo>
                  <a:cubicBezTo>
                    <a:pt x="13" y="29"/>
                    <a:pt x="13" y="29"/>
                    <a:pt x="13" y="29"/>
                  </a:cubicBezTo>
                  <a:cubicBezTo>
                    <a:pt x="1" y="42"/>
                    <a:pt x="1" y="42"/>
                    <a:pt x="1" y="42"/>
                  </a:cubicBezTo>
                  <a:cubicBezTo>
                    <a:pt x="0" y="43"/>
                    <a:pt x="0" y="45"/>
                    <a:pt x="1" y="46"/>
                  </a:cubicBezTo>
                  <a:cubicBezTo>
                    <a:pt x="20" y="64"/>
                    <a:pt x="20" y="64"/>
                    <a:pt x="20" y="64"/>
                  </a:cubicBezTo>
                  <a:cubicBezTo>
                    <a:pt x="21" y="65"/>
                    <a:pt x="22" y="65"/>
                    <a:pt x="23" y="64"/>
                  </a:cubicBezTo>
                  <a:cubicBezTo>
                    <a:pt x="36" y="52"/>
                    <a:pt x="36" y="52"/>
                    <a:pt x="36" y="52"/>
                  </a:cubicBezTo>
                  <a:cubicBezTo>
                    <a:pt x="62" y="48"/>
                    <a:pt x="62" y="48"/>
                    <a:pt x="62" y="48"/>
                  </a:cubicBezTo>
                  <a:cubicBezTo>
                    <a:pt x="64" y="48"/>
                    <a:pt x="65" y="46"/>
                    <a:pt x="65" y="45"/>
                  </a:cubicBezTo>
                  <a:cubicBezTo>
                    <a:pt x="65" y="43"/>
                    <a:pt x="65" y="42"/>
                    <a:pt x="64" y="41"/>
                  </a:cubicBezTo>
                  <a:lnTo>
                    <a:pt x="24"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38" name="Freeform 26"/>
          <p:cNvSpPr>
            <a:spLocks/>
          </p:cNvSpPr>
          <p:nvPr userDrawn="1"/>
        </p:nvSpPr>
        <p:spPr bwMode="auto">
          <a:xfrm>
            <a:off x="4283075" y="1782763"/>
            <a:ext cx="355600" cy="409575"/>
          </a:xfrm>
          <a:custGeom>
            <a:avLst/>
            <a:gdLst>
              <a:gd name="T0" fmla="*/ 90 w 92"/>
              <a:gd name="T1" fmla="*/ 49 h 106"/>
              <a:gd name="T2" fmla="*/ 6 w 92"/>
              <a:gd name="T3" fmla="*/ 1 h 106"/>
              <a:gd name="T4" fmla="*/ 2 w 92"/>
              <a:gd name="T5" fmla="*/ 1 h 106"/>
              <a:gd name="T6" fmla="*/ 0 w 92"/>
              <a:gd name="T7" fmla="*/ 4 h 106"/>
              <a:gd name="T8" fmla="*/ 0 w 92"/>
              <a:gd name="T9" fmla="*/ 102 h 106"/>
              <a:gd name="T10" fmla="*/ 2 w 92"/>
              <a:gd name="T11" fmla="*/ 105 h 106"/>
              <a:gd name="T12" fmla="*/ 4 w 92"/>
              <a:gd name="T13" fmla="*/ 106 h 106"/>
              <a:gd name="T14" fmla="*/ 6 w 92"/>
              <a:gd name="T15" fmla="*/ 105 h 106"/>
              <a:gd name="T16" fmla="*/ 90 w 92"/>
              <a:gd name="T17" fmla="*/ 56 h 106"/>
              <a:gd name="T18" fmla="*/ 92 w 92"/>
              <a:gd name="T19" fmla="*/ 53 h 106"/>
              <a:gd name="T20" fmla="*/ 90 w 92"/>
              <a:gd name="T21" fmla="*/ 4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106">
                <a:moveTo>
                  <a:pt x="90" y="49"/>
                </a:moveTo>
                <a:cubicBezTo>
                  <a:pt x="6" y="1"/>
                  <a:pt x="6" y="1"/>
                  <a:pt x="6" y="1"/>
                </a:cubicBezTo>
                <a:cubicBezTo>
                  <a:pt x="4" y="0"/>
                  <a:pt x="3" y="0"/>
                  <a:pt x="2" y="1"/>
                </a:cubicBezTo>
                <a:cubicBezTo>
                  <a:pt x="0" y="1"/>
                  <a:pt x="0" y="3"/>
                  <a:pt x="0" y="4"/>
                </a:cubicBezTo>
                <a:cubicBezTo>
                  <a:pt x="0" y="102"/>
                  <a:pt x="0" y="102"/>
                  <a:pt x="0" y="102"/>
                </a:cubicBezTo>
                <a:cubicBezTo>
                  <a:pt x="0" y="103"/>
                  <a:pt x="0" y="105"/>
                  <a:pt x="2" y="105"/>
                </a:cubicBezTo>
                <a:cubicBezTo>
                  <a:pt x="2" y="106"/>
                  <a:pt x="3" y="106"/>
                  <a:pt x="4" y="106"/>
                </a:cubicBezTo>
                <a:cubicBezTo>
                  <a:pt x="4" y="106"/>
                  <a:pt x="5" y="106"/>
                  <a:pt x="6" y="105"/>
                </a:cubicBezTo>
                <a:cubicBezTo>
                  <a:pt x="90" y="56"/>
                  <a:pt x="90" y="56"/>
                  <a:pt x="90" y="56"/>
                </a:cubicBezTo>
                <a:cubicBezTo>
                  <a:pt x="92" y="56"/>
                  <a:pt x="92" y="54"/>
                  <a:pt x="92" y="53"/>
                </a:cubicBezTo>
                <a:cubicBezTo>
                  <a:pt x="92" y="51"/>
                  <a:pt x="92" y="50"/>
                  <a:pt x="90" y="4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39" name="Group 38"/>
          <p:cNvGrpSpPr/>
          <p:nvPr userDrawn="1"/>
        </p:nvGrpSpPr>
        <p:grpSpPr>
          <a:xfrm>
            <a:off x="6113463" y="3044825"/>
            <a:ext cx="460375" cy="158750"/>
            <a:chOff x="6113463" y="3044825"/>
            <a:chExt cx="460375" cy="158750"/>
          </a:xfrm>
        </p:grpSpPr>
        <p:sp>
          <p:nvSpPr>
            <p:cNvPr id="40" name="Freeform 27"/>
            <p:cNvSpPr>
              <a:spLocks/>
            </p:cNvSpPr>
            <p:nvPr userDrawn="1"/>
          </p:nvSpPr>
          <p:spPr bwMode="auto">
            <a:xfrm>
              <a:off x="6242050" y="3103563"/>
              <a:ext cx="204788" cy="42863"/>
            </a:xfrm>
            <a:custGeom>
              <a:avLst/>
              <a:gdLst>
                <a:gd name="T0" fmla="*/ 6 w 53"/>
                <a:gd name="T1" fmla="*/ 11 h 11"/>
                <a:gd name="T2" fmla="*/ 47 w 53"/>
                <a:gd name="T3" fmla="*/ 11 h 11"/>
                <a:gd name="T4" fmla="*/ 53 w 53"/>
                <a:gd name="T5" fmla="*/ 6 h 11"/>
                <a:gd name="T6" fmla="*/ 47 w 53"/>
                <a:gd name="T7" fmla="*/ 0 h 11"/>
                <a:gd name="T8" fmla="*/ 6 w 53"/>
                <a:gd name="T9" fmla="*/ 0 h 11"/>
                <a:gd name="T10" fmla="*/ 0 w 53"/>
                <a:gd name="T11" fmla="*/ 6 h 11"/>
                <a:gd name="T12" fmla="*/ 6 w 53"/>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53" h="11">
                  <a:moveTo>
                    <a:pt x="6" y="11"/>
                  </a:moveTo>
                  <a:cubicBezTo>
                    <a:pt x="47" y="11"/>
                    <a:pt x="47" y="11"/>
                    <a:pt x="47" y="11"/>
                  </a:cubicBezTo>
                  <a:cubicBezTo>
                    <a:pt x="50" y="11"/>
                    <a:pt x="53" y="8"/>
                    <a:pt x="53" y="6"/>
                  </a:cubicBezTo>
                  <a:cubicBezTo>
                    <a:pt x="53" y="3"/>
                    <a:pt x="50" y="0"/>
                    <a:pt x="47" y="0"/>
                  </a:cubicBezTo>
                  <a:cubicBezTo>
                    <a:pt x="6" y="0"/>
                    <a:pt x="6" y="0"/>
                    <a:pt x="6" y="0"/>
                  </a:cubicBezTo>
                  <a:cubicBezTo>
                    <a:pt x="3" y="0"/>
                    <a:pt x="0" y="3"/>
                    <a:pt x="0" y="6"/>
                  </a:cubicBezTo>
                  <a:cubicBezTo>
                    <a:pt x="0" y="8"/>
                    <a:pt x="3" y="11"/>
                    <a:pt x="6" y="1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1" name="Freeform 28"/>
            <p:cNvSpPr>
              <a:spLocks/>
            </p:cNvSpPr>
            <p:nvPr userDrawn="1"/>
          </p:nvSpPr>
          <p:spPr bwMode="auto">
            <a:xfrm>
              <a:off x="6113463" y="3044825"/>
              <a:ext cx="209550" cy="158750"/>
            </a:xfrm>
            <a:custGeom>
              <a:avLst/>
              <a:gdLst>
                <a:gd name="T0" fmla="*/ 54 w 54"/>
                <a:gd name="T1" fmla="*/ 29 h 41"/>
                <a:gd name="T2" fmla="*/ 44 w 54"/>
                <a:gd name="T3" fmla="*/ 29 h 41"/>
                <a:gd name="T4" fmla="*/ 40 w 54"/>
                <a:gd name="T5" fmla="*/ 31 h 41"/>
                <a:gd name="T6" fmla="*/ 13 w 54"/>
                <a:gd name="T7" fmla="*/ 31 h 41"/>
                <a:gd name="T8" fmla="*/ 9 w 54"/>
                <a:gd name="T9" fmla="*/ 27 h 41"/>
                <a:gd name="T10" fmla="*/ 9 w 54"/>
                <a:gd name="T11" fmla="*/ 14 h 41"/>
                <a:gd name="T12" fmla="*/ 13 w 54"/>
                <a:gd name="T13" fmla="*/ 10 h 41"/>
                <a:gd name="T14" fmla="*/ 40 w 54"/>
                <a:gd name="T15" fmla="*/ 10 h 41"/>
                <a:gd name="T16" fmla="*/ 44 w 54"/>
                <a:gd name="T17" fmla="*/ 12 h 41"/>
                <a:gd name="T18" fmla="*/ 54 w 54"/>
                <a:gd name="T19" fmla="*/ 12 h 41"/>
                <a:gd name="T20" fmla="*/ 40 w 54"/>
                <a:gd name="T21" fmla="*/ 0 h 41"/>
                <a:gd name="T22" fmla="*/ 13 w 54"/>
                <a:gd name="T23" fmla="*/ 0 h 41"/>
                <a:gd name="T24" fmla="*/ 0 w 54"/>
                <a:gd name="T25" fmla="*/ 14 h 41"/>
                <a:gd name="T26" fmla="*/ 0 w 54"/>
                <a:gd name="T27" fmla="*/ 27 h 41"/>
                <a:gd name="T28" fmla="*/ 13 w 54"/>
                <a:gd name="T29" fmla="*/ 41 h 41"/>
                <a:gd name="T30" fmla="*/ 40 w 54"/>
                <a:gd name="T31" fmla="*/ 41 h 41"/>
                <a:gd name="T32" fmla="*/ 54 w 54"/>
                <a:gd name="T33" fmla="*/ 2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1">
                  <a:moveTo>
                    <a:pt x="54" y="29"/>
                  </a:moveTo>
                  <a:cubicBezTo>
                    <a:pt x="44" y="29"/>
                    <a:pt x="44" y="29"/>
                    <a:pt x="44" y="29"/>
                  </a:cubicBezTo>
                  <a:cubicBezTo>
                    <a:pt x="43" y="30"/>
                    <a:pt x="42" y="31"/>
                    <a:pt x="40" y="31"/>
                  </a:cubicBezTo>
                  <a:cubicBezTo>
                    <a:pt x="13" y="31"/>
                    <a:pt x="13" y="31"/>
                    <a:pt x="13" y="31"/>
                  </a:cubicBezTo>
                  <a:cubicBezTo>
                    <a:pt x="11" y="31"/>
                    <a:pt x="9" y="29"/>
                    <a:pt x="9" y="27"/>
                  </a:cubicBezTo>
                  <a:cubicBezTo>
                    <a:pt x="9" y="14"/>
                    <a:pt x="9" y="14"/>
                    <a:pt x="9" y="14"/>
                  </a:cubicBezTo>
                  <a:cubicBezTo>
                    <a:pt x="9" y="12"/>
                    <a:pt x="11" y="10"/>
                    <a:pt x="13" y="10"/>
                  </a:cubicBezTo>
                  <a:cubicBezTo>
                    <a:pt x="40" y="10"/>
                    <a:pt x="40" y="10"/>
                    <a:pt x="40" y="10"/>
                  </a:cubicBezTo>
                  <a:cubicBezTo>
                    <a:pt x="42" y="10"/>
                    <a:pt x="43" y="11"/>
                    <a:pt x="44" y="12"/>
                  </a:cubicBezTo>
                  <a:cubicBezTo>
                    <a:pt x="54" y="12"/>
                    <a:pt x="54" y="12"/>
                    <a:pt x="54" y="12"/>
                  </a:cubicBezTo>
                  <a:cubicBezTo>
                    <a:pt x="53" y="6"/>
                    <a:pt x="47" y="0"/>
                    <a:pt x="40" y="0"/>
                  </a:cubicBezTo>
                  <a:cubicBezTo>
                    <a:pt x="13" y="0"/>
                    <a:pt x="13" y="0"/>
                    <a:pt x="13" y="0"/>
                  </a:cubicBezTo>
                  <a:cubicBezTo>
                    <a:pt x="6" y="0"/>
                    <a:pt x="0" y="7"/>
                    <a:pt x="0" y="14"/>
                  </a:cubicBezTo>
                  <a:cubicBezTo>
                    <a:pt x="0" y="27"/>
                    <a:pt x="0" y="27"/>
                    <a:pt x="0" y="27"/>
                  </a:cubicBezTo>
                  <a:cubicBezTo>
                    <a:pt x="0" y="34"/>
                    <a:pt x="6" y="41"/>
                    <a:pt x="13" y="41"/>
                  </a:cubicBezTo>
                  <a:cubicBezTo>
                    <a:pt x="40" y="41"/>
                    <a:pt x="40" y="41"/>
                    <a:pt x="40" y="41"/>
                  </a:cubicBezTo>
                  <a:cubicBezTo>
                    <a:pt x="47" y="41"/>
                    <a:pt x="53" y="35"/>
                    <a:pt x="54" y="2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2" name="Freeform 29"/>
            <p:cNvSpPr>
              <a:spLocks/>
            </p:cNvSpPr>
            <p:nvPr userDrawn="1"/>
          </p:nvSpPr>
          <p:spPr bwMode="auto">
            <a:xfrm>
              <a:off x="6364288" y="3044825"/>
              <a:ext cx="209550" cy="158750"/>
            </a:xfrm>
            <a:custGeom>
              <a:avLst/>
              <a:gdLst>
                <a:gd name="T0" fmla="*/ 54 w 54"/>
                <a:gd name="T1" fmla="*/ 27 h 41"/>
                <a:gd name="T2" fmla="*/ 54 w 54"/>
                <a:gd name="T3" fmla="*/ 14 h 41"/>
                <a:gd name="T4" fmla="*/ 41 w 54"/>
                <a:gd name="T5" fmla="*/ 0 h 41"/>
                <a:gd name="T6" fmla="*/ 14 w 54"/>
                <a:gd name="T7" fmla="*/ 0 h 41"/>
                <a:gd name="T8" fmla="*/ 0 w 54"/>
                <a:gd name="T9" fmla="*/ 12 h 41"/>
                <a:gd name="T10" fmla="*/ 10 w 54"/>
                <a:gd name="T11" fmla="*/ 12 h 41"/>
                <a:gd name="T12" fmla="*/ 14 w 54"/>
                <a:gd name="T13" fmla="*/ 10 h 41"/>
                <a:gd name="T14" fmla="*/ 41 w 54"/>
                <a:gd name="T15" fmla="*/ 10 h 41"/>
                <a:gd name="T16" fmla="*/ 45 w 54"/>
                <a:gd name="T17" fmla="*/ 14 h 41"/>
                <a:gd name="T18" fmla="*/ 45 w 54"/>
                <a:gd name="T19" fmla="*/ 27 h 41"/>
                <a:gd name="T20" fmla="*/ 41 w 54"/>
                <a:gd name="T21" fmla="*/ 31 h 41"/>
                <a:gd name="T22" fmla="*/ 14 w 54"/>
                <a:gd name="T23" fmla="*/ 31 h 41"/>
                <a:gd name="T24" fmla="*/ 10 w 54"/>
                <a:gd name="T25" fmla="*/ 29 h 41"/>
                <a:gd name="T26" fmla="*/ 0 w 54"/>
                <a:gd name="T27" fmla="*/ 29 h 41"/>
                <a:gd name="T28" fmla="*/ 14 w 54"/>
                <a:gd name="T29" fmla="*/ 41 h 41"/>
                <a:gd name="T30" fmla="*/ 41 w 54"/>
                <a:gd name="T31" fmla="*/ 41 h 41"/>
                <a:gd name="T32" fmla="*/ 54 w 54"/>
                <a:gd name="T33" fmla="*/ 27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1">
                  <a:moveTo>
                    <a:pt x="54" y="27"/>
                  </a:moveTo>
                  <a:cubicBezTo>
                    <a:pt x="54" y="14"/>
                    <a:pt x="54" y="14"/>
                    <a:pt x="54" y="14"/>
                  </a:cubicBezTo>
                  <a:cubicBezTo>
                    <a:pt x="54" y="7"/>
                    <a:pt x="48" y="0"/>
                    <a:pt x="41" y="0"/>
                  </a:cubicBezTo>
                  <a:cubicBezTo>
                    <a:pt x="14" y="0"/>
                    <a:pt x="14" y="0"/>
                    <a:pt x="14" y="0"/>
                  </a:cubicBezTo>
                  <a:cubicBezTo>
                    <a:pt x="7" y="0"/>
                    <a:pt x="1" y="6"/>
                    <a:pt x="0" y="12"/>
                  </a:cubicBezTo>
                  <a:cubicBezTo>
                    <a:pt x="10" y="12"/>
                    <a:pt x="10" y="12"/>
                    <a:pt x="10" y="12"/>
                  </a:cubicBezTo>
                  <a:cubicBezTo>
                    <a:pt x="11" y="11"/>
                    <a:pt x="12" y="10"/>
                    <a:pt x="14" y="10"/>
                  </a:cubicBezTo>
                  <a:cubicBezTo>
                    <a:pt x="41" y="10"/>
                    <a:pt x="41" y="10"/>
                    <a:pt x="41" y="10"/>
                  </a:cubicBezTo>
                  <a:cubicBezTo>
                    <a:pt x="43" y="10"/>
                    <a:pt x="45" y="12"/>
                    <a:pt x="45" y="14"/>
                  </a:cubicBezTo>
                  <a:cubicBezTo>
                    <a:pt x="45" y="27"/>
                    <a:pt x="45" y="27"/>
                    <a:pt x="45" y="27"/>
                  </a:cubicBezTo>
                  <a:cubicBezTo>
                    <a:pt x="45" y="29"/>
                    <a:pt x="43" y="31"/>
                    <a:pt x="41" y="31"/>
                  </a:cubicBezTo>
                  <a:cubicBezTo>
                    <a:pt x="14" y="31"/>
                    <a:pt x="14" y="31"/>
                    <a:pt x="14" y="31"/>
                  </a:cubicBezTo>
                  <a:cubicBezTo>
                    <a:pt x="12" y="31"/>
                    <a:pt x="11" y="30"/>
                    <a:pt x="10" y="29"/>
                  </a:cubicBezTo>
                  <a:cubicBezTo>
                    <a:pt x="0" y="29"/>
                    <a:pt x="0" y="29"/>
                    <a:pt x="0" y="29"/>
                  </a:cubicBezTo>
                  <a:cubicBezTo>
                    <a:pt x="1" y="35"/>
                    <a:pt x="7" y="41"/>
                    <a:pt x="14" y="41"/>
                  </a:cubicBezTo>
                  <a:cubicBezTo>
                    <a:pt x="41" y="41"/>
                    <a:pt x="41" y="41"/>
                    <a:pt x="41" y="41"/>
                  </a:cubicBezTo>
                  <a:cubicBezTo>
                    <a:pt x="48" y="41"/>
                    <a:pt x="54" y="34"/>
                    <a:pt x="54"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43" name="Group 42"/>
          <p:cNvGrpSpPr/>
          <p:nvPr userDrawn="1"/>
        </p:nvGrpSpPr>
        <p:grpSpPr>
          <a:xfrm>
            <a:off x="4819650" y="1831975"/>
            <a:ext cx="436563" cy="441325"/>
            <a:chOff x="4819650" y="1831975"/>
            <a:chExt cx="436563" cy="441325"/>
          </a:xfrm>
        </p:grpSpPr>
        <p:sp>
          <p:nvSpPr>
            <p:cNvPr id="44" name="Freeform 30"/>
            <p:cNvSpPr>
              <a:spLocks noEditPoints="1"/>
            </p:cNvSpPr>
            <p:nvPr userDrawn="1"/>
          </p:nvSpPr>
          <p:spPr bwMode="auto">
            <a:xfrm>
              <a:off x="4819650" y="1831975"/>
              <a:ext cx="436563" cy="441325"/>
            </a:xfrm>
            <a:custGeom>
              <a:avLst/>
              <a:gdLst>
                <a:gd name="T0" fmla="*/ 57 w 113"/>
                <a:gd name="T1" fmla="*/ 114 h 114"/>
                <a:gd name="T2" fmla="*/ 16 w 113"/>
                <a:gd name="T3" fmla="*/ 97 h 114"/>
                <a:gd name="T4" fmla="*/ 0 w 113"/>
                <a:gd name="T5" fmla="*/ 57 h 114"/>
                <a:gd name="T6" fmla="*/ 16 w 113"/>
                <a:gd name="T7" fmla="*/ 17 h 114"/>
                <a:gd name="T8" fmla="*/ 57 w 113"/>
                <a:gd name="T9" fmla="*/ 0 h 114"/>
                <a:gd name="T10" fmla="*/ 97 w 113"/>
                <a:gd name="T11" fmla="*/ 17 h 114"/>
                <a:gd name="T12" fmla="*/ 113 w 113"/>
                <a:gd name="T13" fmla="*/ 57 h 114"/>
                <a:gd name="T14" fmla="*/ 97 w 113"/>
                <a:gd name="T15" fmla="*/ 97 h 114"/>
                <a:gd name="T16" fmla="*/ 57 w 113"/>
                <a:gd name="T17" fmla="*/ 114 h 114"/>
                <a:gd name="T18" fmla="*/ 57 w 113"/>
                <a:gd name="T19" fmla="*/ 4 h 114"/>
                <a:gd name="T20" fmla="*/ 20 w 113"/>
                <a:gd name="T21" fmla="*/ 20 h 114"/>
                <a:gd name="T22" fmla="*/ 4 w 113"/>
                <a:gd name="T23" fmla="*/ 57 h 114"/>
                <a:gd name="T24" fmla="*/ 20 w 113"/>
                <a:gd name="T25" fmla="*/ 94 h 114"/>
                <a:gd name="T26" fmla="*/ 57 w 113"/>
                <a:gd name="T27" fmla="*/ 109 h 114"/>
                <a:gd name="T28" fmla="*/ 94 w 113"/>
                <a:gd name="T29" fmla="*/ 94 h 114"/>
                <a:gd name="T30" fmla="*/ 109 w 113"/>
                <a:gd name="T31" fmla="*/ 57 h 114"/>
                <a:gd name="T32" fmla="*/ 94 w 113"/>
                <a:gd name="T33" fmla="*/ 20 h 114"/>
                <a:gd name="T34" fmla="*/ 57 w 113"/>
                <a:gd name="T35" fmla="*/ 4 h 114"/>
                <a:gd name="T36" fmla="*/ 57 w 113"/>
                <a:gd name="T37" fmla="*/ 107 h 114"/>
                <a:gd name="T38" fmla="*/ 6 w 113"/>
                <a:gd name="T39" fmla="*/ 57 h 114"/>
                <a:gd name="T40" fmla="*/ 57 w 113"/>
                <a:gd name="T41" fmla="*/ 6 h 114"/>
                <a:gd name="T42" fmla="*/ 107 w 113"/>
                <a:gd name="T43" fmla="*/ 57 h 114"/>
                <a:gd name="T44" fmla="*/ 57 w 113"/>
                <a:gd name="T45" fmla="*/ 107 h 114"/>
                <a:gd name="T46" fmla="*/ 57 w 113"/>
                <a:gd name="T47" fmla="*/ 11 h 114"/>
                <a:gd name="T48" fmla="*/ 10 w 113"/>
                <a:gd name="T49" fmla="*/ 57 h 114"/>
                <a:gd name="T50" fmla="*/ 57 w 113"/>
                <a:gd name="T51" fmla="*/ 103 h 114"/>
                <a:gd name="T52" fmla="*/ 103 w 113"/>
                <a:gd name="T53" fmla="*/ 57 h 114"/>
                <a:gd name="T54" fmla="*/ 57 w 113"/>
                <a:gd name="T55" fmla="*/ 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3" h="114">
                  <a:moveTo>
                    <a:pt x="57" y="114"/>
                  </a:moveTo>
                  <a:cubicBezTo>
                    <a:pt x="41" y="114"/>
                    <a:pt x="27" y="108"/>
                    <a:pt x="16" y="97"/>
                  </a:cubicBezTo>
                  <a:cubicBezTo>
                    <a:pt x="6" y="86"/>
                    <a:pt x="0" y="72"/>
                    <a:pt x="0" y="57"/>
                  </a:cubicBezTo>
                  <a:cubicBezTo>
                    <a:pt x="0" y="42"/>
                    <a:pt x="6" y="27"/>
                    <a:pt x="16" y="17"/>
                  </a:cubicBezTo>
                  <a:cubicBezTo>
                    <a:pt x="27" y="6"/>
                    <a:pt x="41" y="0"/>
                    <a:pt x="57" y="0"/>
                  </a:cubicBezTo>
                  <a:cubicBezTo>
                    <a:pt x="72" y="0"/>
                    <a:pt x="86" y="6"/>
                    <a:pt x="97" y="17"/>
                  </a:cubicBezTo>
                  <a:cubicBezTo>
                    <a:pt x="108" y="27"/>
                    <a:pt x="113" y="42"/>
                    <a:pt x="113" y="57"/>
                  </a:cubicBezTo>
                  <a:cubicBezTo>
                    <a:pt x="113" y="72"/>
                    <a:pt x="108" y="86"/>
                    <a:pt x="97" y="97"/>
                  </a:cubicBezTo>
                  <a:cubicBezTo>
                    <a:pt x="86" y="108"/>
                    <a:pt x="72" y="114"/>
                    <a:pt x="57" y="114"/>
                  </a:cubicBezTo>
                  <a:close/>
                  <a:moveTo>
                    <a:pt x="57" y="4"/>
                  </a:moveTo>
                  <a:cubicBezTo>
                    <a:pt x="43" y="4"/>
                    <a:pt x="30" y="10"/>
                    <a:pt x="20" y="20"/>
                  </a:cubicBezTo>
                  <a:cubicBezTo>
                    <a:pt x="10" y="30"/>
                    <a:pt x="4" y="43"/>
                    <a:pt x="4" y="57"/>
                  </a:cubicBezTo>
                  <a:cubicBezTo>
                    <a:pt x="4" y="71"/>
                    <a:pt x="10" y="84"/>
                    <a:pt x="20" y="94"/>
                  </a:cubicBezTo>
                  <a:cubicBezTo>
                    <a:pt x="30" y="104"/>
                    <a:pt x="43" y="109"/>
                    <a:pt x="57" y="109"/>
                  </a:cubicBezTo>
                  <a:cubicBezTo>
                    <a:pt x="71" y="109"/>
                    <a:pt x="84" y="104"/>
                    <a:pt x="94" y="94"/>
                  </a:cubicBezTo>
                  <a:cubicBezTo>
                    <a:pt x="104" y="84"/>
                    <a:pt x="109" y="71"/>
                    <a:pt x="109" y="57"/>
                  </a:cubicBezTo>
                  <a:cubicBezTo>
                    <a:pt x="109" y="43"/>
                    <a:pt x="104" y="30"/>
                    <a:pt x="94" y="20"/>
                  </a:cubicBezTo>
                  <a:cubicBezTo>
                    <a:pt x="84" y="10"/>
                    <a:pt x="71" y="4"/>
                    <a:pt x="57" y="4"/>
                  </a:cubicBezTo>
                  <a:close/>
                  <a:moveTo>
                    <a:pt x="57" y="107"/>
                  </a:moveTo>
                  <a:cubicBezTo>
                    <a:pt x="29" y="107"/>
                    <a:pt x="6" y="85"/>
                    <a:pt x="6" y="57"/>
                  </a:cubicBezTo>
                  <a:cubicBezTo>
                    <a:pt x="6" y="29"/>
                    <a:pt x="29" y="6"/>
                    <a:pt x="57" y="6"/>
                  </a:cubicBezTo>
                  <a:cubicBezTo>
                    <a:pt x="85" y="6"/>
                    <a:pt x="107" y="29"/>
                    <a:pt x="107" y="57"/>
                  </a:cubicBezTo>
                  <a:cubicBezTo>
                    <a:pt x="107" y="85"/>
                    <a:pt x="85" y="107"/>
                    <a:pt x="57" y="107"/>
                  </a:cubicBezTo>
                  <a:close/>
                  <a:moveTo>
                    <a:pt x="57" y="11"/>
                  </a:moveTo>
                  <a:cubicBezTo>
                    <a:pt x="31" y="11"/>
                    <a:pt x="10" y="31"/>
                    <a:pt x="10" y="57"/>
                  </a:cubicBezTo>
                  <a:cubicBezTo>
                    <a:pt x="10" y="82"/>
                    <a:pt x="31" y="103"/>
                    <a:pt x="57" y="103"/>
                  </a:cubicBezTo>
                  <a:cubicBezTo>
                    <a:pt x="82" y="103"/>
                    <a:pt x="103" y="82"/>
                    <a:pt x="103" y="57"/>
                  </a:cubicBezTo>
                  <a:cubicBezTo>
                    <a:pt x="103" y="31"/>
                    <a:pt x="82" y="11"/>
                    <a:pt x="57" y="1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5" name="Freeform 31"/>
            <p:cNvSpPr>
              <a:spLocks/>
            </p:cNvSpPr>
            <p:nvPr userDrawn="1"/>
          </p:nvSpPr>
          <p:spPr bwMode="auto">
            <a:xfrm>
              <a:off x="5013325" y="1898650"/>
              <a:ext cx="50800" cy="53975"/>
            </a:xfrm>
            <a:custGeom>
              <a:avLst/>
              <a:gdLst>
                <a:gd name="T0" fmla="*/ 0 w 13"/>
                <a:gd name="T1" fmla="*/ 2 h 14"/>
                <a:gd name="T2" fmla="*/ 3 w 13"/>
                <a:gd name="T3" fmla="*/ 0 h 14"/>
                <a:gd name="T4" fmla="*/ 4 w 13"/>
                <a:gd name="T5" fmla="*/ 1 h 14"/>
                <a:gd name="T6" fmla="*/ 10 w 13"/>
                <a:gd name="T7" fmla="*/ 10 h 14"/>
                <a:gd name="T8" fmla="*/ 10 w 13"/>
                <a:gd name="T9" fmla="*/ 10 h 14"/>
                <a:gd name="T10" fmla="*/ 10 w 13"/>
                <a:gd name="T11" fmla="*/ 1 h 14"/>
                <a:gd name="T12" fmla="*/ 11 w 13"/>
                <a:gd name="T13" fmla="*/ 0 h 14"/>
                <a:gd name="T14" fmla="*/ 13 w 13"/>
                <a:gd name="T15" fmla="*/ 1 h 14"/>
                <a:gd name="T16" fmla="*/ 13 w 13"/>
                <a:gd name="T17" fmla="*/ 12 h 14"/>
                <a:gd name="T18" fmla="*/ 11 w 13"/>
                <a:gd name="T19" fmla="*/ 14 h 14"/>
                <a:gd name="T20" fmla="*/ 9 w 13"/>
                <a:gd name="T21" fmla="*/ 14 h 14"/>
                <a:gd name="T22" fmla="*/ 4 w 13"/>
                <a:gd name="T23" fmla="*/ 5 h 14"/>
                <a:gd name="T24" fmla="*/ 4 w 13"/>
                <a:gd name="T25" fmla="*/ 5 h 14"/>
                <a:gd name="T26" fmla="*/ 4 w 13"/>
                <a:gd name="T27" fmla="*/ 13 h 14"/>
                <a:gd name="T28" fmla="*/ 2 w 13"/>
                <a:gd name="T29" fmla="*/ 14 h 14"/>
                <a:gd name="T30" fmla="*/ 0 w 13"/>
                <a:gd name="T31" fmla="*/ 13 h 14"/>
                <a:gd name="T32" fmla="*/ 0 w 13"/>
                <a:gd name="T33"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 h="14">
                  <a:moveTo>
                    <a:pt x="0" y="2"/>
                  </a:moveTo>
                  <a:cubicBezTo>
                    <a:pt x="0" y="0"/>
                    <a:pt x="1" y="0"/>
                    <a:pt x="3" y="0"/>
                  </a:cubicBezTo>
                  <a:cubicBezTo>
                    <a:pt x="3" y="0"/>
                    <a:pt x="4" y="0"/>
                    <a:pt x="4" y="1"/>
                  </a:cubicBezTo>
                  <a:cubicBezTo>
                    <a:pt x="10" y="10"/>
                    <a:pt x="10" y="10"/>
                    <a:pt x="10" y="10"/>
                  </a:cubicBezTo>
                  <a:cubicBezTo>
                    <a:pt x="10" y="10"/>
                    <a:pt x="10" y="10"/>
                    <a:pt x="10" y="10"/>
                  </a:cubicBezTo>
                  <a:cubicBezTo>
                    <a:pt x="10" y="1"/>
                    <a:pt x="10" y="1"/>
                    <a:pt x="10" y="1"/>
                  </a:cubicBezTo>
                  <a:cubicBezTo>
                    <a:pt x="10" y="0"/>
                    <a:pt x="10" y="0"/>
                    <a:pt x="11" y="0"/>
                  </a:cubicBezTo>
                  <a:cubicBezTo>
                    <a:pt x="12" y="0"/>
                    <a:pt x="13" y="0"/>
                    <a:pt x="13" y="1"/>
                  </a:cubicBezTo>
                  <a:cubicBezTo>
                    <a:pt x="13" y="12"/>
                    <a:pt x="13" y="12"/>
                    <a:pt x="13" y="12"/>
                  </a:cubicBezTo>
                  <a:cubicBezTo>
                    <a:pt x="13" y="14"/>
                    <a:pt x="12" y="14"/>
                    <a:pt x="11" y="14"/>
                  </a:cubicBezTo>
                  <a:cubicBezTo>
                    <a:pt x="10" y="14"/>
                    <a:pt x="10" y="14"/>
                    <a:pt x="9" y="14"/>
                  </a:cubicBezTo>
                  <a:cubicBezTo>
                    <a:pt x="4" y="5"/>
                    <a:pt x="4" y="5"/>
                    <a:pt x="4" y="5"/>
                  </a:cubicBezTo>
                  <a:cubicBezTo>
                    <a:pt x="4" y="5"/>
                    <a:pt x="4" y="5"/>
                    <a:pt x="4" y="5"/>
                  </a:cubicBezTo>
                  <a:cubicBezTo>
                    <a:pt x="4" y="13"/>
                    <a:pt x="4" y="13"/>
                    <a:pt x="4" y="13"/>
                  </a:cubicBezTo>
                  <a:cubicBezTo>
                    <a:pt x="4" y="14"/>
                    <a:pt x="3" y="14"/>
                    <a:pt x="2" y="14"/>
                  </a:cubicBezTo>
                  <a:cubicBezTo>
                    <a:pt x="1" y="14"/>
                    <a:pt x="0" y="14"/>
                    <a:pt x="0" y="13"/>
                  </a:cubicBezTo>
                  <a:lnTo>
                    <a:pt x="0"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6" name="Freeform 32"/>
            <p:cNvSpPr>
              <a:spLocks/>
            </p:cNvSpPr>
            <p:nvPr userDrawn="1"/>
          </p:nvSpPr>
          <p:spPr bwMode="auto">
            <a:xfrm>
              <a:off x="5153025" y="2020888"/>
              <a:ext cx="41275" cy="55563"/>
            </a:xfrm>
            <a:custGeom>
              <a:avLst/>
              <a:gdLst>
                <a:gd name="T0" fmla="*/ 0 w 11"/>
                <a:gd name="T1" fmla="*/ 1 h 14"/>
                <a:gd name="T2" fmla="*/ 2 w 11"/>
                <a:gd name="T3" fmla="*/ 0 h 14"/>
                <a:gd name="T4" fmla="*/ 9 w 11"/>
                <a:gd name="T5" fmla="*/ 0 h 14"/>
                <a:gd name="T6" fmla="*/ 11 w 11"/>
                <a:gd name="T7" fmla="*/ 1 h 14"/>
                <a:gd name="T8" fmla="*/ 9 w 11"/>
                <a:gd name="T9" fmla="*/ 2 h 14"/>
                <a:gd name="T10" fmla="*/ 3 w 11"/>
                <a:gd name="T11" fmla="*/ 2 h 14"/>
                <a:gd name="T12" fmla="*/ 3 w 11"/>
                <a:gd name="T13" fmla="*/ 5 h 14"/>
                <a:gd name="T14" fmla="*/ 9 w 11"/>
                <a:gd name="T15" fmla="*/ 5 h 14"/>
                <a:gd name="T16" fmla="*/ 10 w 11"/>
                <a:gd name="T17" fmla="*/ 6 h 14"/>
                <a:gd name="T18" fmla="*/ 9 w 11"/>
                <a:gd name="T19" fmla="*/ 8 h 14"/>
                <a:gd name="T20" fmla="*/ 3 w 11"/>
                <a:gd name="T21" fmla="*/ 8 h 14"/>
                <a:gd name="T22" fmla="*/ 3 w 11"/>
                <a:gd name="T23" fmla="*/ 11 h 14"/>
                <a:gd name="T24" fmla="*/ 10 w 11"/>
                <a:gd name="T25" fmla="*/ 11 h 14"/>
                <a:gd name="T26" fmla="*/ 11 w 11"/>
                <a:gd name="T27" fmla="*/ 12 h 14"/>
                <a:gd name="T28" fmla="*/ 10 w 11"/>
                <a:gd name="T29" fmla="*/ 14 h 14"/>
                <a:gd name="T30" fmla="*/ 2 w 11"/>
                <a:gd name="T31" fmla="*/ 14 h 14"/>
                <a:gd name="T32" fmla="*/ 0 w 11"/>
                <a:gd name="T33" fmla="*/ 12 h 14"/>
                <a:gd name="T34" fmla="*/ 0 w 11"/>
                <a:gd name="T35" fmla="*/ 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14">
                  <a:moveTo>
                    <a:pt x="0" y="1"/>
                  </a:moveTo>
                  <a:cubicBezTo>
                    <a:pt x="0" y="0"/>
                    <a:pt x="1" y="0"/>
                    <a:pt x="2" y="0"/>
                  </a:cubicBezTo>
                  <a:cubicBezTo>
                    <a:pt x="9" y="0"/>
                    <a:pt x="9" y="0"/>
                    <a:pt x="9" y="0"/>
                  </a:cubicBezTo>
                  <a:cubicBezTo>
                    <a:pt x="10" y="0"/>
                    <a:pt x="11" y="0"/>
                    <a:pt x="11" y="1"/>
                  </a:cubicBezTo>
                  <a:cubicBezTo>
                    <a:pt x="11" y="2"/>
                    <a:pt x="10" y="2"/>
                    <a:pt x="9" y="2"/>
                  </a:cubicBezTo>
                  <a:cubicBezTo>
                    <a:pt x="3" y="2"/>
                    <a:pt x="3" y="2"/>
                    <a:pt x="3" y="2"/>
                  </a:cubicBezTo>
                  <a:cubicBezTo>
                    <a:pt x="3" y="5"/>
                    <a:pt x="3" y="5"/>
                    <a:pt x="3" y="5"/>
                  </a:cubicBezTo>
                  <a:cubicBezTo>
                    <a:pt x="9" y="5"/>
                    <a:pt x="9" y="5"/>
                    <a:pt x="9" y="5"/>
                  </a:cubicBezTo>
                  <a:cubicBezTo>
                    <a:pt x="10" y="5"/>
                    <a:pt x="10" y="5"/>
                    <a:pt x="10" y="6"/>
                  </a:cubicBezTo>
                  <a:cubicBezTo>
                    <a:pt x="10" y="7"/>
                    <a:pt x="10" y="8"/>
                    <a:pt x="9" y="8"/>
                  </a:cubicBezTo>
                  <a:cubicBezTo>
                    <a:pt x="3" y="8"/>
                    <a:pt x="3" y="8"/>
                    <a:pt x="3" y="8"/>
                  </a:cubicBezTo>
                  <a:cubicBezTo>
                    <a:pt x="3" y="11"/>
                    <a:pt x="3" y="11"/>
                    <a:pt x="3" y="11"/>
                  </a:cubicBezTo>
                  <a:cubicBezTo>
                    <a:pt x="10" y="11"/>
                    <a:pt x="10" y="11"/>
                    <a:pt x="10" y="11"/>
                  </a:cubicBezTo>
                  <a:cubicBezTo>
                    <a:pt x="11" y="11"/>
                    <a:pt x="11" y="11"/>
                    <a:pt x="11" y="12"/>
                  </a:cubicBezTo>
                  <a:cubicBezTo>
                    <a:pt x="11" y="13"/>
                    <a:pt x="11" y="14"/>
                    <a:pt x="10" y="14"/>
                  </a:cubicBezTo>
                  <a:cubicBezTo>
                    <a:pt x="2" y="14"/>
                    <a:pt x="2" y="14"/>
                    <a:pt x="2" y="14"/>
                  </a:cubicBezTo>
                  <a:cubicBezTo>
                    <a:pt x="1" y="14"/>
                    <a:pt x="0" y="13"/>
                    <a:pt x="0" y="12"/>
                  </a:cubicBezTo>
                  <a:lnTo>
                    <a:pt x="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7" name="Freeform 33"/>
            <p:cNvSpPr>
              <a:spLocks/>
            </p:cNvSpPr>
            <p:nvPr userDrawn="1"/>
          </p:nvSpPr>
          <p:spPr bwMode="auto">
            <a:xfrm>
              <a:off x="5016500" y="2149475"/>
              <a:ext cx="42863" cy="53975"/>
            </a:xfrm>
            <a:custGeom>
              <a:avLst/>
              <a:gdLst>
                <a:gd name="T0" fmla="*/ 8 w 11"/>
                <a:gd name="T1" fmla="*/ 6 h 14"/>
                <a:gd name="T2" fmla="*/ 11 w 11"/>
                <a:gd name="T3" fmla="*/ 10 h 14"/>
                <a:gd name="T4" fmla="*/ 6 w 11"/>
                <a:gd name="T5" fmla="*/ 14 h 14"/>
                <a:gd name="T6" fmla="*/ 0 w 11"/>
                <a:gd name="T7" fmla="*/ 11 h 14"/>
                <a:gd name="T8" fmla="*/ 1 w 11"/>
                <a:gd name="T9" fmla="*/ 9 h 14"/>
                <a:gd name="T10" fmla="*/ 6 w 11"/>
                <a:gd name="T11" fmla="*/ 12 h 14"/>
                <a:gd name="T12" fmla="*/ 8 w 11"/>
                <a:gd name="T13" fmla="*/ 10 h 14"/>
                <a:gd name="T14" fmla="*/ 7 w 11"/>
                <a:gd name="T15" fmla="*/ 9 h 14"/>
                <a:gd name="T16" fmla="*/ 3 w 11"/>
                <a:gd name="T17" fmla="*/ 8 h 14"/>
                <a:gd name="T18" fmla="*/ 0 w 11"/>
                <a:gd name="T19" fmla="*/ 4 h 14"/>
                <a:gd name="T20" fmla="*/ 5 w 11"/>
                <a:gd name="T21" fmla="*/ 0 h 14"/>
                <a:gd name="T22" fmla="*/ 11 w 11"/>
                <a:gd name="T23" fmla="*/ 3 h 14"/>
                <a:gd name="T24" fmla="*/ 9 w 11"/>
                <a:gd name="T25" fmla="*/ 4 h 14"/>
                <a:gd name="T26" fmla="*/ 5 w 11"/>
                <a:gd name="T27" fmla="*/ 2 h 14"/>
                <a:gd name="T28" fmla="*/ 3 w 11"/>
                <a:gd name="T29" fmla="*/ 4 h 14"/>
                <a:gd name="T30" fmla="*/ 5 w 11"/>
                <a:gd name="T31" fmla="*/ 5 h 14"/>
                <a:gd name="T32" fmla="*/ 8 w 11"/>
                <a:gd name="T33"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4">
                  <a:moveTo>
                    <a:pt x="8" y="6"/>
                  </a:moveTo>
                  <a:cubicBezTo>
                    <a:pt x="11" y="6"/>
                    <a:pt x="11" y="8"/>
                    <a:pt x="11" y="10"/>
                  </a:cubicBezTo>
                  <a:cubicBezTo>
                    <a:pt x="11" y="12"/>
                    <a:pt x="10" y="14"/>
                    <a:pt x="6" y="14"/>
                  </a:cubicBezTo>
                  <a:cubicBezTo>
                    <a:pt x="2" y="14"/>
                    <a:pt x="0" y="12"/>
                    <a:pt x="0" y="11"/>
                  </a:cubicBezTo>
                  <a:cubicBezTo>
                    <a:pt x="0" y="10"/>
                    <a:pt x="0" y="9"/>
                    <a:pt x="1" y="9"/>
                  </a:cubicBezTo>
                  <a:cubicBezTo>
                    <a:pt x="3" y="9"/>
                    <a:pt x="2" y="12"/>
                    <a:pt x="6" y="12"/>
                  </a:cubicBezTo>
                  <a:cubicBezTo>
                    <a:pt x="7" y="12"/>
                    <a:pt x="8" y="11"/>
                    <a:pt x="8" y="10"/>
                  </a:cubicBezTo>
                  <a:cubicBezTo>
                    <a:pt x="8" y="10"/>
                    <a:pt x="8" y="9"/>
                    <a:pt x="7" y="9"/>
                  </a:cubicBezTo>
                  <a:cubicBezTo>
                    <a:pt x="3" y="8"/>
                    <a:pt x="3" y="8"/>
                    <a:pt x="3" y="8"/>
                  </a:cubicBezTo>
                  <a:cubicBezTo>
                    <a:pt x="0" y="7"/>
                    <a:pt x="0" y="5"/>
                    <a:pt x="0" y="4"/>
                  </a:cubicBezTo>
                  <a:cubicBezTo>
                    <a:pt x="0" y="1"/>
                    <a:pt x="3" y="0"/>
                    <a:pt x="5" y="0"/>
                  </a:cubicBezTo>
                  <a:cubicBezTo>
                    <a:pt x="8" y="0"/>
                    <a:pt x="11" y="1"/>
                    <a:pt x="11" y="3"/>
                  </a:cubicBezTo>
                  <a:cubicBezTo>
                    <a:pt x="11" y="4"/>
                    <a:pt x="10" y="4"/>
                    <a:pt x="9" y="4"/>
                  </a:cubicBezTo>
                  <a:cubicBezTo>
                    <a:pt x="8" y="4"/>
                    <a:pt x="8" y="2"/>
                    <a:pt x="5" y="2"/>
                  </a:cubicBezTo>
                  <a:cubicBezTo>
                    <a:pt x="4" y="2"/>
                    <a:pt x="3" y="3"/>
                    <a:pt x="3" y="4"/>
                  </a:cubicBezTo>
                  <a:cubicBezTo>
                    <a:pt x="3" y="5"/>
                    <a:pt x="4" y="5"/>
                    <a:pt x="5" y="5"/>
                  </a:cubicBezTo>
                  <a:lnTo>
                    <a:pt x="8" y="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 name="Freeform 34"/>
            <p:cNvSpPr>
              <a:spLocks/>
            </p:cNvSpPr>
            <p:nvPr userDrawn="1"/>
          </p:nvSpPr>
          <p:spPr bwMode="auto">
            <a:xfrm>
              <a:off x="4881563" y="2017713"/>
              <a:ext cx="66675" cy="58738"/>
            </a:xfrm>
            <a:custGeom>
              <a:avLst/>
              <a:gdLst>
                <a:gd name="T0" fmla="*/ 15 w 17"/>
                <a:gd name="T1" fmla="*/ 13 h 15"/>
                <a:gd name="T2" fmla="*/ 13 w 17"/>
                <a:gd name="T3" fmla="*/ 15 h 15"/>
                <a:gd name="T4" fmla="*/ 11 w 17"/>
                <a:gd name="T5" fmla="*/ 13 h 15"/>
                <a:gd name="T6" fmla="*/ 9 w 17"/>
                <a:gd name="T7" fmla="*/ 5 h 15"/>
                <a:gd name="T8" fmla="*/ 9 w 17"/>
                <a:gd name="T9" fmla="*/ 5 h 15"/>
                <a:gd name="T10" fmla="*/ 7 w 17"/>
                <a:gd name="T11" fmla="*/ 13 h 15"/>
                <a:gd name="T12" fmla="*/ 5 w 17"/>
                <a:gd name="T13" fmla="*/ 15 h 15"/>
                <a:gd name="T14" fmla="*/ 3 w 17"/>
                <a:gd name="T15" fmla="*/ 13 h 15"/>
                <a:gd name="T16" fmla="*/ 0 w 17"/>
                <a:gd name="T17" fmla="*/ 3 h 15"/>
                <a:gd name="T18" fmla="*/ 0 w 17"/>
                <a:gd name="T19" fmla="*/ 2 h 15"/>
                <a:gd name="T20" fmla="*/ 1 w 17"/>
                <a:gd name="T21" fmla="*/ 0 h 15"/>
                <a:gd name="T22" fmla="*/ 3 w 17"/>
                <a:gd name="T23" fmla="*/ 2 h 15"/>
                <a:gd name="T24" fmla="*/ 5 w 17"/>
                <a:gd name="T25" fmla="*/ 11 h 15"/>
                <a:gd name="T26" fmla="*/ 5 w 17"/>
                <a:gd name="T27" fmla="*/ 11 h 15"/>
                <a:gd name="T28" fmla="*/ 7 w 17"/>
                <a:gd name="T29" fmla="*/ 2 h 15"/>
                <a:gd name="T30" fmla="*/ 9 w 17"/>
                <a:gd name="T31" fmla="*/ 0 h 15"/>
                <a:gd name="T32" fmla="*/ 10 w 17"/>
                <a:gd name="T33" fmla="*/ 2 h 15"/>
                <a:gd name="T34" fmla="*/ 13 w 17"/>
                <a:gd name="T35" fmla="*/ 11 h 15"/>
                <a:gd name="T36" fmla="*/ 13 w 17"/>
                <a:gd name="T37" fmla="*/ 11 h 15"/>
                <a:gd name="T38" fmla="*/ 15 w 17"/>
                <a:gd name="T39" fmla="*/ 2 h 15"/>
                <a:gd name="T40" fmla="*/ 16 w 17"/>
                <a:gd name="T41" fmla="*/ 0 h 15"/>
                <a:gd name="T42" fmla="*/ 17 w 17"/>
                <a:gd name="T43" fmla="*/ 2 h 15"/>
                <a:gd name="T44" fmla="*/ 17 w 17"/>
                <a:gd name="T45" fmla="*/ 3 h 15"/>
                <a:gd name="T46" fmla="*/ 15 w 17"/>
                <a:gd name="T47" fmla="*/ 1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 h="15">
                  <a:moveTo>
                    <a:pt x="15" y="13"/>
                  </a:moveTo>
                  <a:cubicBezTo>
                    <a:pt x="14" y="14"/>
                    <a:pt x="14" y="15"/>
                    <a:pt x="13" y="15"/>
                  </a:cubicBezTo>
                  <a:cubicBezTo>
                    <a:pt x="11" y="15"/>
                    <a:pt x="11" y="14"/>
                    <a:pt x="11" y="13"/>
                  </a:cubicBezTo>
                  <a:cubicBezTo>
                    <a:pt x="9" y="5"/>
                    <a:pt x="9" y="5"/>
                    <a:pt x="9" y="5"/>
                  </a:cubicBezTo>
                  <a:cubicBezTo>
                    <a:pt x="9" y="5"/>
                    <a:pt x="9" y="5"/>
                    <a:pt x="9" y="5"/>
                  </a:cubicBezTo>
                  <a:cubicBezTo>
                    <a:pt x="7" y="13"/>
                    <a:pt x="7" y="13"/>
                    <a:pt x="7" y="13"/>
                  </a:cubicBezTo>
                  <a:cubicBezTo>
                    <a:pt x="6" y="14"/>
                    <a:pt x="6" y="15"/>
                    <a:pt x="5" y="15"/>
                  </a:cubicBezTo>
                  <a:cubicBezTo>
                    <a:pt x="3" y="15"/>
                    <a:pt x="3" y="14"/>
                    <a:pt x="3" y="13"/>
                  </a:cubicBezTo>
                  <a:cubicBezTo>
                    <a:pt x="0" y="3"/>
                    <a:pt x="0" y="3"/>
                    <a:pt x="0" y="3"/>
                  </a:cubicBezTo>
                  <a:cubicBezTo>
                    <a:pt x="0" y="2"/>
                    <a:pt x="0" y="2"/>
                    <a:pt x="0" y="2"/>
                  </a:cubicBezTo>
                  <a:cubicBezTo>
                    <a:pt x="0" y="1"/>
                    <a:pt x="1" y="0"/>
                    <a:pt x="1" y="0"/>
                  </a:cubicBezTo>
                  <a:cubicBezTo>
                    <a:pt x="2" y="0"/>
                    <a:pt x="3" y="1"/>
                    <a:pt x="3" y="2"/>
                  </a:cubicBezTo>
                  <a:cubicBezTo>
                    <a:pt x="5" y="11"/>
                    <a:pt x="5" y="11"/>
                    <a:pt x="5" y="11"/>
                  </a:cubicBezTo>
                  <a:cubicBezTo>
                    <a:pt x="5" y="11"/>
                    <a:pt x="5" y="11"/>
                    <a:pt x="5" y="11"/>
                  </a:cubicBezTo>
                  <a:cubicBezTo>
                    <a:pt x="7" y="2"/>
                    <a:pt x="7" y="2"/>
                    <a:pt x="7" y="2"/>
                  </a:cubicBezTo>
                  <a:cubicBezTo>
                    <a:pt x="7" y="1"/>
                    <a:pt x="7" y="0"/>
                    <a:pt x="9" y="0"/>
                  </a:cubicBezTo>
                  <a:cubicBezTo>
                    <a:pt x="10" y="0"/>
                    <a:pt x="10" y="1"/>
                    <a:pt x="10" y="2"/>
                  </a:cubicBezTo>
                  <a:cubicBezTo>
                    <a:pt x="13" y="11"/>
                    <a:pt x="13" y="11"/>
                    <a:pt x="13" y="11"/>
                  </a:cubicBezTo>
                  <a:cubicBezTo>
                    <a:pt x="13" y="11"/>
                    <a:pt x="13" y="11"/>
                    <a:pt x="13" y="11"/>
                  </a:cubicBezTo>
                  <a:cubicBezTo>
                    <a:pt x="15" y="2"/>
                    <a:pt x="15" y="2"/>
                    <a:pt x="15" y="2"/>
                  </a:cubicBezTo>
                  <a:cubicBezTo>
                    <a:pt x="15" y="1"/>
                    <a:pt x="15" y="0"/>
                    <a:pt x="16" y="0"/>
                  </a:cubicBezTo>
                  <a:cubicBezTo>
                    <a:pt x="17" y="0"/>
                    <a:pt x="17" y="1"/>
                    <a:pt x="17" y="2"/>
                  </a:cubicBezTo>
                  <a:cubicBezTo>
                    <a:pt x="17" y="2"/>
                    <a:pt x="17" y="2"/>
                    <a:pt x="17" y="3"/>
                  </a:cubicBezTo>
                  <a:lnTo>
                    <a:pt x="15" y="1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9" name="Freeform 35"/>
            <p:cNvSpPr>
              <a:spLocks noEditPoints="1"/>
            </p:cNvSpPr>
            <p:nvPr userDrawn="1"/>
          </p:nvSpPr>
          <p:spPr bwMode="auto">
            <a:xfrm>
              <a:off x="5021263" y="2036763"/>
              <a:ext cx="34925" cy="31750"/>
            </a:xfrm>
            <a:custGeom>
              <a:avLst/>
              <a:gdLst>
                <a:gd name="T0" fmla="*/ 5 w 9"/>
                <a:gd name="T1" fmla="*/ 0 h 8"/>
                <a:gd name="T2" fmla="*/ 2 w 9"/>
                <a:gd name="T3" fmla="*/ 1 h 8"/>
                <a:gd name="T4" fmla="*/ 2 w 9"/>
                <a:gd name="T5" fmla="*/ 7 h 8"/>
                <a:gd name="T6" fmla="*/ 5 w 9"/>
                <a:gd name="T7" fmla="*/ 8 h 8"/>
                <a:gd name="T8" fmla="*/ 7 w 9"/>
                <a:gd name="T9" fmla="*/ 7 h 8"/>
                <a:gd name="T10" fmla="*/ 7 w 9"/>
                <a:gd name="T11" fmla="*/ 1 h 8"/>
                <a:gd name="T12" fmla="*/ 5 w 9"/>
                <a:gd name="T13" fmla="*/ 0 h 8"/>
                <a:gd name="T14" fmla="*/ 6 w 9"/>
                <a:gd name="T15" fmla="*/ 6 h 8"/>
                <a:gd name="T16" fmla="*/ 3 w 9"/>
                <a:gd name="T17" fmla="*/ 6 h 8"/>
                <a:gd name="T18" fmla="*/ 3 w 9"/>
                <a:gd name="T19" fmla="*/ 2 h 8"/>
                <a:gd name="T20" fmla="*/ 6 w 9"/>
                <a:gd name="T21" fmla="*/ 2 h 8"/>
                <a:gd name="T22" fmla="*/ 6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0"/>
                  </a:moveTo>
                  <a:cubicBezTo>
                    <a:pt x="4" y="0"/>
                    <a:pt x="3" y="0"/>
                    <a:pt x="2" y="1"/>
                  </a:cubicBezTo>
                  <a:cubicBezTo>
                    <a:pt x="0" y="3"/>
                    <a:pt x="0" y="5"/>
                    <a:pt x="2" y="7"/>
                  </a:cubicBezTo>
                  <a:cubicBezTo>
                    <a:pt x="3" y="7"/>
                    <a:pt x="4" y="8"/>
                    <a:pt x="5" y="8"/>
                  </a:cubicBezTo>
                  <a:cubicBezTo>
                    <a:pt x="6" y="8"/>
                    <a:pt x="7" y="7"/>
                    <a:pt x="7" y="7"/>
                  </a:cubicBezTo>
                  <a:cubicBezTo>
                    <a:pt x="9" y="5"/>
                    <a:pt x="9" y="3"/>
                    <a:pt x="7" y="1"/>
                  </a:cubicBezTo>
                  <a:cubicBezTo>
                    <a:pt x="7" y="0"/>
                    <a:pt x="6" y="0"/>
                    <a:pt x="5" y="0"/>
                  </a:cubicBezTo>
                  <a:close/>
                  <a:moveTo>
                    <a:pt x="6" y="6"/>
                  </a:moveTo>
                  <a:cubicBezTo>
                    <a:pt x="5" y="7"/>
                    <a:pt x="4" y="7"/>
                    <a:pt x="3" y="6"/>
                  </a:cubicBezTo>
                  <a:cubicBezTo>
                    <a:pt x="2" y="5"/>
                    <a:pt x="2" y="3"/>
                    <a:pt x="3" y="2"/>
                  </a:cubicBezTo>
                  <a:cubicBezTo>
                    <a:pt x="4" y="1"/>
                    <a:pt x="5" y="1"/>
                    <a:pt x="6" y="2"/>
                  </a:cubicBezTo>
                  <a:cubicBezTo>
                    <a:pt x="7" y="3"/>
                    <a:pt x="7" y="5"/>
                    <a:pt x="6"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0" name="Freeform 36"/>
            <p:cNvSpPr>
              <a:spLocks noEditPoints="1"/>
            </p:cNvSpPr>
            <p:nvPr userDrawn="1"/>
          </p:nvSpPr>
          <p:spPr bwMode="auto">
            <a:xfrm>
              <a:off x="4948238" y="1960563"/>
              <a:ext cx="180975" cy="184150"/>
            </a:xfrm>
            <a:custGeom>
              <a:avLst/>
              <a:gdLst>
                <a:gd name="T0" fmla="*/ 16 w 47"/>
                <a:gd name="T1" fmla="*/ 17 h 48"/>
                <a:gd name="T2" fmla="*/ 0 w 47"/>
                <a:gd name="T3" fmla="*/ 48 h 48"/>
                <a:gd name="T4" fmla="*/ 31 w 47"/>
                <a:gd name="T5" fmla="*/ 31 h 48"/>
                <a:gd name="T6" fmla="*/ 47 w 47"/>
                <a:gd name="T7" fmla="*/ 0 h 48"/>
                <a:gd name="T8" fmla="*/ 16 w 47"/>
                <a:gd name="T9" fmla="*/ 17 h 48"/>
                <a:gd name="T10" fmla="*/ 27 w 47"/>
                <a:gd name="T11" fmla="*/ 27 h 48"/>
                <a:gd name="T12" fmla="*/ 24 w 47"/>
                <a:gd name="T13" fmla="*/ 29 h 48"/>
                <a:gd name="T14" fmla="*/ 20 w 47"/>
                <a:gd name="T15" fmla="*/ 27 h 48"/>
                <a:gd name="T16" fmla="*/ 20 w 47"/>
                <a:gd name="T17" fmla="*/ 20 h 48"/>
                <a:gd name="T18" fmla="*/ 24 w 47"/>
                <a:gd name="T19" fmla="*/ 19 h 48"/>
                <a:gd name="T20" fmla="*/ 27 w 47"/>
                <a:gd name="T21" fmla="*/ 20 h 48"/>
                <a:gd name="T22" fmla="*/ 27 w 47"/>
                <a:gd name="T23" fmla="*/ 2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7" h="48">
                  <a:moveTo>
                    <a:pt x="16" y="17"/>
                  </a:moveTo>
                  <a:cubicBezTo>
                    <a:pt x="0" y="48"/>
                    <a:pt x="0" y="48"/>
                    <a:pt x="0" y="48"/>
                  </a:cubicBezTo>
                  <a:cubicBezTo>
                    <a:pt x="31" y="31"/>
                    <a:pt x="31" y="31"/>
                    <a:pt x="31" y="31"/>
                  </a:cubicBezTo>
                  <a:cubicBezTo>
                    <a:pt x="47" y="0"/>
                    <a:pt x="47" y="0"/>
                    <a:pt x="47" y="0"/>
                  </a:cubicBezTo>
                  <a:lnTo>
                    <a:pt x="16" y="17"/>
                  </a:lnTo>
                  <a:close/>
                  <a:moveTo>
                    <a:pt x="27" y="27"/>
                  </a:moveTo>
                  <a:cubicBezTo>
                    <a:pt x="26" y="28"/>
                    <a:pt x="25" y="29"/>
                    <a:pt x="24" y="29"/>
                  </a:cubicBezTo>
                  <a:cubicBezTo>
                    <a:pt x="22" y="29"/>
                    <a:pt x="21" y="28"/>
                    <a:pt x="20" y="27"/>
                  </a:cubicBezTo>
                  <a:cubicBezTo>
                    <a:pt x="18" y="25"/>
                    <a:pt x="18" y="22"/>
                    <a:pt x="20" y="20"/>
                  </a:cubicBezTo>
                  <a:cubicBezTo>
                    <a:pt x="21" y="19"/>
                    <a:pt x="22" y="19"/>
                    <a:pt x="24" y="19"/>
                  </a:cubicBezTo>
                  <a:cubicBezTo>
                    <a:pt x="25" y="19"/>
                    <a:pt x="26" y="19"/>
                    <a:pt x="27" y="20"/>
                  </a:cubicBezTo>
                  <a:cubicBezTo>
                    <a:pt x="29" y="22"/>
                    <a:pt x="29" y="25"/>
                    <a:pt x="27"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1" name="Rectangle 37"/>
            <p:cNvSpPr>
              <a:spLocks noChangeArrowheads="1"/>
            </p:cNvSpPr>
            <p:nvPr userDrawn="1"/>
          </p:nvSpPr>
          <p:spPr bwMode="auto">
            <a:xfrm>
              <a:off x="4867275" y="2049463"/>
              <a:ext cx="14288"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2" name="Freeform 38"/>
            <p:cNvSpPr>
              <a:spLocks/>
            </p:cNvSpPr>
            <p:nvPr userDrawn="1"/>
          </p:nvSpPr>
          <p:spPr bwMode="auto">
            <a:xfrm>
              <a:off x="4916488" y="2160588"/>
              <a:ext cx="12700" cy="15875"/>
            </a:xfrm>
            <a:custGeom>
              <a:avLst/>
              <a:gdLst>
                <a:gd name="T0" fmla="*/ 0 w 8"/>
                <a:gd name="T1" fmla="*/ 10 h 10"/>
                <a:gd name="T2" fmla="*/ 0 w 8"/>
                <a:gd name="T3" fmla="*/ 7 h 10"/>
                <a:gd name="T4" fmla="*/ 5 w 8"/>
                <a:gd name="T5" fmla="*/ 0 h 10"/>
                <a:gd name="T6" fmla="*/ 8 w 8"/>
                <a:gd name="T7" fmla="*/ 3 h 10"/>
                <a:gd name="T8" fmla="*/ 0 w 8"/>
                <a:gd name="T9" fmla="*/ 10 h 10"/>
              </a:gdLst>
              <a:ahLst/>
              <a:cxnLst>
                <a:cxn ang="0">
                  <a:pos x="T0" y="T1"/>
                </a:cxn>
                <a:cxn ang="0">
                  <a:pos x="T2" y="T3"/>
                </a:cxn>
                <a:cxn ang="0">
                  <a:pos x="T4" y="T5"/>
                </a:cxn>
                <a:cxn ang="0">
                  <a:pos x="T6" y="T7"/>
                </a:cxn>
                <a:cxn ang="0">
                  <a:pos x="T8" y="T9"/>
                </a:cxn>
              </a:cxnLst>
              <a:rect l="0" t="0" r="r" b="b"/>
              <a:pathLst>
                <a:path w="8" h="10">
                  <a:moveTo>
                    <a:pt x="0" y="10"/>
                  </a:moveTo>
                  <a:lnTo>
                    <a:pt x="0" y="7"/>
                  </a:lnTo>
                  <a:lnTo>
                    <a:pt x="5" y="0"/>
                  </a:lnTo>
                  <a:lnTo>
                    <a:pt x="8" y="3"/>
                  </a:lnTo>
                  <a:lnTo>
                    <a:pt x="0"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 name="Rectangle 39"/>
            <p:cNvSpPr>
              <a:spLocks noChangeArrowheads="1"/>
            </p:cNvSpPr>
            <p:nvPr userDrawn="1"/>
          </p:nvSpPr>
          <p:spPr bwMode="auto">
            <a:xfrm>
              <a:off x="5037138" y="2211388"/>
              <a:ext cx="3175"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4" name="Freeform 40"/>
            <p:cNvSpPr>
              <a:spLocks/>
            </p:cNvSpPr>
            <p:nvPr userDrawn="1"/>
          </p:nvSpPr>
          <p:spPr bwMode="auto">
            <a:xfrm>
              <a:off x="5148263" y="2160588"/>
              <a:ext cx="15875" cy="15875"/>
            </a:xfrm>
            <a:custGeom>
              <a:avLst/>
              <a:gdLst>
                <a:gd name="T0" fmla="*/ 8 w 10"/>
                <a:gd name="T1" fmla="*/ 10 h 10"/>
                <a:gd name="T2" fmla="*/ 0 w 10"/>
                <a:gd name="T3" fmla="*/ 3 h 10"/>
                <a:gd name="T4" fmla="*/ 3 w 10"/>
                <a:gd name="T5" fmla="*/ 0 h 10"/>
                <a:gd name="T6" fmla="*/ 10 w 10"/>
                <a:gd name="T7" fmla="*/ 7 h 10"/>
                <a:gd name="T8" fmla="*/ 8 w 10"/>
                <a:gd name="T9" fmla="*/ 10 h 10"/>
              </a:gdLst>
              <a:ahLst/>
              <a:cxnLst>
                <a:cxn ang="0">
                  <a:pos x="T0" y="T1"/>
                </a:cxn>
                <a:cxn ang="0">
                  <a:pos x="T2" y="T3"/>
                </a:cxn>
                <a:cxn ang="0">
                  <a:pos x="T4" y="T5"/>
                </a:cxn>
                <a:cxn ang="0">
                  <a:pos x="T6" y="T7"/>
                </a:cxn>
                <a:cxn ang="0">
                  <a:pos x="T8" y="T9"/>
                </a:cxn>
              </a:cxnLst>
              <a:rect l="0" t="0" r="r" b="b"/>
              <a:pathLst>
                <a:path w="10" h="10">
                  <a:moveTo>
                    <a:pt x="8" y="10"/>
                  </a:moveTo>
                  <a:lnTo>
                    <a:pt x="0" y="3"/>
                  </a:lnTo>
                  <a:lnTo>
                    <a:pt x="3" y="0"/>
                  </a:lnTo>
                  <a:lnTo>
                    <a:pt x="10" y="7"/>
                  </a:lnTo>
                  <a:lnTo>
                    <a:pt x="8"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5" name="Rectangle 41"/>
            <p:cNvSpPr>
              <a:spLocks noChangeArrowheads="1"/>
            </p:cNvSpPr>
            <p:nvPr userDrawn="1"/>
          </p:nvSpPr>
          <p:spPr bwMode="auto">
            <a:xfrm>
              <a:off x="5199063" y="2049463"/>
              <a:ext cx="11113"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6" name="Freeform 42"/>
            <p:cNvSpPr>
              <a:spLocks/>
            </p:cNvSpPr>
            <p:nvPr userDrawn="1"/>
          </p:nvSpPr>
          <p:spPr bwMode="auto">
            <a:xfrm>
              <a:off x="5148263" y="1925638"/>
              <a:ext cx="15875" cy="14288"/>
            </a:xfrm>
            <a:custGeom>
              <a:avLst/>
              <a:gdLst>
                <a:gd name="T0" fmla="*/ 3 w 10"/>
                <a:gd name="T1" fmla="*/ 9 h 9"/>
                <a:gd name="T2" fmla="*/ 0 w 10"/>
                <a:gd name="T3" fmla="*/ 7 h 9"/>
                <a:gd name="T4" fmla="*/ 8 w 10"/>
                <a:gd name="T5" fmla="*/ 0 h 9"/>
                <a:gd name="T6" fmla="*/ 10 w 10"/>
                <a:gd name="T7" fmla="*/ 2 h 9"/>
                <a:gd name="T8" fmla="*/ 3 w 10"/>
                <a:gd name="T9" fmla="*/ 9 h 9"/>
              </a:gdLst>
              <a:ahLst/>
              <a:cxnLst>
                <a:cxn ang="0">
                  <a:pos x="T0" y="T1"/>
                </a:cxn>
                <a:cxn ang="0">
                  <a:pos x="T2" y="T3"/>
                </a:cxn>
                <a:cxn ang="0">
                  <a:pos x="T4" y="T5"/>
                </a:cxn>
                <a:cxn ang="0">
                  <a:pos x="T6" y="T7"/>
                </a:cxn>
                <a:cxn ang="0">
                  <a:pos x="T8" y="T9"/>
                </a:cxn>
              </a:cxnLst>
              <a:rect l="0" t="0" r="r" b="b"/>
              <a:pathLst>
                <a:path w="10" h="9">
                  <a:moveTo>
                    <a:pt x="3" y="9"/>
                  </a:moveTo>
                  <a:lnTo>
                    <a:pt x="0" y="7"/>
                  </a:lnTo>
                  <a:lnTo>
                    <a:pt x="8" y="0"/>
                  </a:lnTo>
                  <a:lnTo>
                    <a:pt x="10" y="2"/>
                  </a:lnTo>
                  <a:lnTo>
                    <a:pt x="3" y="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7" name="Rectangle 43"/>
            <p:cNvSpPr>
              <a:spLocks noChangeArrowheads="1"/>
            </p:cNvSpPr>
            <p:nvPr userDrawn="1"/>
          </p:nvSpPr>
          <p:spPr bwMode="auto">
            <a:xfrm>
              <a:off x="5037138" y="1878013"/>
              <a:ext cx="3175" cy="12700"/>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8" name="Freeform 44"/>
            <p:cNvSpPr>
              <a:spLocks/>
            </p:cNvSpPr>
            <p:nvPr userDrawn="1"/>
          </p:nvSpPr>
          <p:spPr bwMode="auto">
            <a:xfrm>
              <a:off x="4916488" y="1925638"/>
              <a:ext cx="12700" cy="14288"/>
            </a:xfrm>
            <a:custGeom>
              <a:avLst/>
              <a:gdLst>
                <a:gd name="T0" fmla="*/ 5 w 8"/>
                <a:gd name="T1" fmla="*/ 9 h 9"/>
                <a:gd name="T2" fmla="*/ 0 w 8"/>
                <a:gd name="T3" fmla="*/ 2 h 9"/>
                <a:gd name="T4" fmla="*/ 0 w 8"/>
                <a:gd name="T5" fmla="*/ 0 h 9"/>
                <a:gd name="T6" fmla="*/ 8 w 8"/>
                <a:gd name="T7" fmla="*/ 7 h 9"/>
                <a:gd name="T8" fmla="*/ 5 w 8"/>
                <a:gd name="T9" fmla="*/ 9 h 9"/>
              </a:gdLst>
              <a:ahLst/>
              <a:cxnLst>
                <a:cxn ang="0">
                  <a:pos x="T0" y="T1"/>
                </a:cxn>
                <a:cxn ang="0">
                  <a:pos x="T2" y="T3"/>
                </a:cxn>
                <a:cxn ang="0">
                  <a:pos x="T4" y="T5"/>
                </a:cxn>
                <a:cxn ang="0">
                  <a:pos x="T6" y="T7"/>
                </a:cxn>
                <a:cxn ang="0">
                  <a:pos x="T8" y="T9"/>
                </a:cxn>
              </a:cxnLst>
              <a:rect l="0" t="0" r="r" b="b"/>
              <a:pathLst>
                <a:path w="8" h="9">
                  <a:moveTo>
                    <a:pt x="5" y="9"/>
                  </a:moveTo>
                  <a:lnTo>
                    <a:pt x="0" y="2"/>
                  </a:lnTo>
                  <a:lnTo>
                    <a:pt x="0" y="0"/>
                  </a:lnTo>
                  <a:lnTo>
                    <a:pt x="8" y="7"/>
                  </a:lnTo>
                  <a:lnTo>
                    <a:pt x="5" y="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59" name="Group 58"/>
          <p:cNvGrpSpPr/>
          <p:nvPr userDrawn="1"/>
        </p:nvGrpSpPr>
        <p:grpSpPr>
          <a:xfrm>
            <a:off x="5337175" y="1831975"/>
            <a:ext cx="449263" cy="449263"/>
            <a:chOff x="5337175" y="1831975"/>
            <a:chExt cx="449263" cy="449263"/>
          </a:xfrm>
        </p:grpSpPr>
        <p:sp>
          <p:nvSpPr>
            <p:cNvPr id="60" name="Freeform 45"/>
            <p:cNvSpPr>
              <a:spLocks noEditPoints="1"/>
            </p:cNvSpPr>
            <p:nvPr userDrawn="1"/>
          </p:nvSpPr>
          <p:spPr bwMode="auto">
            <a:xfrm>
              <a:off x="5337175" y="1831975"/>
              <a:ext cx="449263" cy="449263"/>
            </a:xfrm>
            <a:custGeom>
              <a:avLst/>
              <a:gdLst>
                <a:gd name="T0" fmla="*/ 58 w 116"/>
                <a:gd name="T1" fmla="*/ 116 h 116"/>
                <a:gd name="T2" fmla="*/ 17 w 116"/>
                <a:gd name="T3" fmla="*/ 99 h 116"/>
                <a:gd name="T4" fmla="*/ 0 w 116"/>
                <a:gd name="T5" fmla="*/ 58 h 116"/>
                <a:gd name="T6" fmla="*/ 17 w 116"/>
                <a:gd name="T7" fmla="*/ 17 h 116"/>
                <a:gd name="T8" fmla="*/ 58 w 116"/>
                <a:gd name="T9" fmla="*/ 0 h 116"/>
                <a:gd name="T10" fmla="*/ 99 w 116"/>
                <a:gd name="T11" fmla="*/ 17 h 116"/>
                <a:gd name="T12" fmla="*/ 116 w 116"/>
                <a:gd name="T13" fmla="*/ 58 h 116"/>
                <a:gd name="T14" fmla="*/ 99 w 116"/>
                <a:gd name="T15" fmla="*/ 99 h 116"/>
                <a:gd name="T16" fmla="*/ 58 w 116"/>
                <a:gd name="T17" fmla="*/ 116 h 116"/>
                <a:gd name="T18" fmla="*/ 58 w 116"/>
                <a:gd name="T19" fmla="*/ 4 h 116"/>
                <a:gd name="T20" fmla="*/ 20 w 116"/>
                <a:gd name="T21" fmla="*/ 20 h 116"/>
                <a:gd name="T22" fmla="*/ 4 w 116"/>
                <a:gd name="T23" fmla="*/ 58 h 116"/>
                <a:gd name="T24" fmla="*/ 20 w 116"/>
                <a:gd name="T25" fmla="*/ 96 h 116"/>
                <a:gd name="T26" fmla="*/ 58 w 116"/>
                <a:gd name="T27" fmla="*/ 112 h 116"/>
                <a:gd name="T28" fmla="*/ 96 w 116"/>
                <a:gd name="T29" fmla="*/ 96 h 116"/>
                <a:gd name="T30" fmla="*/ 112 w 116"/>
                <a:gd name="T31" fmla="*/ 58 h 116"/>
                <a:gd name="T32" fmla="*/ 96 w 116"/>
                <a:gd name="T33" fmla="*/ 20 h 116"/>
                <a:gd name="T34" fmla="*/ 58 w 116"/>
                <a:gd name="T35" fmla="*/ 4 h 116"/>
                <a:gd name="T36" fmla="*/ 58 w 116"/>
                <a:gd name="T37" fmla="*/ 110 h 116"/>
                <a:gd name="T38" fmla="*/ 6 w 116"/>
                <a:gd name="T39" fmla="*/ 58 h 116"/>
                <a:gd name="T40" fmla="*/ 58 w 116"/>
                <a:gd name="T41" fmla="*/ 6 h 116"/>
                <a:gd name="T42" fmla="*/ 110 w 116"/>
                <a:gd name="T43" fmla="*/ 58 h 116"/>
                <a:gd name="T44" fmla="*/ 58 w 116"/>
                <a:gd name="T45" fmla="*/ 110 h 116"/>
                <a:gd name="T46" fmla="*/ 58 w 116"/>
                <a:gd name="T47" fmla="*/ 11 h 116"/>
                <a:gd name="T48" fmla="*/ 11 w 116"/>
                <a:gd name="T49" fmla="*/ 58 h 116"/>
                <a:gd name="T50" fmla="*/ 58 w 116"/>
                <a:gd name="T51" fmla="*/ 105 h 116"/>
                <a:gd name="T52" fmla="*/ 105 w 116"/>
                <a:gd name="T53" fmla="*/ 58 h 116"/>
                <a:gd name="T54" fmla="*/ 58 w 116"/>
                <a:gd name="T55" fmla="*/ 1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 h="116">
                  <a:moveTo>
                    <a:pt x="58" y="116"/>
                  </a:moveTo>
                  <a:cubicBezTo>
                    <a:pt x="42" y="116"/>
                    <a:pt x="28" y="110"/>
                    <a:pt x="17" y="99"/>
                  </a:cubicBezTo>
                  <a:cubicBezTo>
                    <a:pt x="6" y="88"/>
                    <a:pt x="0" y="74"/>
                    <a:pt x="0" y="58"/>
                  </a:cubicBezTo>
                  <a:cubicBezTo>
                    <a:pt x="0" y="43"/>
                    <a:pt x="6" y="28"/>
                    <a:pt x="17" y="17"/>
                  </a:cubicBezTo>
                  <a:cubicBezTo>
                    <a:pt x="28" y="6"/>
                    <a:pt x="42" y="0"/>
                    <a:pt x="58" y="0"/>
                  </a:cubicBezTo>
                  <a:cubicBezTo>
                    <a:pt x="73" y="0"/>
                    <a:pt x="88" y="6"/>
                    <a:pt x="99" y="17"/>
                  </a:cubicBezTo>
                  <a:cubicBezTo>
                    <a:pt x="110" y="28"/>
                    <a:pt x="116" y="43"/>
                    <a:pt x="116" y="58"/>
                  </a:cubicBezTo>
                  <a:cubicBezTo>
                    <a:pt x="116" y="74"/>
                    <a:pt x="110" y="88"/>
                    <a:pt x="99" y="99"/>
                  </a:cubicBezTo>
                  <a:cubicBezTo>
                    <a:pt x="88" y="110"/>
                    <a:pt x="73" y="116"/>
                    <a:pt x="58" y="116"/>
                  </a:cubicBezTo>
                  <a:close/>
                  <a:moveTo>
                    <a:pt x="58" y="4"/>
                  </a:moveTo>
                  <a:cubicBezTo>
                    <a:pt x="44" y="4"/>
                    <a:pt x="30" y="10"/>
                    <a:pt x="20" y="20"/>
                  </a:cubicBezTo>
                  <a:cubicBezTo>
                    <a:pt x="10" y="30"/>
                    <a:pt x="4" y="44"/>
                    <a:pt x="4" y="58"/>
                  </a:cubicBezTo>
                  <a:cubicBezTo>
                    <a:pt x="4" y="72"/>
                    <a:pt x="10" y="86"/>
                    <a:pt x="20" y="96"/>
                  </a:cubicBezTo>
                  <a:cubicBezTo>
                    <a:pt x="30" y="106"/>
                    <a:pt x="44" y="112"/>
                    <a:pt x="58" y="112"/>
                  </a:cubicBezTo>
                  <a:cubicBezTo>
                    <a:pt x="72" y="112"/>
                    <a:pt x="86" y="106"/>
                    <a:pt x="96" y="96"/>
                  </a:cubicBezTo>
                  <a:cubicBezTo>
                    <a:pt x="106" y="86"/>
                    <a:pt x="112" y="72"/>
                    <a:pt x="112" y="58"/>
                  </a:cubicBezTo>
                  <a:cubicBezTo>
                    <a:pt x="112" y="44"/>
                    <a:pt x="106" y="30"/>
                    <a:pt x="96" y="20"/>
                  </a:cubicBezTo>
                  <a:cubicBezTo>
                    <a:pt x="86" y="10"/>
                    <a:pt x="72" y="4"/>
                    <a:pt x="58" y="4"/>
                  </a:cubicBezTo>
                  <a:close/>
                  <a:moveTo>
                    <a:pt x="58" y="110"/>
                  </a:moveTo>
                  <a:cubicBezTo>
                    <a:pt x="29" y="110"/>
                    <a:pt x="6" y="87"/>
                    <a:pt x="6" y="58"/>
                  </a:cubicBezTo>
                  <a:cubicBezTo>
                    <a:pt x="6" y="30"/>
                    <a:pt x="29" y="6"/>
                    <a:pt x="58" y="6"/>
                  </a:cubicBezTo>
                  <a:cubicBezTo>
                    <a:pt x="86" y="6"/>
                    <a:pt x="110" y="30"/>
                    <a:pt x="110" y="58"/>
                  </a:cubicBezTo>
                  <a:cubicBezTo>
                    <a:pt x="110" y="87"/>
                    <a:pt x="86" y="110"/>
                    <a:pt x="58" y="110"/>
                  </a:cubicBezTo>
                  <a:close/>
                  <a:moveTo>
                    <a:pt x="58" y="11"/>
                  </a:moveTo>
                  <a:cubicBezTo>
                    <a:pt x="32" y="11"/>
                    <a:pt x="11" y="32"/>
                    <a:pt x="11" y="58"/>
                  </a:cubicBezTo>
                  <a:cubicBezTo>
                    <a:pt x="11" y="84"/>
                    <a:pt x="32" y="105"/>
                    <a:pt x="58" y="105"/>
                  </a:cubicBezTo>
                  <a:cubicBezTo>
                    <a:pt x="84" y="105"/>
                    <a:pt x="105" y="84"/>
                    <a:pt x="105" y="58"/>
                  </a:cubicBezTo>
                  <a:cubicBezTo>
                    <a:pt x="105" y="32"/>
                    <a:pt x="84" y="11"/>
                    <a:pt x="58" y="1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1" name="Freeform 46"/>
            <p:cNvSpPr>
              <a:spLocks/>
            </p:cNvSpPr>
            <p:nvPr userDrawn="1"/>
          </p:nvSpPr>
          <p:spPr bwMode="auto">
            <a:xfrm>
              <a:off x="5538788" y="1898650"/>
              <a:ext cx="46038" cy="57150"/>
            </a:xfrm>
            <a:custGeom>
              <a:avLst/>
              <a:gdLst>
                <a:gd name="T0" fmla="*/ 0 w 12"/>
                <a:gd name="T1" fmla="*/ 2 h 15"/>
                <a:gd name="T2" fmla="*/ 2 w 12"/>
                <a:gd name="T3" fmla="*/ 0 h 15"/>
                <a:gd name="T4" fmla="*/ 3 w 12"/>
                <a:gd name="T5" fmla="*/ 1 h 15"/>
                <a:gd name="T6" fmla="*/ 9 w 12"/>
                <a:gd name="T7" fmla="*/ 10 h 15"/>
                <a:gd name="T8" fmla="*/ 9 w 12"/>
                <a:gd name="T9" fmla="*/ 10 h 15"/>
                <a:gd name="T10" fmla="*/ 9 w 12"/>
                <a:gd name="T11" fmla="*/ 2 h 15"/>
                <a:gd name="T12" fmla="*/ 11 w 12"/>
                <a:gd name="T13" fmla="*/ 0 h 15"/>
                <a:gd name="T14" fmla="*/ 12 w 12"/>
                <a:gd name="T15" fmla="*/ 2 h 15"/>
                <a:gd name="T16" fmla="*/ 12 w 12"/>
                <a:gd name="T17" fmla="*/ 13 h 15"/>
                <a:gd name="T18" fmla="*/ 10 w 12"/>
                <a:gd name="T19" fmla="*/ 15 h 15"/>
                <a:gd name="T20" fmla="*/ 9 w 12"/>
                <a:gd name="T21" fmla="*/ 14 h 15"/>
                <a:gd name="T22" fmla="*/ 3 w 12"/>
                <a:gd name="T23" fmla="*/ 5 h 15"/>
                <a:gd name="T24" fmla="*/ 3 w 12"/>
                <a:gd name="T25" fmla="*/ 5 h 15"/>
                <a:gd name="T26" fmla="*/ 3 w 12"/>
                <a:gd name="T27" fmla="*/ 14 h 15"/>
                <a:gd name="T28" fmla="*/ 1 w 12"/>
                <a:gd name="T29" fmla="*/ 15 h 15"/>
                <a:gd name="T30" fmla="*/ 0 w 12"/>
                <a:gd name="T31" fmla="*/ 14 h 15"/>
                <a:gd name="T32" fmla="*/ 0 w 12"/>
                <a:gd name="T33"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5">
                  <a:moveTo>
                    <a:pt x="0" y="2"/>
                  </a:moveTo>
                  <a:cubicBezTo>
                    <a:pt x="0" y="1"/>
                    <a:pt x="0" y="0"/>
                    <a:pt x="2" y="0"/>
                  </a:cubicBezTo>
                  <a:cubicBezTo>
                    <a:pt x="2" y="0"/>
                    <a:pt x="3" y="0"/>
                    <a:pt x="3" y="1"/>
                  </a:cubicBezTo>
                  <a:cubicBezTo>
                    <a:pt x="9" y="10"/>
                    <a:pt x="9" y="10"/>
                    <a:pt x="9" y="10"/>
                  </a:cubicBezTo>
                  <a:cubicBezTo>
                    <a:pt x="9" y="10"/>
                    <a:pt x="9" y="10"/>
                    <a:pt x="9" y="10"/>
                  </a:cubicBezTo>
                  <a:cubicBezTo>
                    <a:pt x="9" y="2"/>
                    <a:pt x="9" y="2"/>
                    <a:pt x="9" y="2"/>
                  </a:cubicBezTo>
                  <a:cubicBezTo>
                    <a:pt x="9" y="1"/>
                    <a:pt x="10" y="0"/>
                    <a:pt x="11" y="0"/>
                  </a:cubicBezTo>
                  <a:cubicBezTo>
                    <a:pt x="12" y="0"/>
                    <a:pt x="12" y="1"/>
                    <a:pt x="12" y="2"/>
                  </a:cubicBezTo>
                  <a:cubicBezTo>
                    <a:pt x="12" y="13"/>
                    <a:pt x="12" y="13"/>
                    <a:pt x="12" y="13"/>
                  </a:cubicBezTo>
                  <a:cubicBezTo>
                    <a:pt x="12" y="14"/>
                    <a:pt x="12" y="15"/>
                    <a:pt x="10" y="15"/>
                  </a:cubicBezTo>
                  <a:cubicBezTo>
                    <a:pt x="9" y="15"/>
                    <a:pt x="9" y="15"/>
                    <a:pt x="9" y="14"/>
                  </a:cubicBezTo>
                  <a:cubicBezTo>
                    <a:pt x="3" y="5"/>
                    <a:pt x="3" y="5"/>
                    <a:pt x="3" y="5"/>
                  </a:cubicBezTo>
                  <a:cubicBezTo>
                    <a:pt x="3" y="5"/>
                    <a:pt x="3" y="5"/>
                    <a:pt x="3" y="5"/>
                  </a:cubicBezTo>
                  <a:cubicBezTo>
                    <a:pt x="3" y="14"/>
                    <a:pt x="3" y="14"/>
                    <a:pt x="3" y="14"/>
                  </a:cubicBezTo>
                  <a:cubicBezTo>
                    <a:pt x="3" y="15"/>
                    <a:pt x="2" y="15"/>
                    <a:pt x="1" y="15"/>
                  </a:cubicBezTo>
                  <a:cubicBezTo>
                    <a:pt x="0" y="15"/>
                    <a:pt x="0" y="15"/>
                    <a:pt x="0" y="14"/>
                  </a:cubicBezTo>
                  <a:lnTo>
                    <a:pt x="0"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2" name="Freeform 47"/>
            <p:cNvSpPr>
              <a:spLocks/>
            </p:cNvSpPr>
            <p:nvPr userDrawn="1"/>
          </p:nvSpPr>
          <p:spPr bwMode="auto">
            <a:xfrm>
              <a:off x="5676900" y="2025650"/>
              <a:ext cx="42863" cy="53975"/>
            </a:xfrm>
            <a:custGeom>
              <a:avLst/>
              <a:gdLst>
                <a:gd name="T0" fmla="*/ 0 w 11"/>
                <a:gd name="T1" fmla="*/ 2 h 14"/>
                <a:gd name="T2" fmla="*/ 2 w 11"/>
                <a:gd name="T3" fmla="*/ 0 h 14"/>
                <a:gd name="T4" fmla="*/ 10 w 11"/>
                <a:gd name="T5" fmla="*/ 0 h 14"/>
                <a:gd name="T6" fmla="*/ 11 w 11"/>
                <a:gd name="T7" fmla="*/ 1 h 14"/>
                <a:gd name="T8" fmla="*/ 10 w 11"/>
                <a:gd name="T9" fmla="*/ 2 h 14"/>
                <a:gd name="T10" fmla="*/ 3 w 11"/>
                <a:gd name="T11" fmla="*/ 2 h 14"/>
                <a:gd name="T12" fmla="*/ 3 w 11"/>
                <a:gd name="T13" fmla="*/ 5 h 14"/>
                <a:gd name="T14" fmla="*/ 9 w 11"/>
                <a:gd name="T15" fmla="*/ 5 h 14"/>
                <a:gd name="T16" fmla="*/ 10 w 11"/>
                <a:gd name="T17" fmla="*/ 7 h 14"/>
                <a:gd name="T18" fmla="*/ 9 w 11"/>
                <a:gd name="T19" fmla="*/ 8 h 14"/>
                <a:gd name="T20" fmla="*/ 3 w 11"/>
                <a:gd name="T21" fmla="*/ 8 h 14"/>
                <a:gd name="T22" fmla="*/ 3 w 11"/>
                <a:gd name="T23" fmla="*/ 11 h 14"/>
                <a:gd name="T24" fmla="*/ 10 w 11"/>
                <a:gd name="T25" fmla="*/ 11 h 14"/>
                <a:gd name="T26" fmla="*/ 11 w 11"/>
                <a:gd name="T27" fmla="*/ 13 h 14"/>
                <a:gd name="T28" fmla="*/ 10 w 11"/>
                <a:gd name="T29" fmla="*/ 14 h 14"/>
                <a:gd name="T30" fmla="*/ 2 w 11"/>
                <a:gd name="T31" fmla="*/ 14 h 14"/>
                <a:gd name="T32" fmla="*/ 0 w 11"/>
                <a:gd name="T33" fmla="*/ 12 h 14"/>
                <a:gd name="T34" fmla="*/ 0 w 11"/>
                <a:gd name="T35"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14">
                  <a:moveTo>
                    <a:pt x="0" y="2"/>
                  </a:moveTo>
                  <a:cubicBezTo>
                    <a:pt x="0" y="0"/>
                    <a:pt x="1" y="0"/>
                    <a:pt x="2" y="0"/>
                  </a:cubicBezTo>
                  <a:cubicBezTo>
                    <a:pt x="10" y="0"/>
                    <a:pt x="10" y="0"/>
                    <a:pt x="10" y="0"/>
                  </a:cubicBezTo>
                  <a:cubicBezTo>
                    <a:pt x="11" y="0"/>
                    <a:pt x="11" y="0"/>
                    <a:pt x="11" y="1"/>
                  </a:cubicBezTo>
                  <a:cubicBezTo>
                    <a:pt x="11" y="2"/>
                    <a:pt x="11" y="2"/>
                    <a:pt x="10" y="2"/>
                  </a:cubicBezTo>
                  <a:cubicBezTo>
                    <a:pt x="3" y="2"/>
                    <a:pt x="3" y="2"/>
                    <a:pt x="3" y="2"/>
                  </a:cubicBezTo>
                  <a:cubicBezTo>
                    <a:pt x="3" y="5"/>
                    <a:pt x="3" y="5"/>
                    <a:pt x="3" y="5"/>
                  </a:cubicBezTo>
                  <a:cubicBezTo>
                    <a:pt x="9" y="5"/>
                    <a:pt x="9" y="5"/>
                    <a:pt x="9" y="5"/>
                  </a:cubicBezTo>
                  <a:cubicBezTo>
                    <a:pt x="10" y="5"/>
                    <a:pt x="10" y="6"/>
                    <a:pt x="10" y="7"/>
                  </a:cubicBezTo>
                  <a:cubicBezTo>
                    <a:pt x="10" y="8"/>
                    <a:pt x="10" y="8"/>
                    <a:pt x="9" y="8"/>
                  </a:cubicBezTo>
                  <a:cubicBezTo>
                    <a:pt x="3" y="8"/>
                    <a:pt x="3" y="8"/>
                    <a:pt x="3" y="8"/>
                  </a:cubicBezTo>
                  <a:cubicBezTo>
                    <a:pt x="3" y="11"/>
                    <a:pt x="3" y="11"/>
                    <a:pt x="3" y="11"/>
                  </a:cubicBezTo>
                  <a:cubicBezTo>
                    <a:pt x="10" y="11"/>
                    <a:pt x="10" y="11"/>
                    <a:pt x="10" y="11"/>
                  </a:cubicBezTo>
                  <a:cubicBezTo>
                    <a:pt x="11" y="11"/>
                    <a:pt x="11" y="12"/>
                    <a:pt x="11" y="13"/>
                  </a:cubicBezTo>
                  <a:cubicBezTo>
                    <a:pt x="11" y="14"/>
                    <a:pt x="11" y="14"/>
                    <a:pt x="10" y="14"/>
                  </a:cubicBezTo>
                  <a:cubicBezTo>
                    <a:pt x="2" y="14"/>
                    <a:pt x="2" y="14"/>
                    <a:pt x="2" y="14"/>
                  </a:cubicBezTo>
                  <a:cubicBezTo>
                    <a:pt x="1" y="14"/>
                    <a:pt x="0" y="14"/>
                    <a:pt x="0" y="12"/>
                  </a:cubicBezTo>
                  <a:lnTo>
                    <a:pt x="0"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3" name="Freeform 48"/>
            <p:cNvSpPr>
              <a:spLocks/>
            </p:cNvSpPr>
            <p:nvPr userDrawn="1"/>
          </p:nvSpPr>
          <p:spPr bwMode="auto">
            <a:xfrm>
              <a:off x="5538788" y="2152650"/>
              <a:ext cx="46038" cy="58738"/>
            </a:xfrm>
            <a:custGeom>
              <a:avLst/>
              <a:gdLst>
                <a:gd name="T0" fmla="*/ 8 w 12"/>
                <a:gd name="T1" fmla="*/ 7 h 15"/>
                <a:gd name="T2" fmla="*/ 12 w 12"/>
                <a:gd name="T3" fmla="*/ 11 h 15"/>
                <a:gd name="T4" fmla="*/ 6 w 12"/>
                <a:gd name="T5" fmla="*/ 15 h 15"/>
                <a:gd name="T6" fmla="*/ 0 w 12"/>
                <a:gd name="T7" fmla="*/ 12 h 15"/>
                <a:gd name="T8" fmla="*/ 1 w 12"/>
                <a:gd name="T9" fmla="*/ 10 h 15"/>
                <a:gd name="T10" fmla="*/ 6 w 12"/>
                <a:gd name="T11" fmla="*/ 13 h 15"/>
                <a:gd name="T12" fmla="*/ 9 w 12"/>
                <a:gd name="T13" fmla="*/ 11 h 15"/>
                <a:gd name="T14" fmla="*/ 7 w 12"/>
                <a:gd name="T15" fmla="*/ 10 h 15"/>
                <a:gd name="T16" fmla="*/ 4 w 12"/>
                <a:gd name="T17" fmla="*/ 9 h 15"/>
                <a:gd name="T18" fmla="*/ 0 w 12"/>
                <a:gd name="T19" fmla="*/ 5 h 15"/>
                <a:gd name="T20" fmla="*/ 6 w 12"/>
                <a:gd name="T21" fmla="*/ 0 h 15"/>
                <a:gd name="T22" fmla="*/ 11 w 12"/>
                <a:gd name="T23" fmla="*/ 4 h 15"/>
                <a:gd name="T24" fmla="*/ 10 w 12"/>
                <a:gd name="T25" fmla="*/ 5 h 15"/>
                <a:gd name="T26" fmla="*/ 6 w 12"/>
                <a:gd name="T27" fmla="*/ 3 h 15"/>
                <a:gd name="T28" fmla="*/ 3 w 12"/>
                <a:gd name="T29" fmla="*/ 5 h 15"/>
                <a:gd name="T30" fmla="*/ 5 w 12"/>
                <a:gd name="T31" fmla="*/ 6 h 15"/>
                <a:gd name="T32" fmla="*/ 8 w 12"/>
                <a:gd name="T33"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5">
                  <a:moveTo>
                    <a:pt x="8" y="7"/>
                  </a:moveTo>
                  <a:cubicBezTo>
                    <a:pt x="11" y="7"/>
                    <a:pt x="12" y="9"/>
                    <a:pt x="12" y="11"/>
                  </a:cubicBezTo>
                  <a:cubicBezTo>
                    <a:pt x="12" y="13"/>
                    <a:pt x="10" y="15"/>
                    <a:pt x="6" y="15"/>
                  </a:cubicBezTo>
                  <a:cubicBezTo>
                    <a:pt x="2" y="15"/>
                    <a:pt x="0" y="13"/>
                    <a:pt x="0" y="12"/>
                  </a:cubicBezTo>
                  <a:cubicBezTo>
                    <a:pt x="0" y="11"/>
                    <a:pt x="1" y="10"/>
                    <a:pt x="1" y="10"/>
                  </a:cubicBezTo>
                  <a:cubicBezTo>
                    <a:pt x="3" y="10"/>
                    <a:pt x="3" y="13"/>
                    <a:pt x="6" y="13"/>
                  </a:cubicBezTo>
                  <a:cubicBezTo>
                    <a:pt x="8" y="13"/>
                    <a:pt x="9" y="12"/>
                    <a:pt x="9" y="11"/>
                  </a:cubicBezTo>
                  <a:cubicBezTo>
                    <a:pt x="9" y="11"/>
                    <a:pt x="8" y="10"/>
                    <a:pt x="7" y="10"/>
                  </a:cubicBezTo>
                  <a:cubicBezTo>
                    <a:pt x="4" y="9"/>
                    <a:pt x="4" y="9"/>
                    <a:pt x="4" y="9"/>
                  </a:cubicBezTo>
                  <a:cubicBezTo>
                    <a:pt x="1" y="8"/>
                    <a:pt x="0" y="6"/>
                    <a:pt x="0" y="5"/>
                  </a:cubicBezTo>
                  <a:cubicBezTo>
                    <a:pt x="0" y="2"/>
                    <a:pt x="3" y="0"/>
                    <a:pt x="6" y="0"/>
                  </a:cubicBezTo>
                  <a:cubicBezTo>
                    <a:pt x="8" y="0"/>
                    <a:pt x="11" y="2"/>
                    <a:pt x="11" y="4"/>
                  </a:cubicBezTo>
                  <a:cubicBezTo>
                    <a:pt x="11" y="5"/>
                    <a:pt x="11" y="5"/>
                    <a:pt x="10" y="5"/>
                  </a:cubicBezTo>
                  <a:cubicBezTo>
                    <a:pt x="8" y="5"/>
                    <a:pt x="9" y="3"/>
                    <a:pt x="6" y="3"/>
                  </a:cubicBezTo>
                  <a:cubicBezTo>
                    <a:pt x="4" y="3"/>
                    <a:pt x="3" y="4"/>
                    <a:pt x="3" y="5"/>
                  </a:cubicBezTo>
                  <a:cubicBezTo>
                    <a:pt x="3" y="6"/>
                    <a:pt x="4" y="6"/>
                    <a:pt x="5" y="6"/>
                  </a:cubicBezTo>
                  <a:lnTo>
                    <a:pt x="8" y="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4" name="Freeform 49"/>
            <p:cNvSpPr>
              <a:spLocks noEditPoints="1"/>
            </p:cNvSpPr>
            <p:nvPr userDrawn="1"/>
          </p:nvSpPr>
          <p:spPr bwMode="auto">
            <a:xfrm>
              <a:off x="5407025" y="2020888"/>
              <a:ext cx="53975" cy="58738"/>
            </a:xfrm>
            <a:custGeom>
              <a:avLst/>
              <a:gdLst>
                <a:gd name="T0" fmla="*/ 7 w 14"/>
                <a:gd name="T1" fmla="*/ 0 h 15"/>
                <a:gd name="T2" fmla="*/ 14 w 14"/>
                <a:gd name="T3" fmla="*/ 8 h 15"/>
                <a:gd name="T4" fmla="*/ 7 w 14"/>
                <a:gd name="T5" fmla="*/ 15 h 15"/>
                <a:gd name="T6" fmla="*/ 0 w 14"/>
                <a:gd name="T7" fmla="*/ 8 h 15"/>
                <a:gd name="T8" fmla="*/ 7 w 14"/>
                <a:gd name="T9" fmla="*/ 0 h 15"/>
                <a:gd name="T10" fmla="*/ 7 w 14"/>
                <a:gd name="T11" fmla="*/ 13 h 15"/>
                <a:gd name="T12" fmla="*/ 11 w 14"/>
                <a:gd name="T13" fmla="*/ 8 h 15"/>
                <a:gd name="T14" fmla="*/ 7 w 14"/>
                <a:gd name="T15" fmla="*/ 3 h 15"/>
                <a:gd name="T16" fmla="*/ 3 w 14"/>
                <a:gd name="T17" fmla="*/ 8 h 15"/>
                <a:gd name="T18" fmla="*/ 7 w 14"/>
                <a:gd name="T19" fmla="*/ 1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5">
                  <a:moveTo>
                    <a:pt x="7" y="0"/>
                  </a:moveTo>
                  <a:cubicBezTo>
                    <a:pt x="12" y="0"/>
                    <a:pt x="14" y="3"/>
                    <a:pt x="14" y="8"/>
                  </a:cubicBezTo>
                  <a:cubicBezTo>
                    <a:pt x="14" y="12"/>
                    <a:pt x="12" y="15"/>
                    <a:pt x="7" y="15"/>
                  </a:cubicBezTo>
                  <a:cubicBezTo>
                    <a:pt x="2" y="15"/>
                    <a:pt x="0" y="12"/>
                    <a:pt x="0" y="8"/>
                  </a:cubicBezTo>
                  <a:cubicBezTo>
                    <a:pt x="0" y="3"/>
                    <a:pt x="3" y="0"/>
                    <a:pt x="7" y="0"/>
                  </a:cubicBezTo>
                  <a:close/>
                  <a:moveTo>
                    <a:pt x="7" y="13"/>
                  </a:moveTo>
                  <a:cubicBezTo>
                    <a:pt x="10" y="13"/>
                    <a:pt x="11" y="10"/>
                    <a:pt x="11" y="8"/>
                  </a:cubicBezTo>
                  <a:cubicBezTo>
                    <a:pt x="11" y="5"/>
                    <a:pt x="10" y="3"/>
                    <a:pt x="7" y="3"/>
                  </a:cubicBezTo>
                  <a:cubicBezTo>
                    <a:pt x="5" y="3"/>
                    <a:pt x="3" y="5"/>
                    <a:pt x="3" y="8"/>
                  </a:cubicBezTo>
                  <a:cubicBezTo>
                    <a:pt x="3" y="10"/>
                    <a:pt x="4" y="13"/>
                    <a:pt x="7" y="1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5" name="Rectangle 50"/>
            <p:cNvSpPr>
              <a:spLocks noChangeArrowheads="1"/>
            </p:cNvSpPr>
            <p:nvPr userDrawn="1"/>
          </p:nvSpPr>
          <p:spPr bwMode="auto">
            <a:xfrm>
              <a:off x="5384800" y="2052638"/>
              <a:ext cx="14288"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6" name="Freeform 51"/>
            <p:cNvSpPr>
              <a:spLocks/>
            </p:cNvSpPr>
            <p:nvPr userDrawn="1"/>
          </p:nvSpPr>
          <p:spPr bwMode="auto">
            <a:xfrm>
              <a:off x="5434013" y="2168525"/>
              <a:ext cx="15875" cy="15875"/>
            </a:xfrm>
            <a:custGeom>
              <a:avLst/>
              <a:gdLst>
                <a:gd name="T0" fmla="*/ 3 w 10"/>
                <a:gd name="T1" fmla="*/ 10 h 10"/>
                <a:gd name="T2" fmla="*/ 0 w 10"/>
                <a:gd name="T3" fmla="*/ 7 h 10"/>
                <a:gd name="T4" fmla="*/ 8 w 10"/>
                <a:gd name="T5" fmla="*/ 0 h 10"/>
                <a:gd name="T6" fmla="*/ 10 w 10"/>
                <a:gd name="T7" fmla="*/ 2 h 10"/>
                <a:gd name="T8" fmla="*/ 3 w 10"/>
                <a:gd name="T9" fmla="*/ 10 h 10"/>
              </a:gdLst>
              <a:ahLst/>
              <a:cxnLst>
                <a:cxn ang="0">
                  <a:pos x="T0" y="T1"/>
                </a:cxn>
                <a:cxn ang="0">
                  <a:pos x="T2" y="T3"/>
                </a:cxn>
                <a:cxn ang="0">
                  <a:pos x="T4" y="T5"/>
                </a:cxn>
                <a:cxn ang="0">
                  <a:pos x="T6" y="T7"/>
                </a:cxn>
                <a:cxn ang="0">
                  <a:pos x="T8" y="T9"/>
                </a:cxn>
              </a:cxnLst>
              <a:rect l="0" t="0" r="r" b="b"/>
              <a:pathLst>
                <a:path w="10" h="10">
                  <a:moveTo>
                    <a:pt x="3" y="10"/>
                  </a:moveTo>
                  <a:lnTo>
                    <a:pt x="0" y="7"/>
                  </a:lnTo>
                  <a:lnTo>
                    <a:pt x="8" y="0"/>
                  </a:lnTo>
                  <a:lnTo>
                    <a:pt x="10" y="2"/>
                  </a:lnTo>
                  <a:lnTo>
                    <a:pt x="3"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7" name="Rectangle 52"/>
            <p:cNvSpPr>
              <a:spLocks noChangeArrowheads="1"/>
            </p:cNvSpPr>
            <p:nvPr userDrawn="1"/>
          </p:nvSpPr>
          <p:spPr bwMode="auto">
            <a:xfrm>
              <a:off x="5557838" y="2219325"/>
              <a:ext cx="3175" cy="1428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8" name="Freeform 53"/>
            <p:cNvSpPr>
              <a:spLocks/>
            </p:cNvSpPr>
            <p:nvPr userDrawn="1"/>
          </p:nvSpPr>
          <p:spPr bwMode="auto">
            <a:xfrm>
              <a:off x="5673725" y="2168525"/>
              <a:ext cx="15875" cy="15875"/>
            </a:xfrm>
            <a:custGeom>
              <a:avLst/>
              <a:gdLst>
                <a:gd name="T0" fmla="*/ 7 w 10"/>
                <a:gd name="T1" fmla="*/ 10 h 10"/>
                <a:gd name="T2" fmla="*/ 0 w 10"/>
                <a:gd name="T3" fmla="*/ 2 h 10"/>
                <a:gd name="T4" fmla="*/ 2 w 10"/>
                <a:gd name="T5" fmla="*/ 0 h 10"/>
                <a:gd name="T6" fmla="*/ 10 w 10"/>
                <a:gd name="T7" fmla="*/ 7 h 10"/>
                <a:gd name="T8" fmla="*/ 7 w 10"/>
                <a:gd name="T9" fmla="*/ 10 h 10"/>
              </a:gdLst>
              <a:ahLst/>
              <a:cxnLst>
                <a:cxn ang="0">
                  <a:pos x="T0" y="T1"/>
                </a:cxn>
                <a:cxn ang="0">
                  <a:pos x="T2" y="T3"/>
                </a:cxn>
                <a:cxn ang="0">
                  <a:pos x="T4" y="T5"/>
                </a:cxn>
                <a:cxn ang="0">
                  <a:pos x="T6" y="T7"/>
                </a:cxn>
                <a:cxn ang="0">
                  <a:pos x="T8" y="T9"/>
                </a:cxn>
              </a:cxnLst>
              <a:rect l="0" t="0" r="r" b="b"/>
              <a:pathLst>
                <a:path w="10" h="10">
                  <a:moveTo>
                    <a:pt x="7" y="10"/>
                  </a:moveTo>
                  <a:lnTo>
                    <a:pt x="0" y="2"/>
                  </a:lnTo>
                  <a:lnTo>
                    <a:pt x="2" y="0"/>
                  </a:lnTo>
                  <a:lnTo>
                    <a:pt x="10" y="7"/>
                  </a:lnTo>
                  <a:lnTo>
                    <a:pt x="7"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9" name="Rectangle 54"/>
            <p:cNvSpPr>
              <a:spLocks noChangeArrowheads="1"/>
            </p:cNvSpPr>
            <p:nvPr userDrawn="1"/>
          </p:nvSpPr>
          <p:spPr bwMode="auto">
            <a:xfrm>
              <a:off x="5724525" y="2052638"/>
              <a:ext cx="14288"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0" name="Freeform 55"/>
            <p:cNvSpPr>
              <a:spLocks/>
            </p:cNvSpPr>
            <p:nvPr userDrawn="1"/>
          </p:nvSpPr>
          <p:spPr bwMode="auto">
            <a:xfrm>
              <a:off x="5673725" y="1928813"/>
              <a:ext cx="15875" cy="11113"/>
            </a:xfrm>
            <a:custGeom>
              <a:avLst/>
              <a:gdLst>
                <a:gd name="T0" fmla="*/ 2 w 10"/>
                <a:gd name="T1" fmla="*/ 7 h 7"/>
                <a:gd name="T2" fmla="*/ 0 w 10"/>
                <a:gd name="T3" fmla="*/ 7 h 7"/>
                <a:gd name="T4" fmla="*/ 7 w 10"/>
                <a:gd name="T5" fmla="*/ 0 h 7"/>
                <a:gd name="T6" fmla="*/ 10 w 10"/>
                <a:gd name="T7" fmla="*/ 3 h 7"/>
                <a:gd name="T8" fmla="*/ 2 w 10"/>
                <a:gd name="T9" fmla="*/ 7 h 7"/>
              </a:gdLst>
              <a:ahLst/>
              <a:cxnLst>
                <a:cxn ang="0">
                  <a:pos x="T0" y="T1"/>
                </a:cxn>
                <a:cxn ang="0">
                  <a:pos x="T2" y="T3"/>
                </a:cxn>
                <a:cxn ang="0">
                  <a:pos x="T4" y="T5"/>
                </a:cxn>
                <a:cxn ang="0">
                  <a:pos x="T6" y="T7"/>
                </a:cxn>
                <a:cxn ang="0">
                  <a:pos x="T8" y="T9"/>
                </a:cxn>
              </a:cxnLst>
              <a:rect l="0" t="0" r="r" b="b"/>
              <a:pathLst>
                <a:path w="10" h="7">
                  <a:moveTo>
                    <a:pt x="2" y="7"/>
                  </a:moveTo>
                  <a:lnTo>
                    <a:pt x="0" y="7"/>
                  </a:lnTo>
                  <a:lnTo>
                    <a:pt x="7" y="0"/>
                  </a:lnTo>
                  <a:lnTo>
                    <a:pt x="10" y="3"/>
                  </a:lnTo>
                  <a:lnTo>
                    <a:pt x="2" y="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1" name="Rectangle 56"/>
            <p:cNvSpPr>
              <a:spLocks noChangeArrowheads="1"/>
            </p:cNvSpPr>
            <p:nvPr userDrawn="1"/>
          </p:nvSpPr>
          <p:spPr bwMode="auto">
            <a:xfrm>
              <a:off x="5557838" y="1878013"/>
              <a:ext cx="3175" cy="158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2" name="Freeform 57"/>
            <p:cNvSpPr>
              <a:spLocks/>
            </p:cNvSpPr>
            <p:nvPr userDrawn="1"/>
          </p:nvSpPr>
          <p:spPr bwMode="auto">
            <a:xfrm>
              <a:off x="5434013" y="1928813"/>
              <a:ext cx="15875" cy="11113"/>
            </a:xfrm>
            <a:custGeom>
              <a:avLst/>
              <a:gdLst>
                <a:gd name="T0" fmla="*/ 8 w 10"/>
                <a:gd name="T1" fmla="*/ 7 h 7"/>
                <a:gd name="T2" fmla="*/ 0 w 10"/>
                <a:gd name="T3" fmla="*/ 3 h 7"/>
                <a:gd name="T4" fmla="*/ 3 w 10"/>
                <a:gd name="T5" fmla="*/ 0 h 7"/>
                <a:gd name="T6" fmla="*/ 10 w 10"/>
                <a:gd name="T7" fmla="*/ 7 h 7"/>
                <a:gd name="T8" fmla="*/ 8 w 10"/>
                <a:gd name="T9" fmla="*/ 7 h 7"/>
              </a:gdLst>
              <a:ahLst/>
              <a:cxnLst>
                <a:cxn ang="0">
                  <a:pos x="T0" y="T1"/>
                </a:cxn>
                <a:cxn ang="0">
                  <a:pos x="T2" y="T3"/>
                </a:cxn>
                <a:cxn ang="0">
                  <a:pos x="T4" y="T5"/>
                </a:cxn>
                <a:cxn ang="0">
                  <a:pos x="T6" y="T7"/>
                </a:cxn>
                <a:cxn ang="0">
                  <a:pos x="T8" y="T9"/>
                </a:cxn>
              </a:cxnLst>
              <a:rect l="0" t="0" r="r" b="b"/>
              <a:pathLst>
                <a:path w="10" h="7">
                  <a:moveTo>
                    <a:pt x="8" y="7"/>
                  </a:moveTo>
                  <a:lnTo>
                    <a:pt x="0" y="3"/>
                  </a:lnTo>
                  <a:lnTo>
                    <a:pt x="3" y="0"/>
                  </a:lnTo>
                  <a:lnTo>
                    <a:pt x="10" y="7"/>
                  </a:lnTo>
                  <a:lnTo>
                    <a:pt x="8" y="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3" name="Freeform 58"/>
            <p:cNvSpPr>
              <a:spLocks noEditPoints="1"/>
            </p:cNvSpPr>
            <p:nvPr userDrawn="1"/>
          </p:nvSpPr>
          <p:spPr bwMode="auto">
            <a:xfrm>
              <a:off x="5541963" y="2041525"/>
              <a:ext cx="34925" cy="30163"/>
            </a:xfrm>
            <a:custGeom>
              <a:avLst/>
              <a:gdLst>
                <a:gd name="T0" fmla="*/ 5 w 9"/>
                <a:gd name="T1" fmla="*/ 0 h 8"/>
                <a:gd name="T2" fmla="*/ 2 w 9"/>
                <a:gd name="T3" fmla="*/ 1 h 8"/>
                <a:gd name="T4" fmla="*/ 2 w 9"/>
                <a:gd name="T5" fmla="*/ 7 h 8"/>
                <a:gd name="T6" fmla="*/ 5 w 9"/>
                <a:gd name="T7" fmla="*/ 8 h 8"/>
                <a:gd name="T8" fmla="*/ 8 w 9"/>
                <a:gd name="T9" fmla="*/ 7 h 8"/>
                <a:gd name="T10" fmla="*/ 8 w 9"/>
                <a:gd name="T11" fmla="*/ 1 h 8"/>
                <a:gd name="T12" fmla="*/ 5 w 9"/>
                <a:gd name="T13" fmla="*/ 0 h 8"/>
                <a:gd name="T14" fmla="*/ 7 w 9"/>
                <a:gd name="T15" fmla="*/ 6 h 8"/>
                <a:gd name="T16" fmla="*/ 3 w 9"/>
                <a:gd name="T17" fmla="*/ 6 h 8"/>
                <a:gd name="T18" fmla="*/ 3 w 9"/>
                <a:gd name="T19" fmla="*/ 2 h 8"/>
                <a:gd name="T20" fmla="*/ 7 w 9"/>
                <a:gd name="T21" fmla="*/ 2 h 8"/>
                <a:gd name="T22" fmla="*/ 7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0"/>
                  </a:moveTo>
                  <a:cubicBezTo>
                    <a:pt x="4" y="0"/>
                    <a:pt x="3" y="0"/>
                    <a:pt x="2" y="1"/>
                  </a:cubicBezTo>
                  <a:cubicBezTo>
                    <a:pt x="0" y="3"/>
                    <a:pt x="0" y="5"/>
                    <a:pt x="2" y="7"/>
                  </a:cubicBezTo>
                  <a:cubicBezTo>
                    <a:pt x="3" y="8"/>
                    <a:pt x="4" y="8"/>
                    <a:pt x="5" y="8"/>
                  </a:cubicBezTo>
                  <a:cubicBezTo>
                    <a:pt x="6" y="8"/>
                    <a:pt x="7" y="8"/>
                    <a:pt x="8" y="7"/>
                  </a:cubicBezTo>
                  <a:cubicBezTo>
                    <a:pt x="9" y="5"/>
                    <a:pt x="9" y="3"/>
                    <a:pt x="8" y="1"/>
                  </a:cubicBezTo>
                  <a:cubicBezTo>
                    <a:pt x="7" y="0"/>
                    <a:pt x="6" y="0"/>
                    <a:pt x="5" y="0"/>
                  </a:cubicBezTo>
                  <a:close/>
                  <a:moveTo>
                    <a:pt x="7" y="6"/>
                  </a:moveTo>
                  <a:cubicBezTo>
                    <a:pt x="6" y="7"/>
                    <a:pt x="4" y="7"/>
                    <a:pt x="3" y="6"/>
                  </a:cubicBezTo>
                  <a:cubicBezTo>
                    <a:pt x="2" y="5"/>
                    <a:pt x="2" y="3"/>
                    <a:pt x="3" y="2"/>
                  </a:cubicBezTo>
                  <a:cubicBezTo>
                    <a:pt x="4" y="1"/>
                    <a:pt x="6" y="1"/>
                    <a:pt x="7" y="2"/>
                  </a:cubicBezTo>
                  <a:cubicBezTo>
                    <a:pt x="8" y="3"/>
                    <a:pt x="8" y="5"/>
                    <a:pt x="7"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4" name="Freeform 59"/>
            <p:cNvSpPr>
              <a:spLocks noEditPoints="1"/>
            </p:cNvSpPr>
            <p:nvPr userDrawn="1"/>
          </p:nvSpPr>
          <p:spPr bwMode="auto">
            <a:xfrm>
              <a:off x="5468938" y="1963738"/>
              <a:ext cx="185738" cy="185738"/>
            </a:xfrm>
            <a:custGeom>
              <a:avLst/>
              <a:gdLst>
                <a:gd name="T0" fmla="*/ 17 w 48"/>
                <a:gd name="T1" fmla="*/ 17 h 48"/>
                <a:gd name="T2" fmla="*/ 17 w 48"/>
                <a:gd name="T3" fmla="*/ 17 h 48"/>
                <a:gd name="T4" fmla="*/ 0 w 48"/>
                <a:gd name="T5" fmla="*/ 48 h 48"/>
                <a:gd name="T6" fmla="*/ 31 w 48"/>
                <a:gd name="T7" fmla="*/ 31 h 48"/>
                <a:gd name="T8" fmla="*/ 31 w 48"/>
                <a:gd name="T9" fmla="*/ 31 h 48"/>
                <a:gd name="T10" fmla="*/ 48 w 48"/>
                <a:gd name="T11" fmla="*/ 0 h 48"/>
                <a:gd name="T12" fmla="*/ 17 w 48"/>
                <a:gd name="T13" fmla="*/ 17 h 48"/>
                <a:gd name="T14" fmla="*/ 28 w 48"/>
                <a:gd name="T15" fmla="*/ 28 h 48"/>
                <a:gd name="T16" fmla="*/ 24 w 48"/>
                <a:gd name="T17" fmla="*/ 29 h 48"/>
                <a:gd name="T18" fmla="*/ 20 w 48"/>
                <a:gd name="T19" fmla="*/ 28 h 48"/>
                <a:gd name="T20" fmla="*/ 20 w 48"/>
                <a:gd name="T21" fmla="*/ 20 h 48"/>
                <a:gd name="T22" fmla="*/ 24 w 48"/>
                <a:gd name="T23" fmla="*/ 19 h 48"/>
                <a:gd name="T24" fmla="*/ 28 w 48"/>
                <a:gd name="T25" fmla="*/ 20 h 48"/>
                <a:gd name="T26" fmla="*/ 28 w 48"/>
                <a:gd name="T27" fmla="*/ 2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17" y="17"/>
                  </a:moveTo>
                  <a:cubicBezTo>
                    <a:pt x="17" y="17"/>
                    <a:pt x="17" y="17"/>
                    <a:pt x="17" y="17"/>
                  </a:cubicBezTo>
                  <a:cubicBezTo>
                    <a:pt x="0" y="48"/>
                    <a:pt x="0" y="48"/>
                    <a:pt x="0" y="48"/>
                  </a:cubicBezTo>
                  <a:cubicBezTo>
                    <a:pt x="31" y="31"/>
                    <a:pt x="31" y="31"/>
                    <a:pt x="31" y="31"/>
                  </a:cubicBezTo>
                  <a:cubicBezTo>
                    <a:pt x="31" y="31"/>
                    <a:pt x="31" y="31"/>
                    <a:pt x="31" y="31"/>
                  </a:cubicBezTo>
                  <a:cubicBezTo>
                    <a:pt x="48" y="0"/>
                    <a:pt x="48" y="0"/>
                    <a:pt x="48" y="0"/>
                  </a:cubicBezTo>
                  <a:lnTo>
                    <a:pt x="17" y="17"/>
                  </a:lnTo>
                  <a:close/>
                  <a:moveTo>
                    <a:pt x="28" y="28"/>
                  </a:moveTo>
                  <a:cubicBezTo>
                    <a:pt x="27" y="29"/>
                    <a:pt x="25" y="29"/>
                    <a:pt x="24" y="29"/>
                  </a:cubicBezTo>
                  <a:cubicBezTo>
                    <a:pt x="23" y="29"/>
                    <a:pt x="21" y="29"/>
                    <a:pt x="20" y="28"/>
                  </a:cubicBezTo>
                  <a:cubicBezTo>
                    <a:pt x="18" y="26"/>
                    <a:pt x="18" y="22"/>
                    <a:pt x="20" y="20"/>
                  </a:cubicBezTo>
                  <a:cubicBezTo>
                    <a:pt x="21" y="19"/>
                    <a:pt x="23" y="19"/>
                    <a:pt x="24" y="19"/>
                  </a:cubicBezTo>
                  <a:cubicBezTo>
                    <a:pt x="25" y="19"/>
                    <a:pt x="27" y="19"/>
                    <a:pt x="28" y="20"/>
                  </a:cubicBezTo>
                  <a:cubicBezTo>
                    <a:pt x="30" y="22"/>
                    <a:pt x="30" y="26"/>
                    <a:pt x="28" y="2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75" name="Freeform 60"/>
          <p:cNvSpPr>
            <a:spLocks noEditPoints="1"/>
          </p:cNvSpPr>
          <p:nvPr userDrawn="1"/>
        </p:nvSpPr>
        <p:spPr bwMode="auto">
          <a:xfrm>
            <a:off x="5619750" y="966788"/>
            <a:ext cx="215900" cy="215900"/>
          </a:xfrm>
          <a:custGeom>
            <a:avLst/>
            <a:gdLst>
              <a:gd name="T0" fmla="*/ 47 w 56"/>
              <a:gd name="T1" fmla="*/ 16 h 56"/>
              <a:gd name="T2" fmla="*/ 33 w 56"/>
              <a:gd name="T3" fmla="*/ 6 h 56"/>
              <a:gd name="T4" fmla="*/ 15 w 56"/>
              <a:gd name="T5" fmla="*/ 9 h 56"/>
              <a:gd name="T6" fmla="*/ 5 w 56"/>
              <a:gd name="T7" fmla="*/ 23 h 56"/>
              <a:gd name="T8" fmla="*/ 8 w 56"/>
              <a:gd name="T9" fmla="*/ 40 h 56"/>
              <a:gd name="T10" fmla="*/ 23 w 56"/>
              <a:gd name="T11" fmla="*/ 50 h 56"/>
              <a:gd name="T12" fmla="*/ 40 w 56"/>
              <a:gd name="T13" fmla="*/ 47 h 56"/>
              <a:gd name="T14" fmla="*/ 50 w 56"/>
              <a:gd name="T15" fmla="*/ 33 h 56"/>
              <a:gd name="T16" fmla="*/ 42 w 56"/>
              <a:gd name="T17" fmla="*/ 36 h 56"/>
              <a:gd name="T18" fmla="*/ 41 w 56"/>
              <a:gd name="T19" fmla="*/ 38 h 56"/>
              <a:gd name="T20" fmla="*/ 38 w 56"/>
              <a:gd name="T21" fmla="*/ 40 h 56"/>
              <a:gd name="T22" fmla="*/ 36 w 56"/>
              <a:gd name="T23" fmla="*/ 42 h 56"/>
              <a:gd name="T24" fmla="*/ 35 w 56"/>
              <a:gd name="T25" fmla="*/ 42 h 56"/>
              <a:gd name="T26" fmla="*/ 32 w 56"/>
              <a:gd name="T27" fmla="*/ 44 h 56"/>
              <a:gd name="T28" fmla="*/ 30 w 56"/>
              <a:gd name="T29" fmla="*/ 44 h 56"/>
              <a:gd name="T30" fmla="*/ 29 w 56"/>
              <a:gd name="T31" fmla="*/ 44 h 56"/>
              <a:gd name="T32" fmla="*/ 27 w 56"/>
              <a:gd name="T33" fmla="*/ 44 h 56"/>
              <a:gd name="T34" fmla="*/ 25 w 56"/>
              <a:gd name="T35" fmla="*/ 44 h 56"/>
              <a:gd name="T36" fmla="*/ 23 w 56"/>
              <a:gd name="T37" fmla="*/ 44 h 56"/>
              <a:gd name="T38" fmla="*/ 20 w 56"/>
              <a:gd name="T39" fmla="*/ 42 h 56"/>
              <a:gd name="T40" fmla="*/ 19 w 56"/>
              <a:gd name="T41" fmla="*/ 42 h 56"/>
              <a:gd name="T42" fmla="*/ 17 w 56"/>
              <a:gd name="T43" fmla="*/ 40 h 56"/>
              <a:gd name="T44" fmla="*/ 15 w 56"/>
              <a:gd name="T45" fmla="*/ 38 h 56"/>
              <a:gd name="T46" fmla="*/ 13 w 56"/>
              <a:gd name="T47" fmla="*/ 36 h 56"/>
              <a:gd name="T48" fmla="*/ 12 w 56"/>
              <a:gd name="T49" fmla="*/ 31 h 56"/>
              <a:gd name="T50" fmla="*/ 11 w 56"/>
              <a:gd name="T51" fmla="*/ 30 h 56"/>
              <a:gd name="T52" fmla="*/ 11 w 56"/>
              <a:gd name="T53" fmla="*/ 28 h 56"/>
              <a:gd name="T54" fmla="*/ 11 w 56"/>
              <a:gd name="T55" fmla="*/ 26 h 56"/>
              <a:gd name="T56" fmla="*/ 12 w 56"/>
              <a:gd name="T57" fmla="*/ 24 h 56"/>
              <a:gd name="T58" fmla="*/ 12 w 56"/>
              <a:gd name="T59" fmla="*/ 23 h 56"/>
              <a:gd name="T60" fmla="*/ 13 w 56"/>
              <a:gd name="T61" fmla="*/ 20 h 56"/>
              <a:gd name="T62" fmla="*/ 15 w 56"/>
              <a:gd name="T63" fmla="*/ 18 h 56"/>
              <a:gd name="T64" fmla="*/ 17 w 56"/>
              <a:gd name="T65" fmla="*/ 15 h 56"/>
              <a:gd name="T66" fmla="*/ 19 w 56"/>
              <a:gd name="T67" fmla="*/ 14 h 56"/>
              <a:gd name="T68" fmla="*/ 20 w 56"/>
              <a:gd name="T69" fmla="*/ 13 h 56"/>
              <a:gd name="T70" fmla="*/ 23 w 56"/>
              <a:gd name="T71" fmla="*/ 12 h 56"/>
              <a:gd name="T72" fmla="*/ 24 w 56"/>
              <a:gd name="T73" fmla="*/ 12 h 56"/>
              <a:gd name="T74" fmla="*/ 26 w 56"/>
              <a:gd name="T75" fmla="*/ 12 h 56"/>
              <a:gd name="T76" fmla="*/ 28 w 56"/>
              <a:gd name="T77" fmla="*/ 11 h 56"/>
              <a:gd name="T78" fmla="*/ 30 w 56"/>
              <a:gd name="T79" fmla="*/ 12 h 56"/>
              <a:gd name="T80" fmla="*/ 32 w 56"/>
              <a:gd name="T81" fmla="*/ 12 h 56"/>
              <a:gd name="T82" fmla="*/ 33 w 56"/>
              <a:gd name="T83" fmla="*/ 12 h 56"/>
              <a:gd name="T84" fmla="*/ 36 w 56"/>
              <a:gd name="T85" fmla="*/ 14 h 56"/>
              <a:gd name="T86" fmla="*/ 38 w 56"/>
              <a:gd name="T87" fmla="*/ 15 h 56"/>
              <a:gd name="T88" fmla="*/ 40 w 56"/>
              <a:gd name="T89" fmla="*/ 17 h 56"/>
              <a:gd name="T90" fmla="*/ 42 w 56"/>
              <a:gd name="T91" fmla="*/ 19 h 56"/>
              <a:gd name="T92" fmla="*/ 43 w 56"/>
              <a:gd name="T93" fmla="*/ 23 h 56"/>
              <a:gd name="T94" fmla="*/ 44 w 56"/>
              <a:gd name="T95" fmla="*/ 24 h 56"/>
              <a:gd name="T96" fmla="*/ 44 w 56"/>
              <a:gd name="T97" fmla="*/ 25 h 56"/>
              <a:gd name="T98" fmla="*/ 44 w 56"/>
              <a:gd name="T99" fmla="*/ 27 h 56"/>
              <a:gd name="T100" fmla="*/ 44 w 56"/>
              <a:gd name="T101" fmla="*/ 29 h 56"/>
              <a:gd name="T102" fmla="*/ 44 w 56"/>
              <a:gd name="T103" fmla="*/ 31 h 56"/>
              <a:gd name="T104" fmla="*/ 42 w 56"/>
              <a:gd name="T105" fmla="*/ 3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6" h="56">
                <a:moveTo>
                  <a:pt x="56" y="33"/>
                </a:moveTo>
                <a:cubicBezTo>
                  <a:pt x="56" y="23"/>
                  <a:pt x="56" y="23"/>
                  <a:pt x="56" y="23"/>
                </a:cubicBezTo>
                <a:cubicBezTo>
                  <a:pt x="50" y="23"/>
                  <a:pt x="50" y="23"/>
                  <a:pt x="50" y="23"/>
                </a:cubicBezTo>
                <a:cubicBezTo>
                  <a:pt x="49" y="20"/>
                  <a:pt x="48" y="18"/>
                  <a:pt x="47" y="16"/>
                </a:cubicBezTo>
                <a:cubicBezTo>
                  <a:pt x="51" y="12"/>
                  <a:pt x="51" y="12"/>
                  <a:pt x="51" y="12"/>
                </a:cubicBezTo>
                <a:cubicBezTo>
                  <a:pt x="44" y="5"/>
                  <a:pt x="44" y="5"/>
                  <a:pt x="44" y="5"/>
                </a:cubicBezTo>
                <a:cubicBezTo>
                  <a:pt x="40" y="9"/>
                  <a:pt x="40" y="9"/>
                  <a:pt x="40" y="9"/>
                </a:cubicBezTo>
                <a:cubicBezTo>
                  <a:pt x="38" y="7"/>
                  <a:pt x="35" y="6"/>
                  <a:pt x="33" y="6"/>
                </a:cubicBezTo>
                <a:cubicBezTo>
                  <a:pt x="33" y="0"/>
                  <a:pt x="33" y="0"/>
                  <a:pt x="33" y="0"/>
                </a:cubicBezTo>
                <a:cubicBezTo>
                  <a:pt x="23" y="0"/>
                  <a:pt x="23" y="0"/>
                  <a:pt x="23" y="0"/>
                </a:cubicBezTo>
                <a:cubicBezTo>
                  <a:pt x="23" y="6"/>
                  <a:pt x="23" y="6"/>
                  <a:pt x="23" y="6"/>
                </a:cubicBezTo>
                <a:cubicBezTo>
                  <a:pt x="20" y="6"/>
                  <a:pt x="18" y="7"/>
                  <a:pt x="15" y="9"/>
                </a:cubicBezTo>
                <a:cubicBezTo>
                  <a:pt x="11" y="5"/>
                  <a:pt x="11" y="5"/>
                  <a:pt x="11" y="5"/>
                </a:cubicBezTo>
                <a:cubicBezTo>
                  <a:pt x="4" y="12"/>
                  <a:pt x="4" y="12"/>
                  <a:pt x="4" y="12"/>
                </a:cubicBezTo>
                <a:cubicBezTo>
                  <a:pt x="8" y="16"/>
                  <a:pt x="8" y="16"/>
                  <a:pt x="8" y="16"/>
                </a:cubicBezTo>
                <a:cubicBezTo>
                  <a:pt x="7" y="18"/>
                  <a:pt x="6" y="20"/>
                  <a:pt x="5" y="23"/>
                </a:cubicBezTo>
                <a:cubicBezTo>
                  <a:pt x="0" y="23"/>
                  <a:pt x="0" y="23"/>
                  <a:pt x="0" y="23"/>
                </a:cubicBezTo>
                <a:cubicBezTo>
                  <a:pt x="0" y="33"/>
                  <a:pt x="0" y="33"/>
                  <a:pt x="0" y="33"/>
                </a:cubicBezTo>
                <a:cubicBezTo>
                  <a:pt x="5" y="33"/>
                  <a:pt x="5" y="33"/>
                  <a:pt x="5" y="33"/>
                </a:cubicBezTo>
                <a:cubicBezTo>
                  <a:pt x="6" y="36"/>
                  <a:pt x="7" y="38"/>
                  <a:pt x="8" y="40"/>
                </a:cubicBezTo>
                <a:cubicBezTo>
                  <a:pt x="4" y="44"/>
                  <a:pt x="4" y="44"/>
                  <a:pt x="4" y="44"/>
                </a:cubicBezTo>
                <a:cubicBezTo>
                  <a:pt x="11" y="51"/>
                  <a:pt x="11" y="51"/>
                  <a:pt x="11" y="51"/>
                </a:cubicBezTo>
                <a:cubicBezTo>
                  <a:pt x="15" y="47"/>
                  <a:pt x="15" y="47"/>
                  <a:pt x="15" y="47"/>
                </a:cubicBezTo>
                <a:cubicBezTo>
                  <a:pt x="18" y="49"/>
                  <a:pt x="20" y="50"/>
                  <a:pt x="23" y="50"/>
                </a:cubicBezTo>
                <a:cubicBezTo>
                  <a:pt x="23" y="56"/>
                  <a:pt x="23" y="56"/>
                  <a:pt x="23" y="56"/>
                </a:cubicBezTo>
                <a:cubicBezTo>
                  <a:pt x="33" y="56"/>
                  <a:pt x="33" y="56"/>
                  <a:pt x="33" y="56"/>
                </a:cubicBezTo>
                <a:cubicBezTo>
                  <a:pt x="33" y="50"/>
                  <a:pt x="33" y="50"/>
                  <a:pt x="33" y="50"/>
                </a:cubicBezTo>
                <a:cubicBezTo>
                  <a:pt x="35" y="50"/>
                  <a:pt x="38" y="49"/>
                  <a:pt x="40" y="47"/>
                </a:cubicBezTo>
                <a:cubicBezTo>
                  <a:pt x="44" y="51"/>
                  <a:pt x="44" y="51"/>
                  <a:pt x="44" y="51"/>
                </a:cubicBezTo>
                <a:cubicBezTo>
                  <a:pt x="51" y="44"/>
                  <a:pt x="51" y="44"/>
                  <a:pt x="51" y="44"/>
                </a:cubicBezTo>
                <a:cubicBezTo>
                  <a:pt x="47" y="40"/>
                  <a:pt x="47" y="40"/>
                  <a:pt x="47" y="40"/>
                </a:cubicBezTo>
                <a:cubicBezTo>
                  <a:pt x="48" y="38"/>
                  <a:pt x="49" y="36"/>
                  <a:pt x="50" y="33"/>
                </a:cubicBezTo>
                <a:lnTo>
                  <a:pt x="56" y="33"/>
                </a:lnTo>
                <a:close/>
                <a:moveTo>
                  <a:pt x="42" y="36"/>
                </a:moveTo>
                <a:cubicBezTo>
                  <a:pt x="42" y="36"/>
                  <a:pt x="42" y="36"/>
                  <a:pt x="42" y="36"/>
                </a:cubicBezTo>
                <a:cubicBezTo>
                  <a:pt x="42" y="36"/>
                  <a:pt x="42" y="36"/>
                  <a:pt x="42" y="36"/>
                </a:cubicBezTo>
                <a:cubicBezTo>
                  <a:pt x="42" y="36"/>
                  <a:pt x="42" y="36"/>
                  <a:pt x="42" y="37"/>
                </a:cubicBezTo>
                <a:cubicBezTo>
                  <a:pt x="42" y="37"/>
                  <a:pt x="42" y="37"/>
                  <a:pt x="42" y="37"/>
                </a:cubicBezTo>
                <a:cubicBezTo>
                  <a:pt x="41" y="37"/>
                  <a:pt x="41" y="38"/>
                  <a:pt x="41" y="38"/>
                </a:cubicBezTo>
                <a:cubicBezTo>
                  <a:pt x="41" y="38"/>
                  <a:pt x="41" y="38"/>
                  <a:pt x="41" y="38"/>
                </a:cubicBezTo>
                <a:cubicBezTo>
                  <a:pt x="40" y="38"/>
                  <a:pt x="40" y="38"/>
                  <a:pt x="40" y="39"/>
                </a:cubicBezTo>
                <a:cubicBezTo>
                  <a:pt x="40" y="39"/>
                  <a:pt x="40" y="39"/>
                  <a:pt x="40" y="39"/>
                </a:cubicBezTo>
                <a:cubicBezTo>
                  <a:pt x="40" y="39"/>
                  <a:pt x="39" y="40"/>
                  <a:pt x="38" y="40"/>
                </a:cubicBezTo>
                <a:cubicBezTo>
                  <a:pt x="38" y="40"/>
                  <a:pt x="38" y="40"/>
                  <a:pt x="38" y="40"/>
                </a:cubicBezTo>
                <a:cubicBezTo>
                  <a:pt x="38" y="41"/>
                  <a:pt x="38" y="41"/>
                  <a:pt x="38" y="41"/>
                </a:cubicBezTo>
                <a:cubicBezTo>
                  <a:pt x="38" y="41"/>
                  <a:pt x="38" y="41"/>
                  <a:pt x="38" y="41"/>
                </a:cubicBezTo>
                <a:cubicBezTo>
                  <a:pt x="37" y="41"/>
                  <a:pt x="37" y="42"/>
                  <a:pt x="36" y="42"/>
                </a:cubicBezTo>
                <a:cubicBezTo>
                  <a:pt x="36" y="42"/>
                  <a:pt x="36" y="42"/>
                  <a:pt x="36" y="42"/>
                </a:cubicBezTo>
                <a:cubicBezTo>
                  <a:pt x="36" y="42"/>
                  <a:pt x="36" y="42"/>
                  <a:pt x="36" y="42"/>
                </a:cubicBezTo>
                <a:cubicBezTo>
                  <a:pt x="36" y="42"/>
                  <a:pt x="36" y="42"/>
                  <a:pt x="36" y="42"/>
                </a:cubicBezTo>
                <a:cubicBezTo>
                  <a:pt x="36" y="42"/>
                  <a:pt x="36" y="42"/>
                  <a:pt x="35" y="42"/>
                </a:cubicBezTo>
                <a:cubicBezTo>
                  <a:pt x="35" y="42"/>
                  <a:pt x="35" y="42"/>
                  <a:pt x="35" y="42"/>
                </a:cubicBezTo>
                <a:cubicBezTo>
                  <a:pt x="34" y="43"/>
                  <a:pt x="34" y="43"/>
                  <a:pt x="33" y="44"/>
                </a:cubicBezTo>
                <a:cubicBezTo>
                  <a:pt x="33" y="44"/>
                  <a:pt x="33" y="44"/>
                  <a:pt x="33" y="44"/>
                </a:cubicBezTo>
                <a:cubicBezTo>
                  <a:pt x="33" y="44"/>
                  <a:pt x="33" y="44"/>
                  <a:pt x="33" y="44"/>
                </a:cubicBezTo>
                <a:cubicBezTo>
                  <a:pt x="32" y="44"/>
                  <a:pt x="32" y="44"/>
                  <a:pt x="32" y="44"/>
                </a:cubicBezTo>
                <a:cubicBezTo>
                  <a:pt x="32" y="44"/>
                  <a:pt x="32" y="44"/>
                  <a:pt x="32" y="44"/>
                </a:cubicBezTo>
                <a:cubicBezTo>
                  <a:pt x="31" y="44"/>
                  <a:pt x="31" y="44"/>
                  <a:pt x="31" y="44"/>
                </a:cubicBezTo>
                <a:cubicBezTo>
                  <a:pt x="31" y="44"/>
                  <a:pt x="31" y="44"/>
                  <a:pt x="31" y="44"/>
                </a:cubicBezTo>
                <a:cubicBezTo>
                  <a:pt x="31" y="44"/>
                  <a:pt x="30" y="44"/>
                  <a:pt x="30" y="44"/>
                </a:cubicBezTo>
                <a:cubicBezTo>
                  <a:pt x="30" y="44"/>
                  <a:pt x="30" y="44"/>
                  <a:pt x="30" y="44"/>
                </a:cubicBezTo>
                <a:cubicBezTo>
                  <a:pt x="30" y="44"/>
                  <a:pt x="30" y="44"/>
                  <a:pt x="29" y="44"/>
                </a:cubicBezTo>
                <a:cubicBezTo>
                  <a:pt x="29" y="44"/>
                  <a:pt x="29" y="44"/>
                  <a:pt x="29" y="44"/>
                </a:cubicBezTo>
                <a:cubicBezTo>
                  <a:pt x="29" y="44"/>
                  <a:pt x="29" y="44"/>
                  <a:pt x="29" y="44"/>
                </a:cubicBezTo>
                <a:cubicBezTo>
                  <a:pt x="29" y="44"/>
                  <a:pt x="29" y="44"/>
                  <a:pt x="28" y="44"/>
                </a:cubicBezTo>
                <a:cubicBezTo>
                  <a:pt x="28" y="44"/>
                  <a:pt x="28" y="44"/>
                  <a:pt x="28" y="44"/>
                </a:cubicBezTo>
                <a:cubicBezTo>
                  <a:pt x="27" y="44"/>
                  <a:pt x="27" y="44"/>
                  <a:pt x="27" y="44"/>
                </a:cubicBezTo>
                <a:cubicBezTo>
                  <a:pt x="27" y="44"/>
                  <a:pt x="27" y="44"/>
                  <a:pt x="27" y="44"/>
                </a:cubicBezTo>
                <a:cubicBezTo>
                  <a:pt x="26" y="44"/>
                  <a:pt x="26" y="44"/>
                  <a:pt x="26" y="44"/>
                </a:cubicBezTo>
                <a:cubicBezTo>
                  <a:pt x="26" y="44"/>
                  <a:pt x="26" y="44"/>
                  <a:pt x="26" y="44"/>
                </a:cubicBezTo>
                <a:cubicBezTo>
                  <a:pt x="26" y="44"/>
                  <a:pt x="25" y="44"/>
                  <a:pt x="25" y="44"/>
                </a:cubicBezTo>
                <a:cubicBezTo>
                  <a:pt x="25" y="44"/>
                  <a:pt x="25" y="44"/>
                  <a:pt x="25" y="44"/>
                </a:cubicBezTo>
                <a:cubicBezTo>
                  <a:pt x="25" y="44"/>
                  <a:pt x="25" y="44"/>
                  <a:pt x="24" y="44"/>
                </a:cubicBezTo>
                <a:cubicBezTo>
                  <a:pt x="24" y="44"/>
                  <a:pt x="24" y="44"/>
                  <a:pt x="24" y="44"/>
                </a:cubicBezTo>
                <a:cubicBezTo>
                  <a:pt x="24" y="44"/>
                  <a:pt x="24" y="44"/>
                  <a:pt x="24" y="44"/>
                </a:cubicBezTo>
                <a:cubicBezTo>
                  <a:pt x="24" y="44"/>
                  <a:pt x="24" y="44"/>
                  <a:pt x="23" y="44"/>
                </a:cubicBezTo>
                <a:cubicBezTo>
                  <a:pt x="23" y="44"/>
                  <a:pt x="23" y="44"/>
                  <a:pt x="23" y="44"/>
                </a:cubicBezTo>
                <a:cubicBezTo>
                  <a:pt x="23" y="44"/>
                  <a:pt x="23" y="44"/>
                  <a:pt x="23" y="44"/>
                </a:cubicBezTo>
                <a:cubicBezTo>
                  <a:pt x="23" y="44"/>
                  <a:pt x="23" y="44"/>
                  <a:pt x="23" y="44"/>
                </a:cubicBezTo>
                <a:cubicBezTo>
                  <a:pt x="22" y="43"/>
                  <a:pt x="21" y="43"/>
                  <a:pt x="20" y="42"/>
                </a:cubicBezTo>
                <a:cubicBezTo>
                  <a:pt x="20" y="42"/>
                  <a:pt x="20" y="42"/>
                  <a:pt x="20" y="42"/>
                </a:cubicBezTo>
                <a:cubicBezTo>
                  <a:pt x="19" y="42"/>
                  <a:pt x="19" y="42"/>
                  <a:pt x="19" y="42"/>
                </a:cubicBezTo>
                <a:cubicBezTo>
                  <a:pt x="19" y="42"/>
                  <a:pt x="19" y="42"/>
                  <a:pt x="19" y="42"/>
                </a:cubicBezTo>
                <a:cubicBezTo>
                  <a:pt x="19" y="42"/>
                  <a:pt x="19" y="42"/>
                  <a:pt x="19" y="42"/>
                </a:cubicBezTo>
                <a:cubicBezTo>
                  <a:pt x="18" y="42"/>
                  <a:pt x="18" y="41"/>
                  <a:pt x="17" y="41"/>
                </a:cubicBezTo>
                <a:cubicBezTo>
                  <a:pt x="17" y="41"/>
                  <a:pt x="17" y="41"/>
                  <a:pt x="17" y="41"/>
                </a:cubicBezTo>
                <a:cubicBezTo>
                  <a:pt x="17" y="41"/>
                  <a:pt x="17" y="41"/>
                  <a:pt x="17" y="40"/>
                </a:cubicBezTo>
                <a:cubicBezTo>
                  <a:pt x="17" y="40"/>
                  <a:pt x="17" y="40"/>
                  <a:pt x="17" y="40"/>
                </a:cubicBezTo>
                <a:cubicBezTo>
                  <a:pt x="16" y="40"/>
                  <a:pt x="16" y="39"/>
                  <a:pt x="15" y="39"/>
                </a:cubicBezTo>
                <a:cubicBezTo>
                  <a:pt x="15" y="39"/>
                  <a:pt x="15" y="39"/>
                  <a:pt x="15" y="39"/>
                </a:cubicBezTo>
                <a:cubicBezTo>
                  <a:pt x="15" y="38"/>
                  <a:pt x="15" y="38"/>
                  <a:pt x="15" y="38"/>
                </a:cubicBezTo>
                <a:cubicBezTo>
                  <a:pt x="15" y="38"/>
                  <a:pt x="15" y="38"/>
                  <a:pt x="15" y="38"/>
                </a:cubicBezTo>
                <a:cubicBezTo>
                  <a:pt x="14" y="38"/>
                  <a:pt x="14" y="37"/>
                  <a:pt x="14" y="37"/>
                </a:cubicBezTo>
                <a:cubicBezTo>
                  <a:pt x="14" y="37"/>
                  <a:pt x="14" y="37"/>
                  <a:pt x="14" y="37"/>
                </a:cubicBezTo>
                <a:cubicBezTo>
                  <a:pt x="14" y="36"/>
                  <a:pt x="14" y="36"/>
                  <a:pt x="13" y="36"/>
                </a:cubicBezTo>
                <a:cubicBezTo>
                  <a:pt x="13" y="36"/>
                  <a:pt x="13" y="36"/>
                  <a:pt x="13" y="36"/>
                </a:cubicBezTo>
                <a:cubicBezTo>
                  <a:pt x="13" y="36"/>
                  <a:pt x="13" y="36"/>
                  <a:pt x="13" y="36"/>
                </a:cubicBezTo>
                <a:cubicBezTo>
                  <a:pt x="13" y="34"/>
                  <a:pt x="12" y="33"/>
                  <a:pt x="12" y="32"/>
                </a:cubicBezTo>
                <a:cubicBezTo>
                  <a:pt x="12" y="32"/>
                  <a:pt x="12" y="32"/>
                  <a:pt x="12" y="32"/>
                </a:cubicBezTo>
                <a:cubicBezTo>
                  <a:pt x="12" y="32"/>
                  <a:pt x="12" y="32"/>
                  <a:pt x="12" y="31"/>
                </a:cubicBezTo>
                <a:cubicBezTo>
                  <a:pt x="12" y="31"/>
                  <a:pt x="12" y="31"/>
                  <a:pt x="12" y="31"/>
                </a:cubicBezTo>
                <a:cubicBezTo>
                  <a:pt x="11" y="31"/>
                  <a:pt x="11" y="31"/>
                  <a:pt x="11" y="30"/>
                </a:cubicBezTo>
                <a:cubicBezTo>
                  <a:pt x="11" y="30"/>
                  <a:pt x="11" y="30"/>
                  <a:pt x="11" y="30"/>
                </a:cubicBezTo>
                <a:cubicBezTo>
                  <a:pt x="11" y="30"/>
                  <a:pt x="11" y="30"/>
                  <a:pt x="11" y="30"/>
                </a:cubicBezTo>
                <a:cubicBezTo>
                  <a:pt x="11" y="30"/>
                  <a:pt x="11" y="30"/>
                  <a:pt x="11" y="29"/>
                </a:cubicBezTo>
                <a:cubicBezTo>
                  <a:pt x="11" y="29"/>
                  <a:pt x="11" y="29"/>
                  <a:pt x="11" y="29"/>
                </a:cubicBezTo>
                <a:cubicBezTo>
                  <a:pt x="11" y="29"/>
                  <a:pt x="11" y="29"/>
                  <a:pt x="11" y="29"/>
                </a:cubicBezTo>
                <a:cubicBezTo>
                  <a:pt x="11" y="28"/>
                  <a:pt x="11" y="28"/>
                  <a:pt x="11" y="28"/>
                </a:cubicBezTo>
                <a:cubicBezTo>
                  <a:pt x="11" y="28"/>
                  <a:pt x="11" y="27"/>
                  <a:pt x="11" y="27"/>
                </a:cubicBezTo>
                <a:cubicBezTo>
                  <a:pt x="11" y="27"/>
                  <a:pt x="11" y="27"/>
                  <a:pt x="11" y="27"/>
                </a:cubicBezTo>
                <a:cubicBezTo>
                  <a:pt x="11" y="27"/>
                  <a:pt x="11" y="27"/>
                  <a:pt x="11" y="26"/>
                </a:cubicBezTo>
                <a:cubicBezTo>
                  <a:pt x="11" y="26"/>
                  <a:pt x="11" y="26"/>
                  <a:pt x="11" y="26"/>
                </a:cubicBezTo>
                <a:cubicBezTo>
                  <a:pt x="11" y="26"/>
                  <a:pt x="11" y="26"/>
                  <a:pt x="11" y="25"/>
                </a:cubicBezTo>
                <a:cubicBezTo>
                  <a:pt x="11" y="25"/>
                  <a:pt x="11" y="25"/>
                  <a:pt x="11" y="25"/>
                </a:cubicBezTo>
                <a:cubicBezTo>
                  <a:pt x="11" y="25"/>
                  <a:pt x="11" y="25"/>
                  <a:pt x="12" y="25"/>
                </a:cubicBezTo>
                <a:cubicBezTo>
                  <a:pt x="12" y="25"/>
                  <a:pt x="12" y="25"/>
                  <a:pt x="12" y="24"/>
                </a:cubicBezTo>
                <a:cubicBezTo>
                  <a:pt x="12" y="24"/>
                  <a:pt x="12" y="24"/>
                  <a:pt x="12" y="24"/>
                </a:cubicBezTo>
                <a:cubicBezTo>
                  <a:pt x="12" y="24"/>
                  <a:pt x="12" y="24"/>
                  <a:pt x="12" y="24"/>
                </a:cubicBezTo>
                <a:cubicBezTo>
                  <a:pt x="12" y="23"/>
                  <a:pt x="12" y="23"/>
                  <a:pt x="12" y="23"/>
                </a:cubicBezTo>
                <a:cubicBezTo>
                  <a:pt x="12" y="23"/>
                  <a:pt x="12" y="23"/>
                  <a:pt x="12" y="23"/>
                </a:cubicBezTo>
                <a:cubicBezTo>
                  <a:pt x="12" y="23"/>
                  <a:pt x="12" y="23"/>
                  <a:pt x="12" y="23"/>
                </a:cubicBezTo>
                <a:cubicBezTo>
                  <a:pt x="12" y="22"/>
                  <a:pt x="13" y="21"/>
                  <a:pt x="13" y="20"/>
                </a:cubicBezTo>
                <a:cubicBezTo>
                  <a:pt x="13" y="20"/>
                  <a:pt x="13" y="20"/>
                  <a:pt x="13" y="20"/>
                </a:cubicBezTo>
                <a:cubicBezTo>
                  <a:pt x="13" y="20"/>
                  <a:pt x="13" y="20"/>
                  <a:pt x="13" y="20"/>
                </a:cubicBezTo>
                <a:cubicBezTo>
                  <a:pt x="13" y="20"/>
                  <a:pt x="13" y="20"/>
                  <a:pt x="13" y="20"/>
                </a:cubicBezTo>
                <a:cubicBezTo>
                  <a:pt x="14" y="19"/>
                  <a:pt x="14" y="19"/>
                  <a:pt x="14" y="19"/>
                </a:cubicBezTo>
                <a:cubicBezTo>
                  <a:pt x="14" y="19"/>
                  <a:pt x="14" y="19"/>
                  <a:pt x="14" y="19"/>
                </a:cubicBezTo>
                <a:cubicBezTo>
                  <a:pt x="14" y="19"/>
                  <a:pt x="14" y="18"/>
                  <a:pt x="15" y="18"/>
                </a:cubicBezTo>
                <a:cubicBezTo>
                  <a:pt x="15" y="18"/>
                  <a:pt x="15" y="18"/>
                  <a:pt x="15" y="18"/>
                </a:cubicBezTo>
                <a:cubicBezTo>
                  <a:pt x="15" y="17"/>
                  <a:pt x="15" y="17"/>
                  <a:pt x="15" y="17"/>
                </a:cubicBezTo>
                <a:cubicBezTo>
                  <a:pt x="15" y="17"/>
                  <a:pt x="15" y="17"/>
                  <a:pt x="15" y="17"/>
                </a:cubicBezTo>
                <a:cubicBezTo>
                  <a:pt x="16" y="17"/>
                  <a:pt x="16" y="16"/>
                  <a:pt x="17" y="15"/>
                </a:cubicBezTo>
                <a:cubicBezTo>
                  <a:pt x="17" y="15"/>
                  <a:pt x="17" y="15"/>
                  <a:pt x="17" y="15"/>
                </a:cubicBezTo>
                <a:cubicBezTo>
                  <a:pt x="17" y="15"/>
                  <a:pt x="17" y="15"/>
                  <a:pt x="17" y="15"/>
                </a:cubicBezTo>
                <a:cubicBezTo>
                  <a:pt x="17" y="15"/>
                  <a:pt x="17" y="15"/>
                  <a:pt x="17" y="15"/>
                </a:cubicBezTo>
                <a:cubicBezTo>
                  <a:pt x="18" y="15"/>
                  <a:pt x="18" y="14"/>
                  <a:pt x="19" y="14"/>
                </a:cubicBezTo>
                <a:cubicBezTo>
                  <a:pt x="19" y="14"/>
                  <a:pt x="19" y="14"/>
                  <a:pt x="19" y="14"/>
                </a:cubicBezTo>
                <a:cubicBezTo>
                  <a:pt x="19" y="14"/>
                  <a:pt x="19" y="14"/>
                  <a:pt x="19" y="14"/>
                </a:cubicBezTo>
                <a:cubicBezTo>
                  <a:pt x="19" y="14"/>
                  <a:pt x="19" y="14"/>
                  <a:pt x="19" y="14"/>
                </a:cubicBezTo>
                <a:cubicBezTo>
                  <a:pt x="20" y="14"/>
                  <a:pt x="20" y="13"/>
                  <a:pt x="20" y="13"/>
                </a:cubicBezTo>
                <a:cubicBezTo>
                  <a:pt x="20" y="13"/>
                  <a:pt x="20" y="13"/>
                  <a:pt x="20" y="13"/>
                </a:cubicBezTo>
                <a:cubicBezTo>
                  <a:pt x="21" y="13"/>
                  <a:pt x="22" y="12"/>
                  <a:pt x="23" y="12"/>
                </a:cubicBezTo>
                <a:cubicBezTo>
                  <a:pt x="23" y="12"/>
                  <a:pt x="23" y="12"/>
                  <a:pt x="23" y="12"/>
                </a:cubicBezTo>
                <a:cubicBezTo>
                  <a:pt x="23" y="12"/>
                  <a:pt x="23" y="12"/>
                  <a:pt x="23" y="12"/>
                </a:cubicBezTo>
                <a:cubicBezTo>
                  <a:pt x="23" y="12"/>
                  <a:pt x="23" y="12"/>
                  <a:pt x="23" y="12"/>
                </a:cubicBezTo>
                <a:cubicBezTo>
                  <a:pt x="24" y="12"/>
                  <a:pt x="24" y="12"/>
                  <a:pt x="24" y="12"/>
                </a:cubicBezTo>
                <a:cubicBezTo>
                  <a:pt x="24" y="12"/>
                  <a:pt x="24" y="12"/>
                  <a:pt x="24" y="12"/>
                </a:cubicBezTo>
                <a:cubicBezTo>
                  <a:pt x="24" y="12"/>
                  <a:pt x="24" y="12"/>
                  <a:pt x="24" y="12"/>
                </a:cubicBezTo>
                <a:cubicBezTo>
                  <a:pt x="25" y="12"/>
                  <a:pt x="25" y="12"/>
                  <a:pt x="25" y="12"/>
                </a:cubicBezTo>
                <a:cubicBezTo>
                  <a:pt x="25" y="12"/>
                  <a:pt x="25" y="12"/>
                  <a:pt x="25" y="12"/>
                </a:cubicBezTo>
                <a:cubicBezTo>
                  <a:pt x="25" y="12"/>
                  <a:pt x="26" y="12"/>
                  <a:pt x="26" y="12"/>
                </a:cubicBezTo>
                <a:cubicBezTo>
                  <a:pt x="26" y="12"/>
                  <a:pt x="26" y="12"/>
                  <a:pt x="26" y="12"/>
                </a:cubicBezTo>
                <a:cubicBezTo>
                  <a:pt x="26" y="11"/>
                  <a:pt x="26" y="11"/>
                  <a:pt x="27" y="11"/>
                </a:cubicBezTo>
                <a:cubicBezTo>
                  <a:pt x="27" y="11"/>
                  <a:pt x="27" y="11"/>
                  <a:pt x="27" y="11"/>
                </a:cubicBezTo>
                <a:cubicBezTo>
                  <a:pt x="27" y="11"/>
                  <a:pt x="27" y="11"/>
                  <a:pt x="28" y="11"/>
                </a:cubicBezTo>
                <a:cubicBezTo>
                  <a:pt x="28" y="11"/>
                  <a:pt x="28" y="11"/>
                  <a:pt x="28" y="11"/>
                </a:cubicBezTo>
                <a:cubicBezTo>
                  <a:pt x="29" y="11"/>
                  <a:pt x="29" y="11"/>
                  <a:pt x="29" y="11"/>
                </a:cubicBezTo>
                <a:cubicBezTo>
                  <a:pt x="29" y="11"/>
                  <a:pt x="29" y="11"/>
                  <a:pt x="29" y="12"/>
                </a:cubicBezTo>
                <a:cubicBezTo>
                  <a:pt x="29" y="12"/>
                  <a:pt x="29" y="12"/>
                  <a:pt x="29" y="12"/>
                </a:cubicBezTo>
                <a:cubicBezTo>
                  <a:pt x="30" y="12"/>
                  <a:pt x="30" y="12"/>
                  <a:pt x="30" y="12"/>
                </a:cubicBezTo>
                <a:cubicBezTo>
                  <a:pt x="30" y="12"/>
                  <a:pt x="30" y="12"/>
                  <a:pt x="30" y="12"/>
                </a:cubicBezTo>
                <a:cubicBezTo>
                  <a:pt x="30" y="12"/>
                  <a:pt x="31" y="12"/>
                  <a:pt x="31" y="12"/>
                </a:cubicBezTo>
                <a:cubicBezTo>
                  <a:pt x="31" y="12"/>
                  <a:pt x="31" y="12"/>
                  <a:pt x="31" y="12"/>
                </a:cubicBezTo>
                <a:cubicBezTo>
                  <a:pt x="31" y="12"/>
                  <a:pt x="31" y="12"/>
                  <a:pt x="32" y="12"/>
                </a:cubicBezTo>
                <a:cubicBezTo>
                  <a:pt x="32" y="12"/>
                  <a:pt x="32" y="12"/>
                  <a:pt x="32" y="12"/>
                </a:cubicBezTo>
                <a:cubicBezTo>
                  <a:pt x="32" y="12"/>
                  <a:pt x="32" y="12"/>
                  <a:pt x="33" y="12"/>
                </a:cubicBezTo>
                <a:cubicBezTo>
                  <a:pt x="33" y="12"/>
                  <a:pt x="33" y="12"/>
                  <a:pt x="33" y="12"/>
                </a:cubicBezTo>
                <a:cubicBezTo>
                  <a:pt x="33" y="12"/>
                  <a:pt x="33" y="12"/>
                  <a:pt x="33" y="12"/>
                </a:cubicBezTo>
                <a:cubicBezTo>
                  <a:pt x="34" y="12"/>
                  <a:pt x="34" y="13"/>
                  <a:pt x="35" y="13"/>
                </a:cubicBezTo>
                <a:cubicBezTo>
                  <a:pt x="35" y="13"/>
                  <a:pt x="35" y="13"/>
                  <a:pt x="35" y="13"/>
                </a:cubicBezTo>
                <a:cubicBezTo>
                  <a:pt x="36" y="13"/>
                  <a:pt x="36" y="14"/>
                  <a:pt x="36" y="14"/>
                </a:cubicBezTo>
                <a:cubicBezTo>
                  <a:pt x="36" y="14"/>
                  <a:pt x="36" y="14"/>
                  <a:pt x="36" y="14"/>
                </a:cubicBezTo>
                <a:cubicBezTo>
                  <a:pt x="36" y="14"/>
                  <a:pt x="36" y="14"/>
                  <a:pt x="36" y="14"/>
                </a:cubicBezTo>
                <a:cubicBezTo>
                  <a:pt x="36" y="14"/>
                  <a:pt x="36" y="14"/>
                  <a:pt x="36" y="14"/>
                </a:cubicBezTo>
                <a:cubicBezTo>
                  <a:pt x="37" y="14"/>
                  <a:pt x="37" y="15"/>
                  <a:pt x="38" y="15"/>
                </a:cubicBezTo>
                <a:cubicBezTo>
                  <a:pt x="38" y="15"/>
                  <a:pt x="38" y="15"/>
                  <a:pt x="38" y="15"/>
                </a:cubicBezTo>
                <a:cubicBezTo>
                  <a:pt x="38" y="15"/>
                  <a:pt x="38" y="15"/>
                  <a:pt x="38" y="15"/>
                </a:cubicBezTo>
                <a:cubicBezTo>
                  <a:pt x="38" y="15"/>
                  <a:pt x="38" y="15"/>
                  <a:pt x="38" y="15"/>
                </a:cubicBezTo>
                <a:cubicBezTo>
                  <a:pt x="39" y="16"/>
                  <a:pt x="40" y="17"/>
                  <a:pt x="40" y="17"/>
                </a:cubicBezTo>
                <a:cubicBezTo>
                  <a:pt x="40" y="17"/>
                  <a:pt x="40" y="17"/>
                  <a:pt x="40" y="17"/>
                </a:cubicBezTo>
                <a:cubicBezTo>
                  <a:pt x="40" y="17"/>
                  <a:pt x="40" y="17"/>
                  <a:pt x="41" y="18"/>
                </a:cubicBezTo>
                <a:cubicBezTo>
                  <a:pt x="41" y="18"/>
                  <a:pt x="41" y="18"/>
                  <a:pt x="41" y="18"/>
                </a:cubicBezTo>
                <a:cubicBezTo>
                  <a:pt x="41" y="18"/>
                  <a:pt x="41" y="19"/>
                  <a:pt x="42" y="19"/>
                </a:cubicBezTo>
                <a:cubicBezTo>
                  <a:pt x="42" y="19"/>
                  <a:pt x="42" y="19"/>
                  <a:pt x="42" y="19"/>
                </a:cubicBezTo>
                <a:cubicBezTo>
                  <a:pt x="42" y="19"/>
                  <a:pt x="42" y="19"/>
                  <a:pt x="42" y="20"/>
                </a:cubicBezTo>
                <a:cubicBezTo>
                  <a:pt x="42" y="20"/>
                  <a:pt x="42" y="20"/>
                  <a:pt x="42" y="20"/>
                </a:cubicBezTo>
                <a:cubicBezTo>
                  <a:pt x="42" y="20"/>
                  <a:pt x="42" y="20"/>
                  <a:pt x="42" y="20"/>
                </a:cubicBezTo>
                <a:cubicBezTo>
                  <a:pt x="43" y="21"/>
                  <a:pt x="43" y="22"/>
                  <a:pt x="43" y="23"/>
                </a:cubicBezTo>
                <a:cubicBezTo>
                  <a:pt x="43" y="23"/>
                  <a:pt x="43" y="23"/>
                  <a:pt x="43" y="23"/>
                </a:cubicBezTo>
                <a:cubicBezTo>
                  <a:pt x="43" y="23"/>
                  <a:pt x="43" y="23"/>
                  <a:pt x="43" y="23"/>
                </a:cubicBezTo>
                <a:cubicBezTo>
                  <a:pt x="43" y="23"/>
                  <a:pt x="44" y="23"/>
                  <a:pt x="44" y="24"/>
                </a:cubicBezTo>
                <a:cubicBezTo>
                  <a:pt x="44" y="24"/>
                  <a:pt x="44" y="24"/>
                  <a:pt x="44" y="24"/>
                </a:cubicBezTo>
                <a:cubicBezTo>
                  <a:pt x="44" y="24"/>
                  <a:pt x="44" y="24"/>
                  <a:pt x="44" y="24"/>
                </a:cubicBezTo>
                <a:cubicBezTo>
                  <a:pt x="44" y="25"/>
                  <a:pt x="44" y="25"/>
                  <a:pt x="44" y="25"/>
                </a:cubicBezTo>
                <a:cubicBezTo>
                  <a:pt x="44" y="25"/>
                  <a:pt x="44" y="25"/>
                  <a:pt x="44" y="25"/>
                </a:cubicBezTo>
                <a:cubicBezTo>
                  <a:pt x="44" y="25"/>
                  <a:pt x="44" y="25"/>
                  <a:pt x="44" y="25"/>
                </a:cubicBezTo>
                <a:cubicBezTo>
                  <a:pt x="44" y="26"/>
                  <a:pt x="44" y="26"/>
                  <a:pt x="44" y="26"/>
                </a:cubicBezTo>
                <a:cubicBezTo>
                  <a:pt x="44" y="26"/>
                  <a:pt x="44" y="26"/>
                  <a:pt x="44" y="26"/>
                </a:cubicBezTo>
                <a:cubicBezTo>
                  <a:pt x="44" y="27"/>
                  <a:pt x="44" y="27"/>
                  <a:pt x="44" y="27"/>
                </a:cubicBezTo>
                <a:cubicBezTo>
                  <a:pt x="44" y="27"/>
                  <a:pt x="44" y="27"/>
                  <a:pt x="44" y="27"/>
                </a:cubicBezTo>
                <a:cubicBezTo>
                  <a:pt x="44" y="27"/>
                  <a:pt x="44" y="28"/>
                  <a:pt x="44" y="28"/>
                </a:cubicBezTo>
                <a:cubicBezTo>
                  <a:pt x="44" y="28"/>
                  <a:pt x="44" y="28"/>
                  <a:pt x="44" y="29"/>
                </a:cubicBezTo>
                <a:cubicBezTo>
                  <a:pt x="44" y="29"/>
                  <a:pt x="44" y="29"/>
                  <a:pt x="44" y="29"/>
                </a:cubicBezTo>
                <a:cubicBezTo>
                  <a:pt x="44" y="29"/>
                  <a:pt x="44" y="29"/>
                  <a:pt x="44" y="29"/>
                </a:cubicBezTo>
                <a:cubicBezTo>
                  <a:pt x="44" y="30"/>
                  <a:pt x="44" y="30"/>
                  <a:pt x="44" y="30"/>
                </a:cubicBezTo>
                <a:cubicBezTo>
                  <a:pt x="44" y="30"/>
                  <a:pt x="44" y="30"/>
                  <a:pt x="44" y="30"/>
                </a:cubicBezTo>
                <a:cubicBezTo>
                  <a:pt x="44" y="30"/>
                  <a:pt x="44" y="30"/>
                  <a:pt x="44" y="30"/>
                </a:cubicBezTo>
                <a:cubicBezTo>
                  <a:pt x="44" y="31"/>
                  <a:pt x="44" y="31"/>
                  <a:pt x="44" y="31"/>
                </a:cubicBezTo>
                <a:cubicBezTo>
                  <a:pt x="44" y="31"/>
                  <a:pt x="44" y="31"/>
                  <a:pt x="44" y="31"/>
                </a:cubicBezTo>
                <a:cubicBezTo>
                  <a:pt x="44" y="32"/>
                  <a:pt x="44" y="32"/>
                  <a:pt x="44" y="32"/>
                </a:cubicBezTo>
                <a:cubicBezTo>
                  <a:pt x="44" y="32"/>
                  <a:pt x="44" y="32"/>
                  <a:pt x="44" y="32"/>
                </a:cubicBezTo>
                <a:cubicBezTo>
                  <a:pt x="43" y="33"/>
                  <a:pt x="43" y="34"/>
                  <a:pt x="42" y="3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6" name="Freeform 61"/>
          <p:cNvSpPr>
            <a:spLocks noEditPoints="1"/>
          </p:cNvSpPr>
          <p:nvPr userDrawn="1"/>
        </p:nvSpPr>
        <p:spPr bwMode="auto">
          <a:xfrm>
            <a:off x="5514975" y="1319213"/>
            <a:ext cx="301625" cy="382588"/>
          </a:xfrm>
          <a:custGeom>
            <a:avLst/>
            <a:gdLst>
              <a:gd name="T0" fmla="*/ 5 w 78"/>
              <a:gd name="T1" fmla="*/ 58 h 99"/>
              <a:gd name="T2" fmla="*/ 5 w 78"/>
              <a:gd name="T3" fmla="*/ 40 h 99"/>
              <a:gd name="T4" fmla="*/ 23 w 78"/>
              <a:gd name="T5" fmla="*/ 40 h 99"/>
              <a:gd name="T6" fmla="*/ 23 w 78"/>
              <a:gd name="T7" fmla="*/ 58 h 99"/>
              <a:gd name="T8" fmla="*/ 5 w 78"/>
              <a:gd name="T9" fmla="*/ 58 h 99"/>
              <a:gd name="T10" fmla="*/ 27 w 78"/>
              <a:gd name="T11" fmla="*/ 80 h 99"/>
              <a:gd name="T12" fmla="*/ 27 w 78"/>
              <a:gd name="T13" fmla="*/ 71 h 99"/>
              <a:gd name="T14" fmla="*/ 27 w 78"/>
              <a:gd name="T15" fmla="*/ 26 h 99"/>
              <a:gd name="T16" fmla="*/ 27 w 78"/>
              <a:gd name="T17" fmla="*/ 18 h 99"/>
              <a:gd name="T18" fmla="*/ 36 w 78"/>
              <a:gd name="T19" fmla="*/ 18 h 99"/>
              <a:gd name="T20" fmla="*/ 35 w 78"/>
              <a:gd name="T21" fmla="*/ 80 h 99"/>
              <a:gd name="T22" fmla="*/ 27 w 78"/>
              <a:gd name="T23" fmla="*/ 80 h 99"/>
              <a:gd name="T24" fmla="*/ 43 w 78"/>
              <a:gd name="T25" fmla="*/ 96 h 99"/>
              <a:gd name="T26" fmla="*/ 43 w 78"/>
              <a:gd name="T27" fmla="*/ 88 h 99"/>
              <a:gd name="T28" fmla="*/ 43 w 78"/>
              <a:gd name="T29" fmla="*/ 10 h 99"/>
              <a:gd name="T30" fmla="*/ 43 w 78"/>
              <a:gd name="T31" fmla="*/ 2 h 99"/>
              <a:gd name="T32" fmla="*/ 51 w 78"/>
              <a:gd name="T33" fmla="*/ 2 h 99"/>
              <a:gd name="T34" fmla="*/ 52 w 78"/>
              <a:gd name="T35" fmla="*/ 96 h 99"/>
              <a:gd name="T36" fmla="*/ 43 w 78"/>
              <a:gd name="T37" fmla="*/ 96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8" h="99">
                <a:moveTo>
                  <a:pt x="5" y="58"/>
                </a:moveTo>
                <a:cubicBezTo>
                  <a:pt x="0" y="53"/>
                  <a:pt x="0" y="45"/>
                  <a:pt x="5" y="40"/>
                </a:cubicBezTo>
                <a:cubicBezTo>
                  <a:pt x="10" y="35"/>
                  <a:pt x="18" y="36"/>
                  <a:pt x="23" y="40"/>
                </a:cubicBezTo>
                <a:cubicBezTo>
                  <a:pt x="28" y="45"/>
                  <a:pt x="28" y="53"/>
                  <a:pt x="23" y="58"/>
                </a:cubicBezTo>
                <a:cubicBezTo>
                  <a:pt x="18" y="63"/>
                  <a:pt x="10" y="63"/>
                  <a:pt x="5" y="58"/>
                </a:cubicBezTo>
                <a:close/>
                <a:moveTo>
                  <a:pt x="27" y="80"/>
                </a:moveTo>
                <a:cubicBezTo>
                  <a:pt x="24" y="77"/>
                  <a:pt x="24" y="74"/>
                  <a:pt x="27" y="71"/>
                </a:cubicBezTo>
                <a:cubicBezTo>
                  <a:pt x="39" y="59"/>
                  <a:pt x="40" y="38"/>
                  <a:pt x="27" y="26"/>
                </a:cubicBezTo>
                <a:cubicBezTo>
                  <a:pt x="25" y="24"/>
                  <a:pt x="25" y="20"/>
                  <a:pt x="27" y="18"/>
                </a:cubicBezTo>
                <a:cubicBezTo>
                  <a:pt x="30" y="15"/>
                  <a:pt x="33" y="15"/>
                  <a:pt x="36" y="18"/>
                </a:cubicBezTo>
                <a:cubicBezTo>
                  <a:pt x="53" y="35"/>
                  <a:pt x="52" y="63"/>
                  <a:pt x="35" y="80"/>
                </a:cubicBezTo>
                <a:cubicBezTo>
                  <a:pt x="33" y="82"/>
                  <a:pt x="29" y="82"/>
                  <a:pt x="27" y="80"/>
                </a:cubicBezTo>
                <a:close/>
                <a:moveTo>
                  <a:pt x="43" y="96"/>
                </a:moveTo>
                <a:cubicBezTo>
                  <a:pt x="41" y="94"/>
                  <a:pt x="41" y="90"/>
                  <a:pt x="43" y="88"/>
                </a:cubicBezTo>
                <a:cubicBezTo>
                  <a:pt x="65" y="67"/>
                  <a:pt x="65" y="32"/>
                  <a:pt x="43" y="10"/>
                </a:cubicBezTo>
                <a:cubicBezTo>
                  <a:pt x="41" y="8"/>
                  <a:pt x="41" y="4"/>
                  <a:pt x="43" y="2"/>
                </a:cubicBezTo>
                <a:cubicBezTo>
                  <a:pt x="45" y="0"/>
                  <a:pt x="49" y="0"/>
                  <a:pt x="51" y="2"/>
                </a:cubicBezTo>
                <a:cubicBezTo>
                  <a:pt x="78" y="28"/>
                  <a:pt x="78" y="70"/>
                  <a:pt x="52" y="96"/>
                </a:cubicBezTo>
                <a:cubicBezTo>
                  <a:pt x="49" y="99"/>
                  <a:pt x="46" y="99"/>
                  <a:pt x="43" y="9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7" name="Freeform 62"/>
          <p:cNvSpPr>
            <a:spLocks/>
          </p:cNvSpPr>
          <p:nvPr userDrawn="1"/>
        </p:nvSpPr>
        <p:spPr bwMode="auto">
          <a:xfrm>
            <a:off x="4078288" y="1295400"/>
            <a:ext cx="266700" cy="274638"/>
          </a:xfrm>
          <a:custGeom>
            <a:avLst/>
            <a:gdLst>
              <a:gd name="T0" fmla="*/ 33 w 69"/>
              <a:gd name="T1" fmla="*/ 0 h 71"/>
              <a:gd name="T2" fmla="*/ 69 w 69"/>
              <a:gd name="T3" fmla="*/ 28 h 71"/>
              <a:gd name="T4" fmla="*/ 43 w 69"/>
              <a:gd name="T5" fmla="*/ 60 h 71"/>
              <a:gd name="T6" fmla="*/ 32 w 69"/>
              <a:gd name="T7" fmla="*/ 71 h 71"/>
              <a:gd name="T8" fmla="*/ 23 w 69"/>
              <a:gd name="T9" fmla="*/ 62 h 71"/>
              <a:gd name="T10" fmla="*/ 47 w 69"/>
              <a:gd name="T11" fmla="*/ 28 h 71"/>
              <a:gd name="T12" fmla="*/ 34 w 69"/>
              <a:gd name="T13" fmla="*/ 16 h 71"/>
              <a:gd name="T14" fmla="*/ 9 w 69"/>
              <a:gd name="T15" fmla="*/ 34 h 71"/>
              <a:gd name="T16" fmla="*/ 0 w 69"/>
              <a:gd name="T17" fmla="*/ 26 h 71"/>
              <a:gd name="T18" fmla="*/ 33 w 69"/>
              <a:gd name="T19"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71">
                <a:moveTo>
                  <a:pt x="33" y="0"/>
                </a:moveTo>
                <a:cubicBezTo>
                  <a:pt x="51" y="0"/>
                  <a:pt x="69" y="8"/>
                  <a:pt x="69" y="28"/>
                </a:cubicBezTo>
                <a:cubicBezTo>
                  <a:pt x="69" y="46"/>
                  <a:pt x="48" y="53"/>
                  <a:pt x="43" y="60"/>
                </a:cubicBezTo>
                <a:cubicBezTo>
                  <a:pt x="40" y="65"/>
                  <a:pt x="41" y="71"/>
                  <a:pt x="32" y="71"/>
                </a:cubicBezTo>
                <a:cubicBezTo>
                  <a:pt x="26" y="71"/>
                  <a:pt x="23" y="67"/>
                  <a:pt x="23" y="62"/>
                </a:cubicBezTo>
                <a:cubicBezTo>
                  <a:pt x="23" y="45"/>
                  <a:pt x="47" y="42"/>
                  <a:pt x="47" y="28"/>
                </a:cubicBezTo>
                <a:cubicBezTo>
                  <a:pt x="47" y="20"/>
                  <a:pt x="42" y="16"/>
                  <a:pt x="34" y="16"/>
                </a:cubicBezTo>
                <a:cubicBezTo>
                  <a:pt x="16" y="16"/>
                  <a:pt x="23" y="34"/>
                  <a:pt x="9" y="34"/>
                </a:cubicBezTo>
                <a:cubicBezTo>
                  <a:pt x="5" y="34"/>
                  <a:pt x="0" y="31"/>
                  <a:pt x="0" y="26"/>
                </a:cubicBezTo>
                <a:cubicBezTo>
                  <a:pt x="0" y="12"/>
                  <a:pt x="16" y="0"/>
                  <a:pt x="33"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8" name="Oval 63"/>
          <p:cNvSpPr>
            <a:spLocks noChangeArrowheads="1"/>
          </p:cNvSpPr>
          <p:nvPr userDrawn="1"/>
        </p:nvSpPr>
        <p:spPr bwMode="auto">
          <a:xfrm>
            <a:off x="4159250" y="1589088"/>
            <a:ext cx="88900" cy="92075"/>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79" name="Group 78"/>
          <p:cNvGrpSpPr/>
          <p:nvPr userDrawn="1"/>
        </p:nvGrpSpPr>
        <p:grpSpPr>
          <a:xfrm>
            <a:off x="2784475" y="1724025"/>
            <a:ext cx="325438" cy="679450"/>
            <a:chOff x="2784475" y="1724025"/>
            <a:chExt cx="325438" cy="679450"/>
          </a:xfrm>
        </p:grpSpPr>
        <p:sp>
          <p:nvSpPr>
            <p:cNvPr id="80" name="Oval 64"/>
            <p:cNvSpPr>
              <a:spLocks noChangeArrowheads="1"/>
            </p:cNvSpPr>
            <p:nvPr userDrawn="1"/>
          </p:nvSpPr>
          <p:spPr bwMode="auto">
            <a:xfrm>
              <a:off x="2894013" y="1724025"/>
              <a:ext cx="107950" cy="107950"/>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1" name="Line 65"/>
            <p:cNvSpPr>
              <a:spLocks noChangeShapeType="1"/>
            </p:cNvSpPr>
            <p:nvPr userDrawn="1"/>
          </p:nvSpPr>
          <p:spPr bwMode="auto">
            <a:xfrm>
              <a:off x="294798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2" name="Line 66"/>
            <p:cNvSpPr>
              <a:spLocks noChangeShapeType="1"/>
            </p:cNvSpPr>
            <p:nvPr userDrawn="1"/>
          </p:nvSpPr>
          <p:spPr bwMode="auto">
            <a:xfrm>
              <a:off x="294798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3" name="Freeform 67"/>
            <p:cNvSpPr>
              <a:spLocks/>
            </p:cNvSpPr>
            <p:nvPr userDrawn="1"/>
          </p:nvSpPr>
          <p:spPr bwMode="auto">
            <a:xfrm>
              <a:off x="2784475" y="1847850"/>
              <a:ext cx="325438" cy="555625"/>
            </a:xfrm>
            <a:custGeom>
              <a:avLst/>
              <a:gdLst>
                <a:gd name="T0" fmla="*/ 40 w 84"/>
                <a:gd name="T1" fmla="*/ 86 h 144"/>
                <a:gd name="T2" fmla="*/ 40 w 84"/>
                <a:gd name="T3" fmla="*/ 135 h 144"/>
                <a:gd name="T4" fmla="*/ 27 w 84"/>
                <a:gd name="T5" fmla="*/ 135 h 144"/>
                <a:gd name="T6" fmla="*/ 26 w 84"/>
                <a:gd name="T7" fmla="*/ 86 h 144"/>
                <a:gd name="T8" fmla="*/ 9 w 84"/>
                <a:gd name="T9" fmla="*/ 86 h 144"/>
                <a:gd name="T10" fmla="*/ 28 w 84"/>
                <a:gd name="T11" fmla="*/ 20 h 144"/>
                <a:gd name="T12" fmla="*/ 25 w 84"/>
                <a:gd name="T13" fmla="*/ 20 h 144"/>
                <a:gd name="T14" fmla="*/ 14 w 84"/>
                <a:gd name="T15" fmla="*/ 58 h 144"/>
                <a:gd name="T16" fmla="*/ 2 w 84"/>
                <a:gd name="T17" fmla="*/ 54 h 144"/>
                <a:gd name="T18" fmla="*/ 15 w 84"/>
                <a:gd name="T19" fmla="*/ 13 h 144"/>
                <a:gd name="T20" fmla="*/ 32 w 84"/>
                <a:gd name="T21" fmla="*/ 0 h 144"/>
                <a:gd name="T22" fmla="*/ 41 w 84"/>
                <a:gd name="T23" fmla="*/ 0 h 144"/>
                <a:gd name="T24" fmla="*/ 41 w 84"/>
                <a:gd name="T25" fmla="*/ 0 h 144"/>
                <a:gd name="T26" fmla="*/ 51 w 84"/>
                <a:gd name="T27" fmla="*/ 0 h 144"/>
                <a:gd name="T28" fmla="*/ 69 w 84"/>
                <a:gd name="T29" fmla="*/ 13 h 144"/>
                <a:gd name="T30" fmla="*/ 81 w 84"/>
                <a:gd name="T31" fmla="*/ 54 h 144"/>
                <a:gd name="T32" fmla="*/ 70 w 84"/>
                <a:gd name="T33" fmla="*/ 58 h 144"/>
                <a:gd name="T34" fmla="*/ 59 w 84"/>
                <a:gd name="T35" fmla="*/ 20 h 144"/>
                <a:gd name="T36" fmla="*/ 56 w 84"/>
                <a:gd name="T37" fmla="*/ 20 h 144"/>
                <a:gd name="T38" fmla="*/ 75 w 84"/>
                <a:gd name="T39" fmla="*/ 86 h 144"/>
                <a:gd name="T40" fmla="*/ 57 w 84"/>
                <a:gd name="T41" fmla="*/ 86 h 144"/>
                <a:gd name="T42" fmla="*/ 57 w 84"/>
                <a:gd name="T43" fmla="*/ 135 h 144"/>
                <a:gd name="T44" fmla="*/ 44 w 84"/>
                <a:gd name="T45" fmla="*/ 135 h 144"/>
                <a:gd name="T46" fmla="*/ 44 w 84"/>
                <a:gd name="T47" fmla="*/ 86 h 144"/>
                <a:gd name="T48" fmla="*/ 40 w 84"/>
                <a:gd name="T49" fmla="*/ 8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4" h="144">
                  <a:moveTo>
                    <a:pt x="40" y="86"/>
                  </a:moveTo>
                  <a:cubicBezTo>
                    <a:pt x="40" y="135"/>
                    <a:pt x="40" y="135"/>
                    <a:pt x="40" y="135"/>
                  </a:cubicBezTo>
                  <a:cubicBezTo>
                    <a:pt x="40" y="144"/>
                    <a:pt x="27" y="144"/>
                    <a:pt x="27" y="135"/>
                  </a:cubicBezTo>
                  <a:cubicBezTo>
                    <a:pt x="26" y="86"/>
                    <a:pt x="26" y="86"/>
                    <a:pt x="26" y="86"/>
                  </a:cubicBezTo>
                  <a:cubicBezTo>
                    <a:pt x="9" y="86"/>
                    <a:pt x="9" y="86"/>
                    <a:pt x="9" y="86"/>
                  </a:cubicBezTo>
                  <a:cubicBezTo>
                    <a:pt x="28" y="20"/>
                    <a:pt x="28" y="20"/>
                    <a:pt x="28" y="20"/>
                  </a:cubicBezTo>
                  <a:cubicBezTo>
                    <a:pt x="25" y="20"/>
                    <a:pt x="25" y="20"/>
                    <a:pt x="25" y="20"/>
                  </a:cubicBezTo>
                  <a:cubicBezTo>
                    <a:pt x="14" y="58"/>
                    <a:pt x="14" y="58"/>
                    <a:pt x="14" y="58"/>
                  </a:cubicBezTo>
                  <a:cubicBezTo>
                    <a:pt x="11" y="66"/>
                    <a:pt x="0" y="63"/>
                    <a:pt x="2" y="54"/>
                  </a:cubicBezTo>
                  <a:cubicBezTo>
                    <a:pt x="15" y="13"/>
                    <a:pt x="15" y="13"/>
                    <a:pt x="15" y="13"/>
                  </a:cubicBezTo>
                  <a:cubicBezTo>
                    <a:pt x="16" y="9"/>
                    <a:pt x="22" y="0"/>
                    <a:pt x="32" y="0"/>
                  </a:cubicBezTo>
                  <a:cubicBezTo>
                    <a:pt x="41" y="0"/>
                    <a:pt x="41" y="0"/>
                    <a:pt x="41" y="0"/>
                  </a:cubicBezTo>
                  <a:cubicBezTo>
                    <a:pt x="41" y="0"/>
                    <a:pt x="41" y="0"/>
                    <a:pt x="41" y="0"/>
                  </a:cubicBezTo>
                  <a:cubicBezTo>
                    <a:pt x="51" y="0"/>
                    <a:pt x="51" y="0"/>
                    <a:pt x="51" y="0"/>
                  </a:cubicBezTo>
                  <a:cubicBezTo>
                    <a:pt x="61" y="0"/>
                    <a:pt x="67" y="9"/>
                    <a:pt x="69" y="13"/>
                  </a:cubicBezTo>
                  <a:cubicBezTo>
                    <a:pt x="81" y="54"/>
                    <a:pt x="81" y="54"/>
                    <a:pt x="81" y="54"/>
                  </a:cubicBezTo>
                  <a:cubicBezTo>
                    <a:pt x="84" y="62"/>
                    <a:pt x="73" y="66"/>
                    <a:pt x="70" y="58"/>
                  </a:cubicBezTo>
                  <a:cubicBezTo>
                    <a:pt x="59" y="20"/>
                    <a:pt x="59" y="20"/>
                    <a:pt x="59" y="20"/>
                  </a:cubicBezTo>
                  <a:cubicBezTo>
                    <a:pt x="56" y="20"/>
                    <a:pt x="56" y="20"/>
                    <a:pt x="56" y="20"/>
                  </a:cubicBezTo>
                  <a:cubicBezTo>
                    <a:pt x="75" y="86"/>
                    <a:pt x="75" y="86"/>
                    <a:pt x="75" y="86"/>
                  </a:cubicBezTo>
                  <a:cubicBezTo>
                    <a:pt x="57" y="86"/>
                    <a:pt x="57" y="86"/>
                    <a:pt x="57" y="86"/>
                  </a:cubicBezTo>
                  <a:cubicBezTo>
                    <a:pt x="57" y="135"/>
                    <a:pt x="57" y="135"/>
                    <a:pt x="57" y="135"/>
                  </a:cubicBezTo>
                  <a:cubicBezTo>
                    <a:pt x="57" y="144"/>
                    <a:pt x="44" y="144"/>
                    <a:pt x="44" y="135"/>
                  </a:cubicBezTo>
                  <a:cubicBezTo>
                    <a:pt x="44" y="86"/>
                    <a:pt x="44" y="86"/>
                    <a:pt x="44" y="86"/>
                  </a:cubicBezTo>
                  <a:lnTo>
                    <a:pt x="40" y="8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84" name="Group 83"/>
          <p:cNvGrpSpPr/>
          <p:nvPr userDrawn="1"/>
        </p:nvGrpSpPr>
        <p:grpSpPr>
          <a:xfrm>
            <a:off x="3194050" y="1724025"/>
            <a:ext cx="255588" cy="684213"/>
            <a:chOff x="3194050" y="1724025"/>
            <a:chExt cx="255588" cy="684213"/>
          </a:xfrm>
        </p:grpSpPr>
        <p:sp>
          <p:nvSpPr>
            <p:cNvPr id="85" name="Freeform 68"/>
            <p:cNvSpPr>
              <a:spLocks/>
            </p:cNvSpPr>
            <p:nvPr userDrawn="1"/>
          </p:nvSpPr>
          <p:spPr bwMode="auto">
            <a:xfrm>
              <a:off x="3194050" y="1847850"/>
              <a:ext cx="255588" cy="560388"/>
            </a:xfrm>
            <a:custGeom>
              <a:avLst/>
              <a:gdLst>
                <a:gd name="T0" fmla="*/ 18 w 66"/>
                <a:gd name="T1" fmla="*/ 0 h 145"/>
                <a:gd name="T2" fmla="*/ 0 w 66"/>
                <a:gd name="T3" fmla="*/ 19 h 145"/>
                <a:gd name="T4" fmla="*/ 0 w 66"/>
                <a:gd name="T5" fmla="*/ 63 h 145"/>
                <a:gd name="T6" fmla="*/ 12 w 66"/>
                <a:gd name="T7" fmla="*/ 63 h 145"/>
                <a:gd name="T8" fmla="*/ 12 w 66"/>
                <a:gd name="T9" fmla="*/ 23 h 145"/>
                <a:gd name="T10" fmla="*/ 15 w 66"/>
                <a:gd name="T11" fmla="*/ 23 h 145"/>
                <a:gd name="T12" fmla="*/ 15 w 66"/>
                <a:gd name="T13" fmla="*/ 133 h 145"/>
                <a:gd name="T14" fmla="*/ 31 w 66"/>
                <a:gd name="T15" fmla="*/ 133 h 145"/>
                <a:gd name="T16" fmla="*/ 31 w 66"/>
                <a:gd name="T17" fmla="*/ 69 h 145"/>
                <a:gd name="T18" fmla="*/ 34 w 66"/>
                <a:gd name="T19" fmla="*/ 69 h 145"/>
                <a:gd name="T20" fmla="*/ 34 w 66"/>
                <a:gd name="T21" fmla="*/ 133 h 145"/>
                <a:gd name="T22" fmla="*/ 51 w 66"/>
                <a:gd name="T23" fmla="*/ 133 h 145"/>
                <a:gd name="T24" fmla="*/ 51 w 66"/>
                <a:gd name="T25" fmla="*/ 23 h 145"/>
                <a:gd name="T26" fmla="*/ 54 w 66"/>
                <a:gd name="T27" fmla="*/ 23 h 145"/>
                <a:gd name="T28" fmla="*/ 54 w 66"/>
                <a:gd name="T29" fmla="*/ 63 h 145"/>
                <a:gd name="T30" fmla="*/ 66 w 66"/>
                <a:gd name="T31" fmla="*/ 63 h 145"/>
                <a:gd name="T32" fmla="*/ 66 w 66"/>
                <a:gd name="T33" fmla="*/ 19 h 145"/>
                <a:gd name="T34" fmla="*/ 48 w 66"/>
                <a:gd name="T35" fmla="*/ 0 h 145"/>
                <a:gd name="T36" fmla="*/ 18 w 66"/>
                <a:gd name="T3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5">
                  <a:moveTo>
                    <a:pt x="18" y="0"/>
                  </a:moveTo>
                  <a:cubicBezTo>
                    <a:pt x="8" y="0"/>
                    <a:pt x="0" y="9"/>
                    <a:pt x="0" y="19"/>
                  </a:cubicBezTo>
                  <a:cubicBezTo>
                    <a:pt x="0" y="63"/>
                    <a:pt x="0" y="63"/>
                    <a:pt x="0" y="63"/>
                  </a:cubicBezTo>
                  <a:cubicBezTo>
                    <a:pt x="0" y="71"/>
                    <a:pt x="12" y="71"/>
                    <a:pt x="12" y="63"/>
                  </a:cubicBezTo>
                  <a:cubicBezTo>
                    <a:pt x="12" y="23"/>
                    <a:pt x="12" y="23"/>
                    <a:pt x="12" y="23"/>
                  </a:cubicBezTo>
                  <a:cubicBezTo>
                    <a:pt x="15" y="23"/>
                    <a:pt x="15" y="23"/>
                    <a:pt x="15" y="23"/>
                  </a:cubicBezTo>
                  <a:cubicBezTo>
                    <a:pt x="15" y="133"/>
                    <a:pt x="15" y="133"/>
                    <a:pt x="15" y="133"/>
                  </a:cubicBezTo>
                  <a:cubicBezTo>
                    <a:pt x="15" y="145"/>
                    <a:pt x="31" y="144"/>
                    <a:pt x="31" y="133"/>
                  </a:cubicBezTo>
                  <a:cubicBezTo>
                    <a:pt x="31" y="69"/>
                    <a:pt x="31" y="69"/>
                    <a:pt x="31" y="69"/>
                  </a:cubicBezTo>
                  <a:cubicBezTo>
                    <a:pt x="34" y="69"/>
                    <a:pt x="34" y="69"/>
                    <a:pt x="34" y="69"/>
                  </a:cubicBezTo>
                  <a:cubicBezTo>
                    <a:pt x="34" y="133"/>
                    <a:pt x="34" y="133"/>
                    <a:pt x="34" y="133"/>
                  </a:cubicBezTo>
                  <a:cubicBezTo>
                    <a:pt x="34" y="144"/>
                    <a:pt x="51" y="145"/>
                    <a:pt x="51" y="133"/>
                  </a:cubicBezTo>
                  <a:cubicBezTo>
                    <a:pt x="51" y="23"/>
                    <a:pt x="51" y="23"/>
                    <a:pt x="51" y="23"/>
                  </a:cubicBezTo>
                  <a:cubicBezTo>
                    <a:pt x="54" y="23"/>
                    <a:pt x="54" y="23"/>
                    <a:pt x="54" y="23"/>
                  </a:cubicBezTo>
                  <a:cubicBezTo>
                    <a:pt x="54" y="63"/>
                    <a:pt x="54" y="63"/>
                    <a:pt x="54" y="63"/>
                  </a:cubicBezTo>
                  <a:cubicBezTo>
                    <a:pt x="54" y="71"/>
                    <a:pt x="66" y="71"/>
                    <a:pt x="66" y="63"/>
                  </a:cubicBezTo>
                  <a:cubicBezTo>
                    <a:pt x="66" y="19"/>
                    <a:pt x="66" y="19"/>
                    <a:pt x="66" y="19"/>
                  </a:cubicBezTo>
                  <a:cubicBezTo>
                    <a:pt x="66" y="10"/>
                    <a:pt x="58" y="0"/>
                    <a:pt x="48" y="0"/>
                  </a:cubicBezTo>
                  <a:lnTo>
                    <a:pt x="1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6" name="Oval 69"/>
            <p:cNvSpPr>
              <a:spLocks noChangeArrowheads="1"/>
            </p:cNvSpPr>
            <p:nvPr userDrawn="1"/>
          </p:nvSpPr>
          <p:spPr bwMode="auto">
            <a:xfrm>
              <a:off x="3268663" y="1724025"/>
              <a:ext cx="107950" cy="11271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7" name="Line 70"/>
            <p:cNvSpPr>
              <a:spLocks noChangeShapeType="1"/>
            </p:cNvSpPr>
            <p:nvPr userDrawn="1"/>
          </p:nvSpPr>
          <p:spPr bwMode="auto">
            <a:xfrm>
              <a:off x="332263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8" name="Line 71"/>
            <p:cNvSpPr>
              <a:spLocks noChangeShapeType="1"/>
            </p:cNvSpPr>
            <p:nvPr userDrawn="1"/>
          </p:nvSpPr>
          <p:spPr bwMode="auto">
            <a:xfrm>
              <a:off x="332263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89" name="Group 88"/>
          <p:cNvGrpSpPr/>
          <p:nvPr userDrawn="1"/>
        </p:nvGrpSpPr>
        <p:grpSpPr>
          <a:xfrm>
            <a:off x="6180138" y="1743075"/>
            <a:ext cx="469900" cy="649288"/>
            <a:chOff x="6180138" y="1743075"/>
            <a:chExt cx="469900" cy="649288"/>
          </a:xfrm>
        </p:grpSpPr>
        <p:sp>
          <p:nvSpPr>
            <p:cNvPr id="90" name="Freeform 72"/>
            <p:cNvSpPr>
              <a:spLocks/>
            </p:cNvSpPr>
            <p:nvPr userDrawn="1"/>
          </p:nvSpPr>
          <p:spPr bwMode="auto">
            <a:xfrm>
              <a:off x="6330950" y="1966913"/>
              <a:ext cx="242888" cy="39688"/>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1" name="Freeform 73"/>
            <p:cNvSpPr>
              <a:spLocks/>
            </p:cNvSpPr>
            <p:nvPr userDrawn="1"/>
          </p:nvSpPr>
          <p:spPr bwMode="auto">
            <a:xfrm>
              <a:off x="6330950" y="2098675"/>
              <a:ext cx="242888" cy="39688"/>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2" name="Freeform 74"/>
            <p:cNvSpPr>
              <a:spLocks/>
            </p:cNvSpPr>
            <p:nvPr userDrawn="1"/>
          </p:nvSpPr>
          <p:spPr bwMode="auto">
            <a:xfrm>
              <a:off x="6330950" y="2230438"/>
              <a:ext cx="242888" cy="38100"/>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3" name="Freeform 75"/>
            <p:cNvSpPr>
              <a:spLocks/>
            </p:cNvSpPr>
            <p:nvPr userDrawn="1"/>
          </p:nvSpPr>
          <p:spPr bwMode="auto">
            <a:xfrm>
              <a:off x="6342063" y="1743075"/>
              <a:ext cx="146050" cy="120650"/>
            </a:xfrm>
            <a:custGeom>
              <a:avLst/>
              <a:gdLst>
                <a:gd name="T0" fmla="*/ 4 w 38"/>
                <a:gd name="T1" fmla="*/ 31 h 31"/>
                <a:gd name="T2" fmla="*/ 34 w 38"/>
                <a:gd name="T3" fmla="*/ 31 h 31"/>
                <a:gd name="T4" fmla="*/ 38 w 38"/>
                <a:gd name="T5" fmla="*/ 28 h 31"/>
                <a:gd name="T6" fmla="*/ 38 w 38"/>
                <a:gd name="T7" fmla="*/ 13 h 31"/>
                <a:gd name="T8" fmla="*/ 34 w 38"/>
                <a:gd name="T9" fmla="*/ 9 h 31"/>
                <a:gd name="T10" fmla="*/ 29 w 38"/>
                <a:gd name="T11" fmla="*/ 9 h 31"/>
                <a:gd name="T12" fmla="*/ 29 w 38"/>
                <a:gd name="T13" fmla="*/ 9 h 31"/>
                <a:gd name="T14" fmla="*/ 29 w 38"/>
                <a:gd name="T15" fmla="*/ 1 h 31"/>
                <a:gd name="T16" fmla="*/ 27 w 38"/>
                <a:gd name="T17" fmla="*/ 0 h 31"/>
                <a:gd name="T18" fmla="*/ 11 w 38"/>
                <a:gd name="T19" fmla="*/ 0 h 31"/>
                <a:gd name="T20" fmla="*/ 9 w 38"/>
                <a:gd name="T21" fmla="*/ 1 h 31"/>
                <a:gd name="T22" fmla="*/ 9 w 38"/>
                <a:gd name="T23" fmla="*/ 9 h 31"/>
                <a:gd name="T24" fmla="*/ 9 w 38"/>
                <a:gd name="T25" fmla="*/ 9 h 31"/>
                <a:gd name="T26" fmla="*/ 4 w 38"/>
                <a:gd name="T27" fmla="*/ 9 h 31"/>
                <a:gd name="T28" fmla="*/ 0 w 38"/>
                <a:gd name="T29" fmla="*/ 13 h 31"/>
                <a:gd name="T30" fmla="*/ 0 w 38"/>
                <a:gd name="T31" fmla="*/ 28 h 31"/>
                <a:gd name="T32" fmla="*/ 4 w 38"/>
                <a:gd name="T33"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31">
                  <a:moveTo>
                    <a:pt x="4" y="31"/>
                  </a:moveTo>
                  <a:cubicBezTo>
                    <a:pt x="34" y="31"/>
                    <a:pt x="34" y="31"/>
                    <a:pt x="34" y="31"/>
                  </a:cubicBezTo>
                  <a:cubicBezTo>
                    <a:pt x="36" y="31"/>
                    <a:pt x="38" y="30"/>
                    <a:pt x="38" y="28"/>
                  </a:cubicBezTo>
                  <a:cubicBezTo>
                    <a:pt x="38" y="13"/>
                    <a:pt x="38" y="13"/>
                    <a:pt x="38" y="13"/>
                  </a:cubicBezTo>
                  <a:cubicBezTo>
                    <a:pt x="38" y="11"/>
                    <a:pt x="36" y="9"/>
                    <a:pt x="34" y="9"/>
                  </a:cubicBezTo>
                  <a:cubicBezTo>
                    <a:pt x="29" y="9"/>
                    <a:pt x="29" y="9"/>
                    <a:pt x="29" y="9"/>
                  </a:cubicBezTo>
                  <a:cubicBezTo>
                    <a:pt x="29" y="9"/>
                    <a:pt x="29" y="9"/>
                    <a:pt x="29" y="9"/>
                  </a:cubicBezTo>
                  <a:cubicBezTo>
                    <a:pt x="29" y="1"/>
                    <a:pt x="29" y="1"/>
                    <a:pt x="29" y="1"/>
                  </a:cubicBezTo>
                  <a:cubicBezTo>
                    <a:pt x="29" y="1"/>
                    <a:pt x="28" y="0"/>
                    <a:pt x="27" y="0"/>
                  </a:cubicBezTo>
                  <a:cubicBezTo>
                    <a:pt x="11" y="0"/>
                    <a:pt x="11" y="0"/>
                    <a:pt x="11" y="0"/>
                  </a:cubicBezTo>
                  <a:cubicBezTo>
                    <a:pt x="10" y="0"/>
                    <a:pt x="9" y="1"/>
                    <a:pt x="9" y="1"/>
                  </a:cubicBezTo>
                  <a:cubicBezTo>
                    <a:pt x="9" y="9"/>
                    <a:pt x="9" y="9"/>
                    <a:pt x="9" y="9"/>
                  </a:cubicBezTo>
                  <a:cubicBezTo>
                    <a:pt x="9" y="9"/>
                    <a:pt x="9" y="9"/>
                    <a:pt x="9" y="9"/>
                  </a:cubicBezTo>
                  <a:cubicBezTo>
                    <a:pt x="4" y="9"/>
                    <a:pt x="4" y="9"/>
                    <a:pt x="4" y="9"/>
                  </a:cubicBezTo>
                  <a:cubicBezTo>
                    <a:pt x="2" y="9"/>
                    <a:pt x="0" y="11"/>
                    <a:pt x="0" y="13"/>
                  </a:cubicBezTo>
                  <a:cubicBezTo>
                    <a:pt x="0" y="28"/>
                    <a:pt x="0" y="28"/>
                    <a:pt x="0" y="28"/>
                  </a:cubicBezTo>
                  <a:cubicBezTo>
                    <a:pt x="0" y="30"/>
                    <a:pt x="2" y="31"/>
                    <a:pt x="4" y="31"/>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4" name="Freeform 76"/>
            <p:cNvSpPr>
              <a:spLocks/>
            </p:cNvSpPr>
            <p:nvPr userDrawn="1"/>
          </p:nvSpPr>
          <p:spPr bwMode="auto">
            <a:xfrm>
              <a:off x="6180138" y="1804988"/>
              <a:ext cx="469900" cy="587375"/>
            </a:xfrm>
            <a:custGeom>
              <a:avLst/>
              <a:gdLst>
                <a:gd name="T0" fmla="*/ 108 w 122"/>
                <a:gd name="T1" fmla="*/ 0 h 152"/>
                <a:gd name="T2" fmla="*/ 85 w 122"/>
                <a:gd name="T3" fmla="*/ 0 h 152"/>
                <a:gd name="T4" fmla="*/ 85 w 122"/>
                <a:gd name="T5" fmla="*/ 10 h 152"/>
                <a:gd name="T6" fmla="*/ 108 w 122"/>
                <a:gd name="T7" fmla="*/ 10 h 152"/>
                <a:gd name="T8" fmla="*/ 112 w 122"/>
                <a:gd name="T9" fmla="*/ 12 h 152"/>
                <a:gd name="T10" fmla="*/ 112 w 122"/>
                <a:gd name="T11" fmla="*/ 140 h 152"/>
                <a:gd name="T12" fmla="*/ 108 w 122"/>
                <a:gd name="T13" fmla="*/ 142 h 152"/>
                <a:gd name="T14" fmla="*/ 14 w 122"/>
                <a:gd name="T15" fmla="*/ 142 h 152"/>
                <a:gd name="T16" fmla="*/ 10 w 122"/>
                <a:gd name="T17" fmla="*/ 140 h 152"/>
                <a:gd name="T18" fmla="*/ 10 w 122"/>
                <a:gd name="T19" fmla="*/ 12 h 152"/>
                <a:gd name="T20" fmla="*/ 14 w 122"/>
                <a:gd name="T21" fmla="*/ 10 h 152"/>
                <a:gd name="T22" fmla="*/ 37 w 122"/>
                <a:gd name="T23" fmla="*/ 10 h 152"/>
                <a:gd name="T24" fmla="*/ 37 w 122"/>
                <a:gd name="T25" fmla="*/ 0 h 152"/>
                <a:gd name="T26" fmla="*/ 14 w 122"/>
                <a:gd name="T27" fmla="*/ 0 h 152"/>
                <a:gd name="T28" fmla="*/ 0 w 122"/>
                <a:gd name="T29" fmla="*/ 12 h 152"/>
                <a:gd name="T30" fmla="*/ 0 w 122"/>
                <a:gd name="T31" fmla="*/ 140 h 152"/>
                <a:gd name="T32" fmla="*/ 14 w 122"/>
                <a:gd name="T33" fmla="*/ 152 h 152"/>
                <a:gd name="T34" fmla="*/ 108 w 122"/>
                <a:gd name="T35" fmla="*/ 152 h 152"/>
                <a:gd name="T36" fmla="*/ 122 w 122"/>
                <a:gd name="T37" fmla="*/ 140 h 152"/>
                <a:gd name="T38" fmla="*/ 122 w 122"/>
                <a:gd name="T39" fmla="*/ 12 h 152"/>
                <a:gd name="T40" fmla="*/ 108 w 122"/>
                <a:gd name="T41"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2" h="152">
                  <a:moveTo>
                    <a:pt x="108" y="0"/>
                  </a:moveTo>
                  <a:cubicBezTo>
                    <a:pt x="85" y="0"/>
                    <a:pt x="85" y="0"/>
                    <a:pt x="85" y="0"/>
                  </a:cubicBezTo>
                  <a:cubicBezTo>
                    <a:pt x="85" y="10"/>
                    <a:pt x="85" y="10"/>
                    <a:pt x="85" y="10"/>
                  </a:cubicBezTo>
                  <a:cubicBezTo>
                    <a:pt x="108" y="10"/>
                    <a:pt x="108" y="10"/>
                    <a:pt x="108" y="10"/>
                  </a:cubicBezTo>
                  <a:cubicBezTo>
                    <a:pt x="110" y="10"/>
                    <a:pt x="112" y="11"/>
                    <a:pt x="112" y="12"/>
                  </a:cubicBezTo>
                  <a:cubicBezTo>
                    <a:pt x="112" y="140"/>
                    <a:pt x="112" y="140"/>
                    <a:pt x="112" y="140"/>
                  </a:cubicBezTo>
                  <a:cubicBezTo>
                    <a:pt x="112" y="141"/>
                    <a:pt x="110" y="142"/>
                    <a:pt x="108" y="142"/>
                  </a:cubicBezTo>
                  <a:cubicBezTo>
                    <a:pt x="14" y="142"/>
                    <a:pt x="14" y="142"/>
                    <a:pt x="14" y="142"/>
                  </a:cubicBezTo>
                  <a:cubicBezTo>
                    <a:pt x="12" y="142"/>
                    <a:pt x="10" y="141"/>
                    <a:pt x="10" y="140"/>
                  </a:cubicBezTo>
                  <a:cubicBezTo>
                    <a:pt x="10" y="12"/>
                    <a:pt x="10" y="12"/>
                    <a:pt x="10" y="12"/>
                  </a:cubicBezTo>
                  <a:cubicBezTo>
                    <a:pt x="10" y="11"/>
                    <a:pt x="12" y="10"/>
                    <a:pt x="14" y="10"/>
                  </a:cubicBezTo>
                  <a:cubicBezTo>
                    <a:pt x="37" y="10"/>
                    <a:pt x="37" y="10"/>
                    <a:pt x="37" y="10"/>
                  </a:cubicBezTo>
                  <a:cubicBezTo>
                    <a:pt x="37" y="0"/>
                    <a:pt x="37" y="0"/>
                    <a:pt x="37" y="0"/>
                  </a:cubicBezTo>
                  <a:cubicBezTo>
                    <a:pt x="14" y="0"/>
                    <a:pt x="14" y="0"/>
                    <a:pt x="14" y="0"/>
                  </a:cubicBezTo>
                  <a:cubicBezTo>
                    <a:pt x="6" y="0"/>
                    <a:pt x="0" y="5"/>
                    <a:pt x="0" y="12"/>
                  </a:cubicBezTo>
                  <a:cubicBezTo>
                    <a:pt x="0" y="140"/>
                    <a:pt x="0" y="140"/>
                    <a:pt x="0" y="140"/>
                  </a:cubicBezTo>
                  <a:cubicBezTo>
                    <a:pt x="0" y="147"/>
                    <a:pt x="6" y="152"/>
                    <a:pt x="14" y="152"/>
                  </a:cubicBezTo>
                  <a:cubicBezTo>
                    <a:pt x="108" y="152"/>
                    <a:pt x="108" y="152"/>
                    <a:pt x="108" y="152"/>
                  </a:cubicBezTo>
                  <a:cubicBezTo>
                    <a:pt x="115" y="152"/>
                    <a:pt x="122" y="147"/>
                    <a:pt x="122" y="140"/>
                  </a:cubicBezTo>
                  <a:cubicBezTo>
                    <a:pt x="122" y="12"/>
                    <a:pt x="122" y="12"/>
                    <a:pt x="122" y="12"/>
                  </a:cubicBezTo>
                  <a:cubicBezTo>
                    <a:pt x="122" y="5"/>
                    <a:pt x="115" y="0"/>
                    <a:pt x="108" y="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5" name="Freeform 77"/>
            <p:cNvSpPr>
              <a:spLocks/>
            </p:cNvSpPr>
            <p:nvPr userDrawn="1"/>
          </p:nvSpPr>
          <p:spPr bwMode="auto">
            <a:xfrm>
              <a:off x="6242050" y="1909763"/>
              <a:ext cx="115888" cy="115888"/>
            </a:xfrm>
            <a:custGeom>
              <a:avLst/>
              <a:gdLst>
                <a:gd name="T0" fmla="*/ 30 w 30"/>
                <a:gd name="T1" fmla="*/ 1 h 30"/>
                <a:gd name="T2" fmla="*/ 18 w 30"/>
                <a:gd name="T3" fmla="*/ 16 h 30"/>
                <a:gd name="T4" fmla="*/ 12 w 30"/>
                <a:gd name="T5" fmla="*/ 25 h 30"/>
                <a:gd name="T6" fmla="*/ 11 w 30"/>
                <a:gd name="T7" fmla="*/ 27 h 30"/>
                <a:gd name="T8" fmla="*/ 6 w 30"/>
                <a:gd name="T9" fmla="*/ 30 h 30"/>
                <a:gd name="T10" fmla="*/ 4 w 30"/>
                <a:gd name="T11" fmla="*/ 30 h 30"/>
                <a:gd name="T12" fmla="*/ 3 w 30"/>
                <a:gd name="T13" fmla="*/ 28 h 30"/>
                <a:gd name="T14" fmla="*/ 2 w 30"/>
                <a:gd name="T15" fmla="*/ 26 h 30"/>
                <a:gd name="T16" fmla="*/ 1 w 30"/>
                <a:gd name="T17" fmla="*/ 23 h 30"/>
                <a:gd name="T18" fmla="*/ 1 w 30"/>
                <a:gd name="T19" fmla="*/ 22 h 30"/>
                <a:gd name="T20" fmla="*/ 0 w 30"/>
                <a:gd name="T21" fmla="*/ 19 h 30"/>
                <a:gd name="T22" fmla="*/ 1 w 30"/>
                <a:gd name="T23" fmla="*/ 16 h 30"/>
                <a:gd name="T24" fmla="*/ 5 w 30"/>
                <a:gd name="T25" fmla="*/ 15 h 30"/>
                <a:gd name="T26" fmla="*/ 6 w 30"/>
                <a:gd name="T27" fmla="*/ 15 h 30"/>
                <a:gd name="T28" fmla="*/ 6 w 30"/>
                <a:gd name="T29" fmla="*/ 17 h 30"/>
                <a:gd name="T30" fmla="*/ 7 w 30"/>
                <a:gd name="T31" fmla="*/ 18 h 30"/>
                <a:gd name="T32" fmla="*/ 8 w 30"/>
                <a:gd name="T33" fmla="*/ 21 h 30"/>
                <a:gd name="T34" fmla="*/ 12 w 30"/>
                <a:gd name="T35" fmla="*/ 15 h 30"/>
                <a:gd name="T36" fmla="*/ 14 w 30"/>
                <a:gd name="T37" fmla="*/ 13 h 30"/>
                <a:gd name="T38" fmla="*/ 19 w 30"/>
                <a:gd name="T39" fmla="*/ 6 h 30"/>
                <a:gd name="T40" fmla="*/ 22 w 30"/>
                <a:gd name="T41" fmla="*/ 2 h 30"/>
                <a:gd name="T42" fmla="*/ 25 w 30"/>
                <a:gd name="T43" fmla="*/ 1 h 30"/>
                <a:gd name="T44" fmla="*/ 30 w 30"/>
                <a:gd name="T45" fmla="*/ 0 h 30"/>
                <a:gd name="T46" fmla="*/ 30 w 30"/>
                <a:gd name="T4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30">
                  <a:moveTo>
                    <a:pt x="30" y="1"/>
                  </a:moveTo>
                  <a:cubicBezTo>
                    <a:pt x="26" y="6"/>
                    <a:pt x="22" y="10"/>
                    <a:pt x="18" y="16"/>
                  </a:cubicBezTo>
                  <a:cubicBezTo>
                    <a:pt x="14" y="21"/>
                    <a:pt x="15" y="20"/>
                    <a:pt x="12" y="25"/>
                  </a:cubicBezTo>
                  <a:cubicBezTo>
                    <a:pt x="12" y="26"/>
                    <a:pt x="11" y="26"/>
                    <a:pt x="11" y="27"/>
                  </a:cubicBezTo>
                  <a:cubicBezTo>
                    <a:pt x="10" y="29"/>
                    <a:pt x="8" y="30"/>
                    <a:pt x="6" y="30"/>
                  </a:cubicBezTo>
                  <a:cubicBezTo>
                    <a:pt x="6" y="30"/>
                    <a:pt x="5" y="30"/>
                    <a:pt x="4" y="30"/>
                  </a:cubicBezTo>
                  <a:cubicBezTo>
                    <a:pt x="4" y="29"/>
                    <a:pt x="3" y="29"/>
                    <a:pt x="3" y="28"/>
                  </a:cubicBezTo>
                  <a:cubicBezTo>
                    <a:pt x="3" y="28"/>
                    <a:pt x="2" y="27"/>
                    <a:pt x="2" y="26"/>
                  </a:cubicBezTo>
                  <a:cubicBezTo>
                    <a:pt x="2" y="26"/>
                    <a:pt x="1" y="24"/>
                    <a:pt x="1" y="23"/>
                  </a:cubicBezTo>
                  <a:cubicBezTo>
                    <a:pt x="1" y="23"/>
                    <a:pt x="1" y="22"/>
                    <a:pt x="1" y="22"/>
                  </a:cubicBezTo>
                  <a:cubicBezTo>
                    <a:pt x="0" y="20"/>
                    <a:pt x="0" y="19"/>
                    <a:pt x="0" y="19"/>
                  </a:cubicBezTo>
                  <a:cubicBezTo>
                    <a:pt x="0" y="18"/>
                    <a:pt x="0" y="17"/>
                    <a:pt x="1" y="16"/>
                  </a:cubicBezTo>
                  <a:cubicBezTo>
                    <a:pt x="3" y="15"/>
                    <a:pt x="4" y="15"/>
                    <a:pt x="5" y="15"/>
                  </a:cubicBezTo>
                  <a:cubicBezTo>
                    <a:pt x="5" y="15"/>
                    <a:pt x="5" y="15"/>
                    <a:pt x="6" y="15"/>
                  </a:cubicBezTo>
                  <a:cubicBezTo>
                    <a:pt x="6" y="16"/>
                    <a:pt x="6" y="16"/>
                    <a:pt x="6" y="17"/>
                  </a:cubicBezTo>
                  <a:cubicBezTo>
                    <a:pt x="6" y="17"/>
                    <a:pt x="7" y="18"/>
                    <a:pt x="7" y="18"/>
                  </a:cubicBezTo>
                  <a:cubicBezTo>
                    <a:pt x="7" y="20"/>
                    <a:pt x="8" y="21"/>
                    <a:pt x="8" y="21"/>
                  </a:cubicBezTo>
                  <a:cubicBezTo>
                    <a:pt x="9" y="21"/>
                    <a:pt x="10" y="19"/>
                    <a:pt x="12" y="15"/>
                  </a:cubicBezTo>
                  <a:cubicBezTo>
                    <a:pt x="14" y="12"/>
                    <a:pt x="12" y="15"/>
                    <a:pt x="14" y="13"/>
                  </a:cubicBezTo>
                  <a:cubicBezTo>
                    <a:pt x="16" y="9"/>
                    <a:pt x="18" y="7"/>
                    <a:pt x="19" y="6"/>
                  </a:cubicBezTo>
                  <a:cubicBezTo>
                    <a:pt x="20" y="4"/>
                    <a:pt x="21" y="3"/>
                    <a:pt x="22" y="2"/>
                  </a:cubicBezTo>
                  <a:cubicBezTo>
                    <a:pt x="23" y="2"/>
                    <a:pt x="24" y="1"/>
                    <a:pt x="25" y="1"/>
                  </a:cubicBezTo>
                  <a:cubicBezTo>
                    <a:pt x="26" y="0"/>
                    <a:pt x="28" y="0"/>
                    <a:pt x="30" y="0"/>
                  </a:cubicBezTo>
                  <a:lnTo>
                    <a:pt x="3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6" name="Freeform 78"/>
            <p:cNvSpPr>
              <a:spLocks/>
            </p:cNvSpPr>
            <p:nvPr userDrawn="1"/>
          </p:nvSpPr>
          <p:spPr bwMode="auto">
            <a:xfrm>
              <a:off x="6242050" y="2041525"/>
              <a:ext cx="115888" cy="115888"/>
            </a:xfrm>
            <a:custGeom>
              <a:avLst/>
              <a:gdLst>
                <a:gd name="T0" fmla="*/ 30 w 30"/>
                <a:gd name="T1" fmla="*/ 0 h 30"/>
                <a:gd name="T2" fmla="*/ 18 w 30"/>
                <a:gd name="T3" fmla="*/ 15 h 30"/>
                <a:gd name="T4" fmla="*/ 12 w 30"/>
                <a:gd name="T5" fmla="*/ 25 h 30"/>
                <a:gd name="T6" fmla="*/ 11 w 30"/>
                <a:gd name="T7" fmla="*/ 26 h 30"/>
                <a:gd name="T8" fmla="*/ 6 w 30"/>
                <a:gd name="T9" fmla="*/ 30 h 30"/>
                <a:gd name="T10" fmla="*/ 4 w 30"/>
                <a:gd name="T11" fmla="*/ 29 h 30"/>
                <a:gd name="T12" fmla="*/ 3 w 30"/>
                <a:gd name="T13" fmla="*/ 28 h 30"/>
                <a:gd name="T14" fmla="*/ 2 w 30"/>
                <a:gd name="T15" fmla="*/ 26 h 30"/>
                <a:gd name="T16" fmla="*/ 1 w 30"/>
                <a:gd name="T17" fmla="*/ 22 h 30"/>
                <a:gd name="T18" fmla="*/ 1 w 30"/>
                <a:gd name="T19" fmla="*/ 22 h 30"/>
                <a:gd name="T20" fmla="*/ 0 w 30"/>
                <a:gd name="T21" fmla="*/ 18 h 30"/>
                <a:gd name="T22" fmla="*/ 1 w 30"/>
                <a:gd name="T23" fmla="*/ 16 h 30"/>
                <a:gd name="T24" fmla="*/ 5 w 30"/>
                <a:gd name="T25" fmla="*/ 15 h 30"/>
                <a:gd name="T26" fmla="*/ 6 w 30"/>
                <a:gd name="T27" fmla="*/ 15 h 30"/>
                <a:gd name="T28" fmla="*/ 6 w 30"/>
                <a:gd name="T29" fmla="*/ 16 h 30"/>
                <a:gd name="T30" fmla="*/ 7 w 30"/>
                <a:gd name="T31" fmla="*/ 18 h 30"/>
                <a:gd name="T32" fmla="*/ 8 w 30"/>
                <a:gd name="T33" fmla="*/ 20 h 30"/>
                <a:gd name="T34" fmla="*/ 12 w 30"/>
                <a:gd name="T35" fmla="*/ 15 h 30"/>
                <a:gd name="T36" fmla="*/ 14 w 30"/>
                <a:gd name="T37" fmla="*/ 12 h 30"/>
                <a:gd name="T38" fmla="*/ 19 w 30"/>
                <a:gd name="T39" fmla="*/ 5 h 30"/>
                <a:gd name="T40" fmla="*/ 22 w 30"/>
                <a:gd name="T41" fmla="*/ 2 h 30"/>
                <a:gd name="T42" fmla="*/ 25 w 30"/>
                <a:gd name="T43" fmla="*/ 0 h 30"/>
                <a:gd name="T44" fmla="*/ 30 w 30"/>
                <a:gd name="T4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0" h="30">
                  <a:moveTo>
                    <a:pt x="30" y="0"/>
                  </a:moveTo>
                  <a:cubicBezTo>
                    <a:pt x="26" y="5"/>
                    <a:pt x="22" y="10"/>
                    <a:pt x="18" y="15"/>
                  </a:cubicBezTo>
                  <a:cubicBezTo>
                    <a:pt x="14" y="20"/>
                    <a:pt x="15" y="19"/>
                    <a:pt x="12" y="25"/>
                  </a:cubicBezTo>
                  <a:cubicBezTo>
                    <a:pt x="12" y="25"/>
                    <a:pt x="11" y="26"/>
                    <a:pt x="11" y="26"/>
                  </a:cubicBezTo>
                  <a:cubicBezTo>
                    <a:pt x="10" y="29"/>
                    <a:pt x="8" y="30"/>
                    <a:pt x="6" y="30"/>
                  </a:cubicBezTo>
                  <a:cubicBezTo>
                    <a:pt x="6" y="30"/>
                    <a:pt x="5" y="29"/>
                    <a:pt x="4" y="29"/>
                  </a:cubicBezTo>
                  <a:cubicBezTo>
                    <a:pt x="4" y="29"/>
                    <a:pt x="3" y="29"/>
                    <a:pt x="3" y="28"/>
                  </a:cubicBezTo>
                  <a:cubicBezTo>
                    <a:pt x="3" y="27"/>
                    <a:pt x="2" y="27"/>
                    <a:pt x="2" y="26"/>
                  </a:cubicBezTo>
                  <a:cubicBezTo>
                    <a:pt x="2" y="25"/>
                    <a:pt x="1" y="24"/>
                    <a:pt x="1" y="22"/>
                  </a:cubicBezTo>
                  <a:cubicBezTo>
                    <a:pt x="1" y="22"/>
                    <a:pt x="1" y="22"/>
                    <a:pt x="1" y="22"/>
                  </a:cubicBezTo>
                  <a:cubicBezTo>
                    <a:pt x="0" y="20"/>
                    <a:pt x="0" y="19"/>
                    <a:pt x="0" y="18"/>
                  </a:cubicBezTo>
                  <a:cubicBezTo>
                    <a:pt x="0" y="17"/>
                    <a:pt x="0" y="17"/>
                    <a:pt x="1" y="16"/>
                  </a:cubicBezTo>
                  <a:cubicBezTo>
                    <a:pt x="3" y="15"/>
                    <a:pt x="4" y="15"/>
                    <a:pt x="5" y="15"/>
                  </a:cubicBezTo>
                  <a:cubicBezTo>
                    <a:pt x="5" y="15"/>
                    <a:pt x="5" y="15"/>
                    <a:pt x="6" y="15"/>
                  </a:cubicBezTo>
                  <a:cubicBezTo>
                    <a:pt x="6" y="15"/>
                    <a:pt x="6" y="16"/>
                    <a:pt x="6" y="16"/>
                  </a:cubicBezTo>
                  <a:cubicBezTo>
                    <a:pt x="6" y="17"/>
                    <a:pt x="7" y="17"/>
                    <a:pt x="7" y="18"/>
                  </a:cubicBezTo>
                  <a:cubicBezTo>
                    <a:pt x="7" y="20"/>
                    <a:pt x="8" y="20"/>
                    <a:pt x="8" y="20"/>
                  </a:cubicBezTo>
                  <a:cubicBezTo>
                    <a:pt x="9" y="20"/>
                    <a:pt x="10" y="19"/>
                    <a:pt x="12" y="15"/>
                  </a:cubicBezTo>
                  <a:cubicBezTo>
                    <a:pt x="14" y="12"/>
                    <a:pt x="12" y="15"/>
                    <a:pt x="14" y="12"/>
                  </a:cubicBezTo>
                  <a:cubicBezTo>
                    <a:pt x="16" y="9"/>
                    <a:pt x="18" y="7"/>
                    <a:pt x="19" y="5"/>
                  </a:cubicBezTo>
                  <a:cubicBezTo>
                    <a:pt x="20" y="4"/>
                    <a:pt x="21" y="3"/>
                    <a:pt x="22" y="2"/>
                  </a:cubicBezTo>
                  <a:cubicBezTo>
                    <a:pt x="23" y="1"/>
                    <a:pt x="24" y="1"/>
                    <a:pt x="25" y="0"/>
                  </a:cubicBezTo>
                  <a:cubicBezTo>
                    <a:pt x="26" y="0"/>
                    <a:pt x="28" y="0"/>
                    <a:pt x="3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7" name="Freeform 79"/>
            <p:cNvSpPr>
              <a:spLocks/>
            </p:cNvSpPr>
            <p:nvPr userDrawn="1"/>
          </p:nvSpPr>
          <p:spPr bwMode="auto">
            <a:xfrm>
              <a:off x="6242050" y="2171700"/>
              <a:ext cx="115888" cy="115888"/>
            </a:xfrm>
            <a:custGeom>
              <a:avLst/>
              <a:gdLst>
                <a:gd name="T0" fmla="*/ 30 w 30"/>
                <a:gd name="T1" fmla="*/ 1 h 30"/>
                <a:gd name="T2" fmla="*/ 18 w 30"/>
                <a:gd name="T3" fmla="*/ 16 h 30"/>
                <a:gd name="T4" fmla="*/ 12 w 30"/>
                <a:gd name="T5" fmla="*/ 25 h 30"/>
                <a:gd name="T6" fmla="*/ 11 w 30"/>
                <a:gd name="T7" fmla="*/ 27 h 30"/>
                <a:gd name="T8" fmla="*/ 6 w 30"/>
                <a:gd name="T9" fmla="*/ 30 h 30"/>
                <a:gd name="T10" fmla="*/ 4 w 30"/>
                <a:gd name="T11" fmla="*/ 30 h 30"/>
                <a:gd name="T12" fmla="*/ 3 w 30"/>
                <a:gd name="T13" fmla="*/ 29 h 30"/>
                <a:gd name="T14" fmla="*/ 2 w 30"/>
                <a:gd name="T15" fmla="*/ 27 h 30"/>
                <a:gd name="T16" fmla="*/ 1 w 30"/>
                <a:gd name="T17" fmla="*/ 23 h 30"/>
                <a:gd name="T18" fmla="*/ 1 w 30"/>
                <a:gd name="T19" fmla="*/ 22 h 30"/>
                <a:gd name="T20" fmla="*/ 0 w 30"/>
                <a:gd name="T21" fmla="*/ 19 h 30"/>
                <a:gd name="T22" fmla="*/ 1 w 30"/>
                <a:gd name="T23" fmla="*/ 16 h 30"/>
                <a:gd name="T24" fmla="*/ 5 w 30"/>
                <a:gd name="T25" fmla="*/ 15 h 30"/>
                <a:gd name="T26" fmla="*/ 6 w 30"/>
                <a:gd name="T27" fmla="*/ 16 h 30"/>
                <a:gd name="T28" fmla="*/ 6 w 30"/>
                <a:gd name="T29" fmla="*/ 17 h 30"/>
                <a:gd name="T30" fmla="*/ 7 w 30"/>
                <a:gd name="T31" fmla="*/ 19 h 30"/>
                <a:gd name="T32" fmla="*/ 8 w 30"/>
                <a:gd name="T33" fmla="*/ 21 h 30"/>
                <a:gd name="T34" fmla="*/ 12 w 30"/>
                <a:gd name="T35" fmla="*/ 16 h 30"/>
                <a:gd name="T36" fmla="*/ 14 w 30"/>
                <a:gd name="T37" fmla="*/ 13 h 30"/>
                <a:gd name="T38" fmla="*/ 19 w 30"/>
                <a:gd name="T39" fmla="*/ 6 h 30"/>
                <a:gd name="T40" fmla="*/ 22 w 30"/>
                <a:gd name="T41" fmla="*/ 2 h 30"/>
                <a:gd name="T42" fmla="*/ 25 w 30"/>
                <a:gd name="T43" fmla="*/ 1 h 30"/>
                <a:gd name="T44" fmla="*/ 30 w 30"/>
                <a:gd name="T45" fmla="*/ 0 h 30"/>
                <a:gd name="T46" fmla="*/ 30 w 30"/>
                <a:gd name="T4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30">
                  <a:moveTo>
                    <a:pt x="30" y="1"/>
                  </a:moveTo>
                  <a:cubicBezTo>
                    <a:pt x="26" y="6"/>
                    <a:pt x="22" y="11"/>
                    <a:pt x="18" y="16"/>
                  </a:cubicBezTo>
                  <a:cubicBezTo>
                    <a:pt x="14" y="21"/>
                    <a:pt x="15" y="20"/>
                    <a:pt x="12" y="25"/>
                  </a:cubicBezTo>
                  <a:cubicBezTo>
                    <a:pt x="12" y="26"/>
                    <a:pt x="11" y="26"/>
                    <a:pt x="11" y="27"/>
                  </a:cubicBezTo>
                  <a:cubicBezTo>
                    <a:pt x="10" y="29"/>
                    <a:pt x="8" y="30"/>
                    <a:pt x="6" y="30"/>
                  </a:cubicBezTo>
                  <a:cubicBezTo>
                    <a:pt x="6" y="30"/>
                    <a:pt x="5" y="30"/>
                    <a:pt x="4" y="30"/>
                  </a:cubicBezTo>
                  <a:cubicBezTo>
                    <a:pt x="4" y="30"/>
                    <a:pt x="3" y="29"/>
                    <a:pt x="3" y="29"/>
                  </a:cubicBezTo>
                  <a:cubicBezTo>
                    <a:pt x="3" y="28"/>
                    <a:pt x="2" y="27"/>
                    <a:pt x="2" y="27"/>
                  </a:cubicBezTo>
                  <a:cubicBezTo>
                    <a:pt x="2" y="26"/>
                    <a:pt x="1" y="24"/>
                    <a:pt x="1" y="23"/>
                  </a:cubicBezTo>
                  <a:cubicBezTo>
                    <a:pt x="1" y="23"/>
                    <a:pt x="1" y="23"/>
                    <a:pt x="1" y="22"/>
                  </a:cubicBezTo>
                  <a:cubicBezTo>
                    <a:pt x="0" y="21"/>
                    <a:pt x="0" y="19"/>
                    <a:pt x="0" y="19"/>
                  </a:cubicBezTo>
                  <a:cubicBezTo>
                    <a:pt x="0" y="18"/>
                    <a:pt x="0" y="17"/>
                    <a:pt x="1" y="16"/>
                  </a:cubicBezTo>
                  <a:cubicBezTo>
                    <a:pt x="3" y="16"/>
                    <a:pt x="4" y="15"/>
                    <a:pt x="5" y="15"/>
                  </a:cubicBezTo>
                  <a:cubicBezTo>
                    <a:pt x="5" y="15"/>
                    <a:pt x="5" y="15"/>
                    <a:pt x="6" y="16"/>
                  </a:cubicBezTo>
                  <a:cubicBezTo>
                    <a:pt x="6" y="16"/>
                    <a:pt x="6" y="16"/>
                    <a:pt x="6" y="17"/>
                  </a:cubicBezTo>
                  <a:cubicBezTo>
                    <a:pt x="6" y="17"/>
                    <a:pt x="7" y="18"/>
                    <a:pt x="7" y="19"/>
                  </a:cubicBezTo>
                  <a:cubicBezTo>
                    <a:pt x="7" y="20"/>
                    <a:pt x="8" y="21"/>
                    <a:pt x="8" y="21"/>
                  </a:cubicBezTo>
                  <a:cubicBezTo>
                    <a:pt x="9" y="21"/>
                    <a:pt x="10" y="19"/>
                    <a:pt x="12" y="16"/>
                  </a:cubicBezTo>
                  <a:cubicBezTo>
                    <a:pt x="14" y="12"/>
                    <a:pt x="12" y="15"/>
                    <a:pt x="14" y="13"/>
                  </a:cubicBezTo>
                  <a:cubicBezTo>
                    <a:pt x="16" y="10"/>
                    <a:pt x="18" y="7"/>
                    <a:pt x="19" y="6"/>
                  </a:cubicBezTo>
                  <a:cubicBezTo>
                    <a:pt x="20" y="4"/>
                    <a:pt x="21" y="3"/>
                    <a:pt x="22" y="2"/>
                  </a:cubicBezTo>
                  <a:cubicBezTo>
                    <a:pt x="23" y="2"/>
                    <a:pt x="24" y="1"/>
                    <a:pt x="25" y="1"/>
                  </a:cubicBezTo>
                  <a:cubicBezTo>
                    <a:pt x="26" y="1"/>
                    <a:pt x="28" y="0"/>
                    <a:pt x="30" y="0"/>
                  </a:cubicBezTo>
                  <a:lnTo>
                    <a:pt x="3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98" name="Freeform 80"/>
          <p:cNvSpPr>
            <a:spLocks/>
          </p:cNvSpPr>
          <p:nvPr userDrawn="1"/>
        </p:nvSpPr>
        <p:spPr bwMode="auto">
          <a:xfrm>
            <a:off x="6396038" y="754063"/>
            <a:ext cx="274638" cy="271463"/>
          </a:xfrm>
          <a:custGeom>
            <a:avLst/>
            <a:gdLst>
              <a:gd name="T0" fmla="*/ 71 w 71"/>
              <a:gd name="T1" fmla="*/ 2 h 70"/>
              <a:gd name="T2" fmla="*/ 43 w 71"/>
              <a:gd name="T3" fmla="*/ 36 h 70"/>
              <a:gd name="T4" fmla="*/ 29 w 71"/>
              <a:gd name="T5" fmla="*/ 59 h 70"/>
              <a:gd name="T6" fmla="*/ 27 w 71"/>
              <a:gd name="T7" fmla="*/ 63 h 70"/>
              <a:gd name="T8" fmla="*/ 16 w 71"/>
              <a:gd name="T9" fmla="*/ 70 h 70"/>
              <a:gd name="T10" fmla="*/ 11 w 71"/>
              <a:gd name="T11" fmla="*/ 69 h 70"/>
              <a:gd name="T12" fmla="*/ 8 w 71"/>
              <a:gd name="T13" fmla="*/ 66 h 70"/>
              <a:gd name="T14" fmla="*/ 5 w 71"/>
              <a:gd name="T15" fmla="*/ 62 h 70"/>
              <a:gd name="T16" fmla="*/ 2 w 71"/>
              <a:gd name="T17" fmla="*/ 53 h 70"/>
              <a:gd name="T18" fmla="*/ 2 w 71"/>
              <a:gd name="T19" fmla="*/ 52 h 70"/>
              <a:gd name="T20" fmla="*/ 0 w 71"/>
              <a:gd name="T21" fmla="*/ 44 h 70"/>
              <a:gd name="T22" fmla="*/ 4 w 71"/>
              <a:gd name="T23" fmla="*/ 38 h 70"/>
              <a:gd name="T24" fmla="*/ 12 w 71"/>
              <a:gd name="T25" fmla="*/ 35 h 70"/>
              <a:gd name="T26" fmla="*/ 14 w 71"/>
              <a:gd name="T27" fmla="*/ 36 h 70"/>
              <a:gd name="T28" fmla="*/ 15 w 71"/>
              <a:gd name="T29" fmla="*/ 39 h 70"/>
              <a:gd name="T30" fmla="*/ 17 w 71"/>
              <a:gd name="T31" fmla="*/ 43 h 70"/>
              <a:gd name="T32" fmla="*/ 20 w 71"/>
              <a:gd name="T33" fmla="*/ 49 h 70"/>
              <a:gd name="T34" fmla="*/ 29 w 71"/>
              <a:gd name="T35" fmla="*/ 36 h 70"/>
              <a:gd name="T36" fmla="*/ 33 w 71"/>
              <a:gd name="T37" fmla="*/ 29 h 70"/>
              <a:gd name="T38" fmla="*/ 45 w 71"/>
              <a:gd name="T39" fmla="*/ 13 h 70"/>
              <a:gd name="T40" fmla="*/ 52 w 71"/>
              <a:gd name="T41" fmla="*/ 5 h 70"/>
              <a:gd name="T42" fmla="*/ 59 w 71"/>
              <a:gd name="T43" fmla="*/ 2 h 70"/>
              <a:gd name="T44" fmla="*/ 70 w 71"/>
              <a:gd name="T45" fmla="*/ 0 h 70"/>
              <a:gd name="T46" fmla="*/ 71 w 71"/>
              <a:gd name="T47" fmla="*/ 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 h="70">
                <a:moveTo>
                  <a:pt x="71" y="2"/>
                </a:moveTo>
                <a:cubicBezTo>
                  <a:pt x="61" y="13"/>
                  <a:pt x="52" y="24"/>
                  <a:pt x="43" y="36"/>
                </a:cubicBezTo>
                <a:cubicBezTo>
                  <a:pt x="35" y="48"/>
                  <a:pt x="36" y="46"/>
                  <a:pt x="29" y="59"/>
                </a:cubicBezTo>
                <a:cubicBezTo>
                  <a:pt x="28" y="60"/>
                  <a:pt x="27" y="61"/>
                  <a:pt x="27" y="63"/>
                </a:cubicBezTo>
                <a:cubicBezTo>
                  <a:pt x="24" y="68"/>
                  <a:pt x="20" y="70"/>
                  <a:pt x="16" y="70"/>
                </a:cubicBezTo>
                <a:cubicBezTo>
                  <a:pt x="14" y="70"/>
                  <a:pt x="12" y="70"/>
                  <a:pt x="11" y="69"/>
                </a:cubicBezTo>
                <a:cubicBezTo>
                  <a:pt x="10" y="69"/>
                  <a:pt x="9" y="68"/>
                  <a:pt x="8" y="66"/>
                </a:cubicBezTo>
                <a:cubicBezTo>
                  <a:pt x="7" y="65"/>
                  <a:pt x="6" y="64"/>
                  <a:pt x="5" y="62"/>
                </a:cubicBezTo>
                <a:cubicBezTo>
                  <a:pt x="4" y="60"/>
                  <a:pt x="3" y="57"/>
                  <a:pt x="2" y="53"/>
                </a:cubicBezTo>
                <a:cubicBezTo>
                  <a:pt x="2" y="53"/>
                  <a:pt x="2" y="52"/>
                  <a:pt x="2" y="52"/>
                </a:cubicBezTo>
                <a:cubicBezTo>
                  <a:pt x="1" y="48"/>
                  <a:pt x="0" y="45"/>
                  <a:pt x="0" y="44"/>
                </a:cubicBezTo>
                <a:cubicBezTo>
                  <a:pt x="0" y="42"/>
                  <a:pt x="2" y="40"/>
                  <a:pt x="4" y="38"/>
                </a:cubicBezTo>
                <a:cubicBezTo>
                  <a:pt x="7" y="36"/>
                  <a:pt x="9" y="35"/>
                  <a:pt x="12" y="35"/>
                </a:cubicBezTo>
                <a:cubicBezTo>
                  <a:pt x="13" y="35"/>
                  <a:pt x="13" y="35"/>
                  <a:pt x="14" y="36"/>
                </a:cubicBezTo>
                <a:cubicBezTo>
                  <a:pt x="14" y="36"/>
                  <a:pt x="15" y="37"/>
                  <a:pt x="15" y="39"/>
                </a:cubicBezTo>
                <a:cubicBezTo>
                  <a:pt x="16" y="40"/>
                  <a:pt x="16" y="41"/>
                  <a:pt x="17" y="43"/>
                </a:cubicBezTo>
                <a:cubicBezTo>
                  <a:pt x="18" y="47"/>
                  <a:pt x="19" y="49"/>
                  <a:pt x="20" y="49"/>
                </a:cubicBezTo>
                <a:cubicBezTo>
                  <a:pt x="21" y="49"/>
                  <a:pt x="24" y="44"/>
                  <a:pt x="29" y="36"/>
                </a:cubicBezTo>
                <a:cubicBezTo>
                  <a:pt x="34" y="28"/>
                  <a:pt x="29" y="35"/>
                  <a:pt x="33" y="29"/>
                </a:cubicBezTo>
                <a:cubicBezTo>
                  <a:pt x="38" y="22"/>
                  <a:pt x="42" y="16"/>
                  <a:pt x="45" y="13"/>
                </a:cubicBezTo>
                <a:cubicBezTo>
                  <a:pt x="47" y="10"/>
                  <a:pt x="50" y="7"/>
                  <a:pt x="52" y="5"/>
                </a:cubicBezTo>
                <a:cubicBezTo>
                  <a:pt x="54" y="4"/>
                  <a:pt x="56" y="2"/>
                  <a:pt x="59" y="2"/>
                </a:cubicBezTo>
                <a:cubicBezTo>
                  <a:pt x="62" y="1"/>
                  <a:pt x="66" y="0"/>
                  <a:pt x="70" y="0"/>
                </a:cubicBezTo>
                <a:lnTo>
                  <a:pt x="71"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99" name="Group 98"/>
          <p:cNvGrpSpPr/>
          <p:nvPr userDrawn="1"/>
        </p:nvGrpSpPr>
        <p:grpSpPr>
          <a:xfrm>
            <a:off x="4956175" y="2465388"/>
            <a:ext cx="455613" cy="352425"/>
            <a:chOff x="4956175" y="2465388"/>
            <a:chExt cx="455613" cy="352425"/>
          </a:xfrm>
        </p:grpSpPr>
        <p:sp>
          <p:nvSpPr>
            <p:cNvPr id="100" name="Line 81"/>
            <p:cNvSpPr>
              <a:spLocks noChangeShapeType="1"/>
            </p:cNvSpPr>
            <p:nvPr userDrawn="1"/>
          </p:nvSpPr>
          <p:spPr bwMode="auto">
            <a:xfrm>
              <a:off x="5029200" y="25590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1" name="Line 82"/>
            <p:cNvSpPr>
              <a:spLocks noChangeShapeType="1"/>
            </p:cNvSpPr>
            <p:nvPr userDrawn="1"/>
          </p:nvSpPr>
          <p:spPr bwMode="auto">
            <a:xfrm>
              <a:off x="5029200" y="25590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2" name="Freeform 83"/>
            <p:cNvSpPr>
              <a:spLocks/>
            </p:cNvSpPr>
            <p:nvPr userDrawn="1"/>
          </p:nvSpPr>
          <p:spPr bwMode="auto">
            <a:xfrm>
              <a:off x="5183188" y="2465388"/>
              <a:ext cx="207963" cy="101600"/>
            </a:xfrm>
            <a:custGeom>
              <a:avLst/>
              <a:gdLst>
                <a:gd name="T0" fmla="*/ 0 w 131"/>
                <a:gd name="T1" fmla="*/ 42 h 64"/>
                <a:gd name="T2" fmla="*/ 34 w 131"/>
                <a:gd name="T3" fmla="*/ 0 h 64"/>
                <a:gd name="T4" fmla="*/ 131 w 131"/>
                <a:gd name="T5" fmla="*/ 17 h 64"/>
                <a:gd name="T6" fmla="*/ 93 w 131"/>
                <a:gd name="T7" fmla="*/ 64 h 64"/>
                <a:gd name="T8" fmla="*/ 0 w 131"/>
                <a:gd name="T9" fmla="*/ 42 h 64"/>
              </a:gdLst>
              <a:ahLst/>
              <a:cxnLst>
                <a:cxn ang="0">
                  <a:pos x="T0" y="T1"/>
                </a:cxn>
                <a:cxn ang="0">
                  <a:pos x="T2" y="T3"/>
                </a:cxn>
                <a:cxn ang="0">
                  <a:pos x="T4" y="T5"/>
                </a:cxn>
                <a:cxn ang="0">
                  <a:pos x="T6" y="T7"/>
                </a:cxn>
                <a:cxn ang="0">
                  <a:pos x="T8" y="T9"/>
                </a:cxn>
              </a:cxnLst>
              <a:rect l="0" t="0" r="r" b="b"/>
              <a:pathLst>
                <a:path w="131" h="64">
                  <a:moveTo>
                    <a:pt x="0" y="42"/>
                  </a:moveTo>
                  <a:lnTo>
                    <a:pt x="34" y="0"/>
                  </a:lnTo>
                  <a:lnTo>
                    <a:pt x="131" y="17"/>
                  </a:lnTo>
                  <a:lnTo>
                    <a:pt x="93" y="64"/>
                  </a:lnTo>
                  <a:lnTo>
                    <a:pt x="0" y="4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3" name="Freeform 84"/>
            <p:cNvSpPr>
              <a:spLocks/>
            </p:cNvSpPr>
            <p:nvPr userDrawn="1"/>
          </p:nvSpPr>
          <p:spPr bwMode="auto">
            <a:xfrm>
              <a:off x="4959350" y="2481263"/>
              <a:ext cx="220663" cy="85725"/>
            </a:xfrm>
            <a:custGeom>
              <a:avLst/>
              <a:gdLst>
                <a:gd name="T0" fmla="*/ 0 w 139"/>
                <a:gd name="T1" fmla="*/ 20 h 54"/>
                <a:gd name="T2" fmla="*/ 41 w 139"/>
                <a:gd name="T3" fmla="*/ 54 h 54"/>
                <a:gd name="T4" fmla="*/ 139 w 139"/>
                <a:gd name="T5" fmla="*/ 32 h 54"/>
                <a:gd name="T6" fmla="*/ 97 w 139"/>
                <a:gd name="T7" fmla="*/ 0 h 54"/>
                <a:gd name="T8" fmla="*/ 0 w 139"/>
                <a:gd name="T9" fmla="*/ 20 h 54"/>
              </a:gdLst>
              <a:ahLst/>
              <a:cxnLst>
                <a:cxn ang="0">
                  <a:pos x="T0" y="T1"/>
                </a:cxn>
                <a:cxn ang="0">
                  <a:pos x="T2" y="T3"/>
                </a:cxn>
                <a:cxn ang="0">
                  <a:pos x="T4" y="T5"/>
                </a:cxn>
                <a:cxn ang="0">
                  <a:pos x="T6" y="T7"/>
                </a:cxn>
                <a:cxn ang="0">
                  <a:pos x="T8" y="T9"/>
                </a:cxn>
              </a:cxnLst>
              <a:rect l="0" t="0" r="r" b="b"/>
              <a:pathLst>
                <a:path w="139" h="54">
                  <a:moveTo>
                    <a:pt x="0" y="20"/>
                  </a:moveTo>
                  <a:lnTo>
                    <a:pt x="41" y="54"/>
                  </a:lnTo>
                  <a:lnTo>
                    <a:pt x="139" y="32"/>
                  </a:lnTo>
                  <a:lnTo>
                    <a:pt x="97" y="0"/>
                  </a:lnTo>
                  <a:lnTo>
                    <a:pt x="0" y="2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4" name="Freeform 85"/>
            <p:cNvSpPr>
              <a:spLocks/>
            </p:cNvSpPr>
            <p:nvPr userDrawn="1"/>
          </p:nvSpPr>
          <p:spPr bwMode="auto">
            <a:xfrm>
              <a:off x="5024438" y="2613025"/>
              <a:ext cx="150813" cy="204788"/>
            </a:xfrm>
            <a:custGeom>
              <a:avLst/>
              <a:gdLst>
                <a:gd name="T0" fmla="*/ 47 w 95"/>
                <a:gd name="T1" fmla="*/ 58 h 129"/>
                <a:gd name="T2" fmla="*/ 44 w 95"/>
                <a:gd name="T3" fmla="*/ 58 h 129"/>
                <a:gd name="T4" fmla="*/ 0 w 95"/>
                <a:gd name="T5" fmla="*/ 41 h 129"/>
                <a:gd name="T6" fmla="*/ 0 w 95"/>
                <a:gd name="T7" fmla="*/ 90 h 129"/>
                <a:gd name="T8" fmla="*/ 95 w 95"/>
                <a:gd name="T9" fmla="*/ 129 h 129"/>
                <a:gd name="T10" fmla="*/ 95 w 95"/>
                <a:gd name="T11" fmla="*/ 0 h 129"/>
                <a:gd name="T12" fmla="*/ 47 w 95"/>
                <a:gd name="T13" fmla="*/ 58 h 129"/>
              </a:gdLst>
              <a:ahLst/>
              <a:cxnLst>
                <a:cxn ang="0">
                  <a:pos x="T0" y="T1"/>
                </a:cxn>
                <a:cxn ang="0">
                  <a:pos x="T2" y="T3"/>
                </a:cxn>
                <a:cxn ang="0">
                  <a:pos x="T4" y="T5"/>
                </a:cxn>
                <a:cxn ang="0">
                  <a:pos x="T6" y="T7"/>
                </a:cxn>
                <a:cxn ang="0">
                  <a:pos x="T8" y="T9"/>
                </a:cxn>
                <a:cxn ang="0">
                  <a:pos x="T10" y="T11"/>
                </a:cxn>
                <a:cxn ang="0">
                  <a:pos x="T12" y="T13"/>
                </a:cxn>
              </a:cxnLst>
              <a:rect l="0" t="0" r="r" b="b"/>
              <a:pathLst>
                <a:path w="95" h="129">
                  <a:moveTo>
                    <a:pt x="47" y="58"/>
                  </a:moveTo>
                  <a:lnTo>
                    <a:pt x="44" y="58"/>
                  </a:lnTo>
                  <a:lnTo>
                    <a:pt x="0" y="41"/>
                  </a:lnTo>
                  <a:lnTo>
                    <a:pt x="0" y="90"/>
                  </a:lnTo>
                  <a:lnTo>
                    <a:pt x="95" y="129"/>
                  </a:lnTo>
                  <a:lnTo>
                    <a:pt x="95" y="0"/>
                  </a:lnTo>
                  <a:lnTo>
                    <a:pt x="47" y="5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5" name="Freeform 86"/>
            <p:cNvSpPr>
              <a:spLocks/>
            </p:cNvSpPr>
            <p:nvPr userDrawn="1"/>
          </p:nvSpPr>
          <p:spPr bwMode="auto">
            <a:xfrm>
              <a:off x="4956175" y="2570163"/>
              <a:ext cx="211138" cy="127000"/>
            </a:xfrm>
            <a:custGeom>
              <a:avLst/>
              <a:gdLst>
                <a:gd name="T0" fmla="*/ 43 w 133"/>
                <a:gd name="T1" fmla="*/ 0 h 80"/>
                <a:gd name="T2" fmla="*/ 43 w 133"/>
                <a:gd name="T3" fmla="*/ 0 h 80"/>
                <a:gd name="T4" fmla="*/ 0 w 133"/>
                <a:gd name="T5" fmla="*/ 46 h 80"/>
                <a:gd name="T6" fmla="*/ 43 w 133"/>
                <a:gd name="T7" fmla="*/ 63 h 80"/>
                <a:gd name="T8" fmla="*/ 87 w 133"/>
                <a:gd name="T9" fmla="*/ 80 h 80"/>
                <a:gd name="T10" fmla="*/ 133 w 133"/>
                <a:gd name="T11" fmla="*/ 24 h 80"/>
                <a:gd name="T12" fmla="*/ 43 w 133"/>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133" h="80">
                  <a:moveTo>
                    <a:pt x="43" y="0"/>
                  </a:moveTo>
                  <a:lnTo>
                    <a:pt x="43" y="0"/>
                  </a:lnTo>
                  <a:lnTo>
                    <a:pt x="0" y="46"/>
                  </a:lnTo>
                  <a:lnTo>
                    <a:pt x="43" y="63"/>
                  </a:lnTo>
                  <a:lnTo>
                    <a:pt x="87" y="80"/>
                  </a:lnTo>
                  <a:lnTo>
                    <a:pt x="133" y="24"/>
                  </a:lnTo>
                  <a:lnTo>
                    <a:pt x="43"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6" name="Freeform 87"/>
            <p:cNvSpPr>
              <a:spLocks/>
            </p:cNvSpPr>
            <p:nvPr userDrawn="1"/>
          </p:nvSpPr>
          <p:spPr bwMode="auto">
            <a:xfrm>
              <a:off x="5183188" y="2613025"/>
              <a:ext cx="150813" cy="204788"/>
            </a:xfrm>
            <a:custGeom>
              <a:avLst/>
              <a:gdLst>
                <a:gd name="T0" fmla="*/ 0 w 95"/>
                <a:gd name="T1" fmla="*/ 0 h 129"/>
                <a:gd name="T2" fmla="*/ 0 w 95"/>
                <a:gd name="T3" fmla="*/ 129 h 129"/>
                <a:gd name="T4" fmla="*/ 95 w 95"/>
                <a:gd name="T5" fmla="*/ 90 h 129"/>
                <a:gd name="T6" fmla="*/ 95 w 95"/>
                <a:gd name="T7" fmla="*/ 29 h 129"/>
                <a:gd name="T8" fmla="*/ 54 w 95"/>
                <a:gd name="T9" fmla="*/ 44 h 129"/>
                <a:gd name="T10" fmla="*/ 0 w 95"/>
                <a:gd name="T11" fmla="*/ 0 h 129"/>
              </a:gdLst>
              <a:ahLst/>
              <a:cxnLst>
                <a:cxn ang="0">
                  <a:pos x="T0" y="T1"/>
                </a:cxn>
                <a:cxn ang="0">
                  <a:pos x="T2" y="T3"/>
                </a:cxn>
                <a:cxn ang="0">
                  <a:pos x="T4" y="T5"/>
                </a:cxn>
                <a:cxn ang="0">
                  <a:pos x="T6" y="T7"/>
                </a:cxn>
                <a:cxn ang="0">
                  <a:pos x="T8" y="T9"/>
                </a:cxn>
                <a:cxn ang="0">
                  <a:pos x="T10" y="T11"/>
                </a:cxn>
              </a:cxnLst>
              <a:rect l="0" t="0" r="r" b="b"/>
              <a:pathLst>
                <a:path w="95" h="129">
                  <a:moveTo>
                    <a:pt x="0" y="0"/>
                  </a:moveTo>
                  <a:lnTo>
                    <a:pt x="0" y="129"/>
                  </a:lnTo>
                  <a:lnTo>
                    <a:pt x="95" y="90"/>
                  </a:lnTo>
                  <a:lnTo>
                    <a:pt x="95" y="29"/>
                  </a:lnTo>
                  <a:lnTo>
                    <a:pt x="54" y="44"/>
                  </a:ln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7" name="Freeform 88"/>
            <p:cNvSpPr>
              <a:spLocks/>
            </p:cNvSpPr>
            <p:nvPr userDrawn="1"/>
          </p:nvSpPr>
          <p:spPr bwMode="auto">
            <a:xfrm>
              <a:off x="5191125" y="2570163"/>
              <a:ext cx="220663" cy="104775"/>
            </a:xfrm>
            <a:custGeom>
              <a:avLst/>
              <a:gdLst>
                <a:gd name="T0" fmla="*/ 92 w 139"/>
                <a:gd name="T1" fmla="*/ 0 h 66"/>
                <a:gd name="T2" fmla="*/ 90 w 139"/>
                <a:gd name="T3" fmla="*/ 0 h 66"/>
                <a:gd name="T4" fmla="*/ 0 w 139"/>
                <a:gd name="T5" fmla="*/ 27 h 66"/>
                <a:gd name="T6" fmla="*/ 51 w 139"/>
                <a:gd name="T7" fmla="*/ 66 h 66"/>
                <a:gd name="T8" fmla="*/ 90 w 139"/>
                <a:gd name="T9" fmla="*/ 51 h 66"/>
                <a:gd name="T10" fmla="*/ 139 w 139"/>
                <a:gd name="T11" fmla="*/ 34 h 66"/>
                <a:gd name="T12" fmla="*/ 92 w 139"/>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139" h="66">
                  <a:moveTo>
                    <a:pt x="92" y="0"/>
                  </a:moveTo>
                  <a:lnTo>
                    <a:pt x="90" y="0"/>
                  </a:lnTo>
                  <a:lnTo>
                    <a:pt x="0" y="27"/>
                  </a:lnTo>
                  <a:lnTo>
                    <a:pt x="51" y="66"/>
                  </a:lnTo>
                  <a:lnTo>
                    <a:pt x="90" y="51"/>
                  </a:lnTo>
                  <a:lnTo>
                    <a:pt x="139" y="34"/>
                  </a:lnTo>
                  <a:lnTo>
                    <a:pt x="92"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08" name="Freeform 89"/>
          <p:cNvSpPr>
            <a:spLocks noEditPoints="1"/>
          </p:cNvSpPr>
          <p:nvPr userDrawn="1"/>
        </p:nvSpPr>
        <p:spPr bwMode="auto">
          <a:xfrm>
            <a:off x="5110163" y="1287463"/>
            <a:ext cx="266700" cy="398463"/>
          </a:xfrm>
          <a:custGeom>
            <a:avLst/>
            <a:gdLst>
              <a:gd name="T0" fmla="*/ 34 w 69"/>
              <a:gd name="T1" fmla="*/ 0 h 103"/>
              <a:gd name="T2" fmla="*/ 0 w 69"/>
              <a:gd name="T3" fmla="*/ 34 h 103"/>
              <a:gd name="T4" fmla="*/ 34 w 69"/>
              <a:gd name="T5" fmla="*/ 103 h 103"/>
              <a:gd name="T6" fmla="*/ 69 w 69"/>
              <a:gd name="T7" fmla="*/ 34 h 103"/>
              <a:gd name="T8" fmla="*/ 34 w 69"/>
              <a:gd name="T9" fmla="*/ 0 h 103"/>
              <a:gd name="T10" fmla="*/ 34 w 69"/>
              <a:gd name="T11" fmla="*/ 61 h 103"/>
              <a:gd name="T12" fmla="*/ 10 w 69"/>
              <a:gd name="T13" fmla="*/ 37 h 103"/>
              <a:gd name="T14" fmla="*/ 34 w 69"/>
              <a:gd name="T15" fmla="*/ 13 h 103"/>
              <a:gd name="T16" fmla="*/ 58 w 69"/>
              <a:gd name="T17" fmla="*/ 37 h 103"/>
              <a:gd name="T18" fmla="*/ 34 w 69"/>
              <a:gd name="T19" fmla="*/ 6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103">
                <a:moveTo>
                  <a:pt x="34" y="0"/>
                </a:moveTo>
                <a:cubicBezTo>
                  <a:pt x="15" y="0"/>
                  <a:pt x="0" y="15"/>
                  <a:pt x="0" y="34"/>
                </a:cubicBezTo>
                <a:cubicBezTo>
                  <a:pt x="0" y="53"/>
                  <a:pt x="34" y="103"/>
                  <a:pt x="34" y="103"/>
                </a:cubicBezTo>
                <a:cubicBezTo>
                  <a:pt x="34" y="103"/>
                  <a:pt x="69" y="53"/>
                  <a:pt x="69" y="34"/>
                </a:cubicBezTo>
                <a:cubicBezTo>
                  <a:pt x="69" y="15"/>
                  <a:pt x="53" y="0"/>
                  <a:pt x="34" y="0"/>
                </a:cubicBezTo>
                <a:close/>
                <a:moveTo>
                  <a:pt x="34" y="61"/>
                </a:moveTo>
                <a:cubicBezTo>
                  <a:pt x="21" y="61"/>
                  <a:pt x="10" y="50"/>
                  <a:pt x="10" y="37"/>
                </a:cubicBezTo>
                <a:cubicBezTo>
                  <a:pt x="10" y="24"/>
                  <a:pt x="21" y="13"/>
                  <a:pt x="34" y="13"/>
                </a:cubicBezTo>
                <a:cubicBezTo>
                  <a:pt x="47" y="13"/>
                  <a:pt x="58" y="24"/>
                  <a:pt x="58" y="37"/>
                </a:cubicBezTo>
                <a:cubicBezTo>
                  <a:pt x="58" y="50"/>
                  <a:pt x="47" y="61"/>
                  <a:pt x="34" y="6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9" name="Freeform 92"/>
          <p:cNvSpPr>
            <a:spLocks/>
          </p:cNvSpPr>
          <p:nvPr userDrawn="1"/>
        </p:nvSpPr>
        <p:spPr bwMode="auto">
          <a:xfrm>
            <a:off x="4511675" y="977900"/>
            <a:ext cx="390525" cy="328613"/>
          </a:xfrm>
          <a:custGeom>
            <a:avLst/>
            <a:gdLst>
              <a:gd name="T0" fmla="*/ 101 w 101"/>
              <a:gd name="T1" fmla="*/ 35 h 85"/>
              <a:gd name="T2" fmla="*/ 50 w 101"/>
              <a:gd name="T3" fmla="*/ 0 h 85"/>
              <a:gd name="T4" fmla="*/ 0 w 101"/>
              <a:gd name="T5" fmla="*/ 35 h 85"/>
              <a:gd name="T6" fmla="*/ 50 w 101"/>
              <a:gd name="T7" fmla="*/ 71 h 85"/>
              <a:gd name="T8" fmla="*/ 58 w 101"/>
              <a:gd name="T9" fmla="*/ 70 h 85"/>
              <a:gd name="T10" fmla="*/ 59 w 101"/>
              <a:gd name="T11" fmla="*/ 71 h 85"/>
              <a:gd name="T12" fmla="*/ 60 w 101"/>
              <a:gd name="T13" fmla="*/ 73 h 85"/>
              <a:gd name="T14" fmla="*/ 55 w 101"/>
              <a:gd name="T15" fmla="*/ 83 h 85"/>
              <a:gd name="T16" fmla="*/ 54 w 101"/>
              <a:gd name="T17" fmla="*/ 84 h 85"/>
              <a:gd name="T18" fmla="*/ 56 w 101"/>
              <a:gd name="T19" fmla="*/ 85 h 85"/>
              <a:gd name="T20" fmla="*/ 78 w 101"/>
              <a:gd name="T21" fmla="*/ 68 h 85"/>
              <a:gd name="T22" fmla="*/ 82 w 101"/>
              <a:gd name="T23" fmla="*/ 63 h 85"/>
              <a:gd name="T24" fmla="*/ 101 w 101"/>
              <a:gd name="T25" fmla="*/ 3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5">
                <a:moveTo>
                  <a:pt x="101" y="35"/>
                </a:moveTo>
                <a:cubicBezTo>
                  <a:pt x="101" y="16"/>
                  <a:pt x="78" y="0"/>
                  <a:pt x="50" y="0"/>
                </a:cubicBezTo>
                <a:cubicBezTo>
                  <a:pt x="23" y="0"/>
                  <a:pt x="0" y="16"/>
                  <a:pt x="0" y="35"/>
                </a:cubicBezTo>
                <a:cubicBezTo>
                  <a:pt x="0" y="55"/>
                  <a:pt x="23" y="71"/>
                  <a:pt x="50" y="71"/>
                </a:cubicBezTo>
                <a:cubicBezTo>
                  <a:pt x="53" y="71"/>
                  <a:pt x="55" y="71"/>
                  <a:pt x="58" y="70"/>
                </a:cubicBezTo>
                <a:cubicBezTo>
                  <a:pt x="58" y="70"/>
                  <a:pt x="59" y="71"/>
                  <a:pt x="59" y="71"/>
                </a:cubicBezTo>
                <a:cubicBezTo>
                  <a:pt x="60" y="72"/>
                  <a:pt x="60" y="72"/>
                  <a:pt x="60" y="73"/>
                </a:cubicBezTo>
                <a:cubicBezTo>
                  <a:pt x="59" y="77"/>
                  <a:pt x="57" y="80"/>
                  <a:pt x="55" y="83"/>
                </a:cubicBezTo>
                <a:cubicBezTo>
                  <a:pt x="54" y="83"/>
                  <a:pt x="54" y="84"/>
                  <a:pt x="54" y="84"/>
                </a:cubicBezTo>
                <a:cubicBezTo>
                  <a:pt x="55" y="85"/>
                  <a:pt x="55" y="85"/>
                  <a:pt x="56" y="85"/>
                </a:cubicBezTo>
                <a:cubicBezTo>
                  <a:pt x="66" y="83"/>
                  <a:pt x="74" y="76"/>
                  <a:pt x="78" y="68"/>
                </a:cubicBezTo>
                <a:cubicBezTo>
                  <a:pt x="78" y="66"/>
                  <a:pt x="80" y="64"/>
                  <a:pt x="82" y="63"/>
                </a:cubicBezTo>
                <a:cubicBezTo>
                  <a:pt x="93" y="57"/>
                  <a:pt x="101" y="47"/>
                  <a:pt x="101" y="3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0" name="Freeform 93"/>
          <p:cNvSpPr>
            <a:spLocks/>
          </p:cNvSpPr>
          <p:nvPr userDrawn="1"/>
        </p:nvSpPr>
        <p:spPr bwMode="auto">
          <a:xfrm>
            <a:off x="2889250" y="2655888"/>
            <a:ext cx="393700" cy="458788"/>
          </a:xfrm>
          <a:custGeom>
            <a:avLst/>
            <a:gdLst>
              <a:gd name="T0" fmla="*/ 83 w 102"/>
              <a:gd name="T1" fmla="*/ 80 h 119"/>
              <a:gd name="T2" fmla="*/ 70 w 102"/>
              <a:gd name="T3" fmla="*/ 85 h 119"/>
              <a:gd name="T4" fmla="*/ 38 w 102"/>
              <a:gd name="T5" fmla="*/ 65 h 119"/>
              <a:gd name="T6" fmla="*/ 38 w 102"/>
              <a:gd name="T7" fmla="*/ 59 h 119"/>
              <a:gd name="T8" fmla="*/ 38 w 102"/>
              <a:gd name="T9" fmla="*/ 54 h 119"/>
              <a:gd name="T10" fmla="*/ 70 w 102"/>
              <a:gd name="T11" fmla="*/ 34 h 119"/>
              <a:gd name="T12" fmla="*/ 83 w 102"/>
              <a:gd name="T13" fmla="*/ 39 h 119"/>
              <a:gd name="T14" fmla="*/ 102 w 102"/>
              <a:gd name="T15" fmla="*/ 19 h 119"/>
              <a:gd name="T16" fmla="*/ 83 w 102"/>
              <a:gd name="T17" fmla="*/ 0 h 119"/>
              <a:gd name="T18" fmla="*/ 63 w 102"/>
              <a:gd name="T19" fmla="*/ 19 h 119"/>
              <a:gd name="T20" fmla="*/ 64 w 102"/>
              <a:gd name="T21" fmla="*/ 25 h 119"/>
              <a:gd name="T22" fmla="*/ 32 w 102"/>
              <a:gd name="T23" fmla="*/ 45 h 119"/>
              <a:gd name="T24" fmla="*/ 19 w 102"/>
              <a:gd name="T25" fmla="*/ 40 h 119"/>
              <a:gd name="T26" fmla="*/ 0 w 102"/>
              <a:gd name="T27" fmla="*/ 59 h 119"/>
              <a:gd name="T28" fmla="*/ 19 w 102"/>
              <a:gd name="T29" fmla="*/ 79 h 119"/>
              <a:gd name="T30" fmla="*/ 32 w 102"/>
              <a:gd name="T31" fmla="*/ 74 h 119"/>
              <a:gd name="T32" fmla="*/ 64 w 102"/>
              <a:gd name="T33" fmla="*/ 94 h 119"/>
              <a:gd name="T34" fmla="*/ 63 w 102"/>
              <a:gd name="T35" fmla="*/ 99 h 119"/>
              <a:gd name="T36" fmla="*/ 83 w 102"/>
              <a:gd name="T37" fmla="*/ 119 h 119"/>
              <a:gd name="T38" fmla="*/ 102 w 102"/>
              <a:gd name="T39" fmla="*/ 99 h 119"/>
              <a:gd name="T40" fmla="*/ 83 w 102"/>
              <a:gd name="T41" fmla="*/ 8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2" h="119">
                <a:moveTo>
                  <a:pt x="83" y="80"/>
                </a:moveTo>
                <a:cubicBezTo>
                  <a:pt x="78" y="80"/>
                  <a:pt x="73" y="82"/>
                  <a:pt x="70" y="85"/>
                </a:cubicBezTo>
                <a:cubicBezTo>
                  <a:pt x="38" y="65"/>
                  <a:pt x="38" y="65"/>
                  <a:pt x="38" y="65"/>
                </a:cubicBezTo>
                <a:cubicBezTo>
                  <a:pt x="38" y="63"/>
                  <a:pt x="38" y="61"/>
                  <a:pt x="38" y="59"/>
                </a:cubicBezTo>
                <a:cubicBezTo>
                  <a:pt x="38" y="57"/>
                  <a:pt x="38" y="56"/>
                  <a:pt x="38" y="54"/>
                </a:cubicBezTo>
                <a:cubicBezTo>
                  <a:pt x="70" y="34"/>
                  <a:pt x="70" y="34"/>
                  <a:pt x="70" y="34"/>
                </a:cubicBezTo>
                <a:cubicBezTo>
                  <a:pt x="73" y="37"/>
                  <a:pt x="78" y="39"/>
                  <a:pt x="83" y="39"/>
                </a:cubicBezTo>
                <a:cubicBezTo>
                  <a:pt x="94" y="39"/>
                  <a:pt x="102" y="30"/>
                  <a:pt x="102" y="19"/>
                </a:cubicBezTo>
                <a:cubicBezTo>
                  <a:pt x="102" y="9"/>
                  <a:pt x="94" y="0"/>
                  <a:pt x="83" y="0"/>
                </a:cubicBezTo>
                <a:cubicBezTo>
                  <a:pt x="72" y="0"/>
                  <a:pt x="63" y="9"/>
                  <a:pt x="63" y="19"/>
                </a:cubicBezTo>
                <a:cubicBezTo>
                  <a:pt x="63" y="21"/>
                  <a:pt x="64" y="23"/>
                  <a:pt x="64" y="25"/>
                </a:cubicBezTo>
                <a:cubicBezTo>
                  <a:pt x="32" y="45"/>
                  <a:pt x="32" y="45"/>
                  <a:pt x="32" y="45"/>
                </a:cubicBezTo>
                <a:cubicBezTo>
                  <a:pt x="28" y="42"/>
                  <a:pt x="24" y="40"/>
                  <a:pt x="19" y="40"/>
                </a:cubicBezTo>
                <a:cubicBezTo>
                  <a:pt x="8" y="40"/>
                  <a:pt x="0" y="49"/>
                  <a:pt x="0" y="59"/>
                </a:cubicBezTo>
                <a:cubicBezTo>
                  <a:pt x="0" y="70"/>
                  <a:pt x="8" y="79"/>
                  <a:pt x="19" y="79"/>
                </a:cubicBezTo>
                <a:cubicBezTo>
                  <a:pt x="24" y="79"/>
                  <a:pt x="29" y="77"/>
                  <a:pt x="32" y="74"/>
                </a:cubicBezTo>
                <a:cubicBezTo>
                  <a:pt x="64" y="94"/>
                  <a:pt x="64" y="94"/>
                  <a:pt x="64" y="94"/>
                </a:cubicBezTo>
                <a:cubicBezTo>
                  <a:pt x="64" y="96"/>
                  <a:pt x="63" y="97"/>
                  <a:pt x="63" y="99"/>
                </a:cubicBezTo>
                <a:cubicBezTo>
                  <a:pt x="63" y="110"/>
                  <a:pt x="72" y="119"/>
                  <a:pt x="83" y="119"/>
                </a:cubicBezTo>
                <a:cubicBezTo>
                  <a:pt x="94" y="119"/>
                  <a:pt x="102" y="110"/>
                  <a:pt x="102" y="99"/>
                </a:cubicBezTo>
                <a:cubicBezTo>
                  <a:pt x="102" y="88"/>
                  <a:pt x="94" y="80"/>
                  <a:pt x="83" y="8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1" name="Freeform 94"/>
          <p:cNvSpPr>
            <a:spLocks noEditPoints="1"/>
          </p:cNvSpPr>
          <p:nvPr userDrawn="1"/>
        </p:nvSpPr>
        <p:spPr bwMode="auto">
          <a:xfrm>
            <a:off x="1958975" y="1349375"/>
            <a:ext cx="231775" cy="277813"/>
          </a:xfrm>
          <a:custGeom>
            <a:avLst/>
            <a:gdLst>
              <a:gd name="T0" fmla="*/ 36 w 146"/>
              <a:gd name="T1" fmla="*/ 44 h 175"/>
              <a:gd name="T2" fmla="*/ 44 w 146"/>
              <a:gd name="T3" fmla="*/ 0 h 175"/>
              <a:gd name="T4" fmla="*/ 73 w 146"/>
              <a:gd name="T5" fmla="*/ 0 h 175"/>
              <a:gd name="T6" fmla="*/ 63 w 146"/>
              <a:gd name="T7" fmla="*/ 44 h 175"/>
              <a:gd name="T8" fmla="*/ 102 w 146"/>
              <a:gd name="T9" fmla="*/ 44 h 175"/>
              <a:gd name="T10" fmla="*/ 109 w 146"/>
              <a:gd name="T11" fmla="*/ 0 h 175"/>
              <a:gd name="T12" fmla="*/ 139 w 146"/>
              <a:gd name="T13" fmla="*/ 0 h 175"/>
              <a:gd name="T14" fmla="*/ 129 w 146"/>
              <a:gd name="T15" fmla="*/ 44 h 175"/>
              <a:gd name="T16" fmla="*/ 146 w 146"/>
              <a:gd name="T17" fmla="*/ 44 h 175"/>
              <a:gd name="T18" fmla="*/ 146 w 146"/>
              <a:gd name="T19" fmla="*/ 71 h 175"/>
              <a:gd name="T20" fmla="*/ 124 w 146"/>
              <a:gd name="T21" fmla="*/ 71 h 175"/>
              <a:gd name="T22" fmla="*/ 117 w 146"/>
              <a:gd name="T23" fmla="*/ 102 h 175"/>
              <a:gd name="T24" fmla="*/ 146 w 146"/>
              <a:gd name="T25" fmla="*/ 102 h 175"/>
              <a:gd name="T26" fmla="*/ 146 w 146"/>
              <a:gd name="T27" fmla="*/ 129 h 175"/>
              <a:gd name="T28" fmla="*/ 109 w 146"/>
              <a:gd name="T29" fmla="*/ 129 h 175"/>
              <a:gd name="T30" fmla="*/ 102 w 146"/>
              <a:gd name="T31" fmla="*/ 175 h 175"/>
              <a:gd name="T32" fmla="*/ 73 w 146"/>
              <a:gd name="T33" fmla="*/ 175 h 175"/>
              <a:gd name="T34" fmla="*/ 83 w 146"/>
              <a:gd name="T35" fmla="*/ 129 h 175"/>
              <a:gd name="T36" fmla="*/ 46 w 146"/>
              <a:gd name="T37" fmla="*/ 129 h 175"/>
              <a:gd name="T38" fmla="*/ 36 w 146"/>
              <a:gd name="T39" fmla="*/ 175 h 175"/>
              <a:gd name="T40" fmla="*/ 7 w 146"/>
              <a:gd name="T41" fmla="*/ 175 h 175"/>
              <a:gd name="T42" fmla="*/ 17 w 146"/>
              <a:gd name="T43" fmla="*/ 129 h 175"/>
              <a:gd name="T44" fmla="*/ 0 w 146"/>
              <a:gd name="T45" fmla="*/ 129 h 175"/>
              <a:gd name="T46" fmla="*/ 0 w 146"/>
              <a:gd name="T47" fmla="*/ 102 h 175"/>
              <a:gd name="T48" fmla="*/ 22 w 146"/>
              <a:gd name="T49" fmla="*/ 102 h 175"/>
              <a:gd name="T50" fmla="*/ 29 w 146"/>
              <a:gd name="T51" fmla="*/ 71 h 175"/>
              <a:gd name="T52" fmla="*/ 0 w 146"/>
              <a:gd name="T53" fmla="*/ 71 h 175"/>
              <a:gd name="T54" fmla="*/ 0 w 146"/>
              <a:gd name="T55" fmla="*/ 44 h 175"/>
              <a:gd name="T56" fmla="*/ 36 w 146"/>
              <a:gd name="T57" fmla="*/ 44 h 175"/>
              <a:gd name="T58" fmla="*/ 51 w 146"/>
              <a:gd name="T59" fmla="*/ 102 h 175"/>
              <a:gd name="T60" fmla="*/ 87 w 146"/>
              <a:gd name="T61" fmla="*/ 102 h 175"/>
              <a:gd name="T62" fmla="*/ 95 w 146"/>
              <a:gd name="T63" fmla="*/ 71 h 175"/>
              <a:gd name="T64" fmla="*/ 58 w 146"/>
              <a:gd name="T65" fmla="*/ 71 h 175"/>
              <a:gd name="T66" fmla="*/ 51 w 146"/>
              <a:gd name="T67" fmla="*/ 102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6" h="175">
                <a:moveTo>
                  <a:pt x="36" y="44"/>
                </a:moveTo>
                <a:lnTo>
                  <a:pt x="44" y="0"/>
                </a:lnTo>
                <a:lnTo>
                  <a:pt x="73" y="0"/>
                </a:lnTo>
                <a:lnTo>
                  <a:pt x="63" y="44"/>
                </a:lnTo>
                <a:lnTo>
                  <a:pt x="102" y="44"/>
                </a:lnTo>
                <a:lnTo>
                  <a:pt x="109" y="0"/>
                </a:lnTo>
                <a:lnTo>
                  <a:pt x="139" y="0"/>
                </a:lnTo>
                <a:lnTo>
                  <a:pt x="129" y="44"/>
                </a:lnTo>
                <a:lnTo>
                  <a:pt x="146" y="44"/>
                </a:lnTo>
                <a:lnTo>
                  <a:pt x="146" y="71"/>
                </a:lnTo>
                <a:lnTo>
                  <a:pt x="124" y="71"/>
                </a:lnTo>
                <a:lnTo>
                  <a:pt x="117" y="102"/>
                </a:lnTo>
                <a:lnTo>
                  <a:pt x="146" y="102"/>
                </a:lnTo>
                <a:lnTo>
                  <a:pt x="146" y="129"/>
                </a:lnTo>
                <a:lnTo>
                  <a:pt x="109" y="129"/>
                </a:lnTo>
                <a:lnTo>
                  <a:pt x="102" y="175"/>
                </a:lnTo>
                <a:lnTo>
                  <a:pt x="73" y="175"/>
                </a:lnTo>
                <a:lnTo>
                  <a:pt x="83" y="129"/>
                </a:lnTo>
                <a:lnTo>
                  <a:pt x="46" y="129"/>
                </a:lnTo>
                <a:lnTo>
                  <a:pt x="36" y="175"/>
                </a:lnTo>
                <a:lnTo>
                  <a:pt x="7" y="175"/>
                </a:lnTo>
                <a:lnTo>
                  <a:pt x="17" y="129"/>
                </a:lnTo>
                <a:lnTo>
                  <a:pt x="0" y="129"/>
                </a:lnTo>
                <a:lnTo>
                  <a:pt x="0" y="102"/>
                </a:lnTo>
                <a:lnTo>
                  <a:pt x="22" y="102"/>
                </a:lnTo>
                <a:lnTo>
                  <a:pt x="29" y="71"/>
                </a:lnTo>
                <a:lnTo>
                  <a:pt x="0" y="71"/>
                </a:lnTo>
                <a:lnTo>
                  <a:pt x="0" y="44"/>
                </a:lnTo>
                <a:lnTo>
                  <a:pt x="36" y="44"/>
                </a:lnTo>
                <a:close/>
                <a:moveTo>
                  <a:pt x="51" y="102"/>
                </a:moveTo>
                <a:lnTo>
                  <a:pt x="87" y="102"/>
                </a:lnTo>
                <a:lnTo>
                  <a:pt x="95" y="71"/>
                </a:lnTo>
                <a:lnTo>
                  <a:pt x="58" y="71"/>
                </a:lnTo>
                <a:lnTo>
                  <a:pt x="51" y="10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12" name="Group 111"/>
          <p:cNvGrpSpPr/>
          <p:nvPr userDrawn="1"/>
        </p:nvGrpSpPr>
        <p:grpSpPr>
          <a:xfrm>
            <a:off x="5932488" y="708025"/>
            <a:ext cx="363538" cy="366713"/>
            <a:chOff x="5932488" y="708025"/>
            <a:chExt cx="363538" cy="366713"/>
          </a:xfrm>
        </p:grpSpPr>
        <p:sp>
          <p:nvSpPr>
            <p:cNvPr id="113" name="Freeform 95"/>
            <p:cNvSpPr>
              <a:spLocks/>
            </p:cNvSpPr>
            <p:nvPr userDrawn="1"/>
          </p:nvSpPr>
          <p:spPr bwMode="auto">
            <a:xfrm>
              <a:off x="5932488" y="769938"/>
              <a:ext cx="161925" cy="131763"/>
            </a:xfrm>
            <a:custGeom>
              <a:avLst/>
              <a:gdLst>
                <a:gd name="T0" fmla="*/ 0 w 42"/>
                <a:gd name="T1" fmla="*/ 34 h 34"/>
                <a:gd name="T2" fmla="*/ 2 w 42"/>
                <a:gd name="T3" fmla="*/ 16 h 34"/>
                <a:gd name="T4" fmla="*/ 12 w 42"/>
                <a:gd name="T5" fmla="*/ 0 h 34"/>
                <a:gd name="T6" fmla="*/ 42 w 42"/>
                <a:gd name="T7" fmla="*/ 30 h 34"/>
                <a:gd name="T8" fmla="*/ 0 w 42"/>
                <a:gd name="T9" fmla="*/ 34 h 34"/>
              </a:gdLst>
              <a:ahLst/>
              <a:cxnLst>
                <a:cxn ang="0">
                  <a:pos x="T0" y="T1"/>
                </a:cxn>
                <a:cxn ang="0">
                  <a:pos x="T2" y="T3"/>
                </a:cxn>
                <a:cxn ang="0">
                  <a:pos x="T4" y="T5"/>
                </a:cxn>
                <a:cxn ang="0">
                  <a:pos x="T6" y="T7"/>
                </a:cxn>
                <a:cxn ang="0">
                  <a:pos x="T8" y="T9"/>
                </a:cxn>
              </a:cxnLst>
              <a:rect l="0" t="0" r="r" b="b"/>
              <a:pathLst>
                <a:path w="42" h="34">
                  <a:moveTo>
                    <a:pt x="0" y="34"/>
                  </a:moveTo>
                  <a:cubicBezTo>
                    <a:pt x="0" y="28"/>
                    <a:pt x="0" y="21"/>
                    <a:pt x="2" y="16"/>
                  </a:cubicBezTo>
                  <a:cubicBezTo>
                    <a:pt x="4" y="10"/>
                    <a:pt x="8" y="5"/>
                    <a:pt x="12" y="0"/>
                  </a:cubicBezTo>
                  <a:cubicBezTo>
                    <a:pt x="42" y="30"/>
                    <a:pt x="42" y="30"/>
                    <a:pt x="42" y="30"/>
                  </a:cubicBezTo>
                  <a:lnTo>
                    <a:pt x="0" y="3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4" name="Freeform 96"/>
            <p:cNvSpPr>
              <a:spLocks/>
            </p:cNvSpPr>
            <p:nvPr userDrawn="1"/>
          </p:nvSpPr>
          <p:spPr bwMode="auto">
            <a:xfrm>
              <a:off x="5932488" y="750888"/>
              <a:ext cx="363538" cy="323850"/>
            </a:xfrm>
            <a:custGeom>
              <a:avLst/>
              <a:gdLst>
                <a:gd name="T0" fmla="*/ 83 w 94"/>
                <a:gd name="T1" fmla="*/ 64 h 84"/>
                <a:gd name="T2" fmla="*/ 53 w 94"/>
                <a:gd name="T3" fmla="*/ 82 h 84"/>
                <a:gd name="T4" fmla="*/ 18 w 94"/>
                <a:gd name="T5" fmla="*/ 73 h 84"/>
                <a:gd name="T6" fmla="*/ 13 w 94"/>
                <a:gd name="T7" fmla="*/ 69 h 84"/>
                <a:gd name="T8" fmla="*/ 13 w 94"/>
                <a:gd name="T9" fmla="*/ 69 h 84"/>
                <a:gd name="T10" fmla="*/ 0 w 94"/>
                <a:gd name="T11" fmla="*/ 43 h 84"/>
                <a:gd name="T12" fmla="*/ 47 w 94"/>
                <a:gd name="T13" fmla="*/ 38 h 84"/>
                <a:gd name="T14" fmla="*/ 47 w 94"/>
                <a:gd name="T15" fmla="*/ 38 h 84"/>
                <a:gd name="T16" fmla="*/ 48 w 94"/>
                <a:gd name="T17" fmla="*/ 37 h 84"/>
                <a:gd name="T18" fmla="*/ 76 w 94"/>
                <a:gd name="T19" fmla="*/ 0 h 84"/>
                <a:gd name="T20" fmla="*/ 79 w 94"/>
                <a:gd name="T21" fmla="*/ 3 h 84"/>
                <a:gd name="T22" fmla="*/ 93 w 94"/>
                <a:gd name="T23" fmla="*/ 33 h 84"/>
                <a:gd name="T24" fmla="*/ 83 w 94"/>
                <a:gd name="T25" fmla="*/ 6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 h="84">
                  <a:moveTo>
                    <a:pt x="83" y="64"/>
                  </a:moveTo>
                  <a:cubicBezTo>
                    <a:pt x="76" y="74"/>
                    <a:pt x="65" y="81"/>
                    <a:pt x="53" y="82"/>
                  </a:cubicBezTo>
                  <a:cubicBezTo>
                    <a:pt x="41" y="84"/>
                    <a:pt x="28" y="81"/>
                    <a:pt x="18" y="73"/>
                  </a:cubicBezTo>
                  <a:cubicBezTo>
                    <a:pt x="16" y="72"/>
                    <a:pt x="15" y="70"/>
                    <a:pt x="13" y="69"/>
                  </a:cubicBezTo>
                  <a:cubicBezTo>
                    <a:pt x="13" y="69"/>
                    <a:pt x="13" y="69"/>
                    <a:pt x="13" y="69"/>
                  </a:cubicBezTo>
                  <a:cubicBezTo>
                    <a:pt x="6" y="62"/>
                    <a:pt x="2" y="53"/>
                    <a:pt x="0" y="43"/>
                  </a:cubicBezTo>
                  <a:cubicBezTo>
                    <a:pt x="47" y="38"/>
                    <a:pt x="47" y="38"/>
                    <a:pt x="47" y="38"/>
                  </a:cubicBezTo>
                  <a:cubicBezTo>
                    <a:pt x="47" y="38"/>
                    <a:pt x="47" y="38"/>
                    <a:pt x="47" y="38"/>
                  </a:cubicBezTo>
                  <a:cubicBezTo>
                    <a:pt x="48" y="37"/>
                    <a:pt x="48" y="37"/>
                    <a:pt x="48" y="37"/>
                  </a:cubicBezTo>
                  <a:cubicBezTo>
                    <a:pt x="76" y="0"/>
                    <a:pt x="76" y="0"/>
                    <a:pt x="76" y="0"/>
                  </a:cubicBezTo>
                  <a:cubicBezTo>
                    <a:pt x="77" y="1"/>
                    <a:pt x="78" y="2"/>
                    <a:pt x="79" y="3"/>
                  </a:cubicBezTo>
                  <a:cubicBezTo>
                    <a:pt x="87" y="11"/>
                    <a:pt x="92" y="22"/>
                    <a:pt x="93" y="33"/>
                  </a:cubicBezTo>
                  <a:cubicBezTo>
                    <a:pt x="94" y="44"/>
                    <a:pt x="90" y="55"/>
                    <a:pt x="83" y="64"/>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5" name="Freeform 97"/>
            <p:cNvSpPr>
              <a:spLocks/>
            </p:cNvSpPr>
            <p:nvPr userDrawn="1"/>
          </p:nvSpPr>
          <p:spPr bwMode="auto">
            <a:xfrm>
              <a:off x="5991225" y="708025"/>
              <a:ext cx="223838" cy="169863"/>
            </a:xfrm>
            <a:custGeom>
              <a:avLst/>
              <a:gdLst>
                <a:gd name="T0" fmla="*/ 58 w 58"/>
                <a:gd name="T1" fmla="*/ 9 h 44"/>
                <a:gd name="T2" fmla="*/ 31 w 58"/>
                <a:gd name="T3" fmla="*/ 44 h 44"/>
                <a:gd name="T4" fmla="*/ 0 w 58"/>
                <a:gd name="T5" fmla="*/ 13 h 44"/>
                <a:gd name="T6" fmla="*/ 28 w 58"/>
                <a:gd name="T7" fmla="*/ 1 h 44"/>
                <a:gd name="T8" fmla="*/ 58 w 58"/>
                <a:gd name="T9" fmla="*/ 9 h 44"/>
              </a:gdLst>
              <a:ahLst/>
              <a:cxnLst>
                <a:cxn ang="0">
                  <a:pos x="T0" y="T1"/>
                </a:cxn>
                <a:cxn ang="0">
                  <a:pos x="T2" y="T3"/>
                </a:cxn>
                <a:cxn ang="0">
                  <a:pos x="T4" y="T5"/>
                </a:cxn>
                <a:cxn ang="0">
                  <a:pos x="T6" y="T7"/>
                </a:cxn>
                <a:cxn ang="0">
                  <a:pos x="T8" y="T9"/>
                </a:cxn>
              </a:cxnLst>
              <a:rect l="0" t="0" r="r" b="b"/>
              <a:pathLst>
                <a:path w="58" h="44">
                  <a:moveTo>
                    <a:pt x="58" y="9"/>
                  </a:moveTo>
                  <a:cubicBezTo>
                    <a:pt x="31" y="44"/>
                    <a:pt x="31" y="44"/>
                    <a:pt x="31" y="44"/>
                  </a:cubicBezTo>
                  <a:cubicBezTo>
                    <a:pt x="0" y="13"/>
                    <a:pt x="0" y="13"/>
                    <a:pt x="0" y="13"/>
                  </a:cubicBezTo>
                  <a:cubicBezTo>
                    <a:pt x="8" y="6"/>
                    <a:pt x="18" y="1"/>
                    <a:pt x="28" y="1"/>
                  </a:cubicBezTo>
                  <a:cubicBezTo>
                    <a:pt x="38" y="0"/>
                    <a:pt x="49" y="3"/>
                    <a:pt x="58" y="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16" name="Group 115"/>
          <p:cNvGrpSpPr/>
          <p:nvPr userDrawn="1"/>
        </p:nvGrpSpPr>
        <p:grpSpPr>
          <a:xfrm>
            <a:off x="3406775" y="1298575"/>
            <a:ext cx="528638" cy="374650"/>
            <a:chOff x="3406775" y="1298575"/>
            <a:chExt cx="528638" cy="374650"/>
          </a:xfrm>
        </p:grpSpPr>
        <p:sp>
          <p:nvSpPr>
            <p:cNvPr id="117" name="Freeform 98"/>
            <p:cNvSpPr>
              <a:spLocks/>
            </p:cNvSpPr>
            <p:nvPr userDrawn="1"/>
          </p:nvSpPr>
          <p:spPr bwMode="auto">
            <a:xfrm>
              <a:off x="3684588" y="1298575"/>
              <a:ext cx="250825" cy="374650"/>
            </a:xfrm>
            <a:custGeom>
              <a:avLst/>
              <a:gdLst>
                <a:gd name="T0" fmla="*/ 0 w 158"/>
                <a:gd name="T1" fmla="*/ 236 h 236"/>
                <a:gd name="T2" fmla="*/ 32 w 158"/>
                <a:gd name="T3" fmla="*/ 236 h 236"/>
                <a:gd name="T4" fmla="*/ 59 w 158"/>
                <a:gd name="T5" fmla="*/ 236 h 236"/>
                <a:gd name="T6" fmla="*/ 158 w 158"/>
                <a:gd name="T7" fmla="*/ 120 h 236"/>
                <a:gd name="T8" fmla="*/ 59 w 158"/>
                <a:gd name="T9" fmla="*/ 0 h 236"/>
                <a:gd name="T10" fmla="*/ 32 w 158"/>
                <a:gd name="T11" fmla="*/ 0 h 236"/>
                <a:gd name="T12" fmla="*/ 0 w 158"/>
                <a:gd name="T13" fmla="*/ 0 h 236"/>
                <a:gd name="T14" fmla="*/ 100 w 158"/>
                <a:gd name="T15" fmla="*/ 120 h 236"/>
                <a:gd name="T16" fmla="*/ 0 w 158"/>
                <a:gd name="T1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236">
                  <a:moveTo>
                    <a:pt x="0" y="236"/>
                  </a:moveTo>
                  <a:lnTo>
                    <a:pt x="32" y="236"/>
                  </a:lnTo>
                  <a:lnTo>
                    <a:pt x="59" y="236"/>
                  </a:lnTo>
                  <a:lnTo>
                    <a:pt x="158" y="120"/>
                  </a:lnTo>
                  <a:lnTo>
                    <a:pt x="59" y="0"/>
                  </a:lnTo>
                  <a:lnTo>
                    <a:pt x="32" y="0"/>
                  </a:lnTo>
                  <a:lnTo>
                    <a:pt x="0" y="0"/>
                  </a:lnTo>
                  <a:lnTo>
                    <a:pt x="100" y="120"/>
                  </a:lnTo>
                  <a:lnTo>
                    <a:pt x="0" y="2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8" name="Freeform 99"/>
            <p:cNvSpPr>
              <a:spLocks/>
            </p:cNvSpPr>
            <p:nvPr userDrawn="1"/>
          </p:nvSpPr>
          <p:spPr bwMode="auto">
            <a:xfrm>
              <a:off x="3546475" y="1298575"/>
              <a:ext cx="250825" cy="374650"/>
            </a:xfrm>
            <a:custGeom>
              <a:avLst/>
              <a:gdLst>
                <a:gd name="T0" fmla="*/ 99 w 158"/>
                <a:gd name="T1" fmla="*/ 120 h 236"/>
                <a:gd name="T2" fmla="*/ 0 w 158"/>
                <a:gd name="T3" fmla="*/ 236 h 236"/>
                <a:gd name="T4" fmla="*/ 31 w 158"/>
                <a:gd name="T5" fmla="*/ 236 h 236"/>
                <a:gd name="T6" fmla="*/ 58 w 158"/>
                <a:gd name="T7" fmla="*/ 236 h 236"/>
                <a:gd name="T8" fmla="*/ 158 w 158"/>
                <a:gd name="T9" fmla="*/ 120 h 236"/>
                <a:gd name="T10" fmla="*/ 58 w 158"/>
                <a:gd name="T11" fmla="*/ 0 h 236"/>
                <a:gd name="T12" fmla="*/ 31 w 158"/>
                <a:gd name="T13" fmla="*/ 0 h 236"/>
                <a:gd name="T14" fmla="*/ 0 w 158"/>
                <a:gd name="T15" fmla="*/ 0 h 236"/>
                <a:gd name="T16" fmla="*/ 99 w 158"/>
                <a:gd name="T17" fmla="*/ 120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236">
                  <a:moveTo>
                    <a:pt x="99" y="120"/>
                  </a:moveTo>
                  <a:lnTo>
                    <a:pt x="0" y="236"/>
                  </a:lnTo>
                  <a:lnTo>
                    <a:pt x="31" y="236"/>
                  </a:lnTo>
                  <a:lnTo>
                    <a:pt x="58" y="236"/>
                  </a:lnTo>
                  <a:lnTo>
                    <a:pt x="158" y="120"/>
                  </a:lnTo>
                  <a:lnTo>
                    <a:pt x="58" y="0"/>
                  </a:lnTo>
                  <a:lnTo>
                    <a:pt x="31" y="0"/>
                  </a:lnTo>
                  <a:lnTo>
                    <a:pt x="0" y="0"/>
                  </a:lnTo>
                  <a:lnTo>
                    <a:pt x="99" y="12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9" name="Freeform 100"/>
            <p:cNvSpPr>
              <a:spLocks/>
            </p:cNvSpPr>
            <p:nvPr userDrawn="1"/>
          </p:nvSpPr>
          <p:spPr bwMode="auto">
            <a:xfrm>
              <a:off x="3406775" y="1298575"/>
              <a:ext cx="250825" cy="374650"/>
            </a:xfrm>
            <a:custGeom>
              <a:avLst/>
              <a:gdLst>
                <a:gd name="T0" fmla="*/ 0 w 158"/>
                <a:gd name="T1" fmla="*/ 236 h 236"/>
                <a:gd name="T2" fmla="*/ 32 w 158"/>
                <a:gd name="T3" fmla="*/ 236 h 236"/>
                <a:gd name="T4" fmla="*/ 59 w 158"/>
                <a:gd name="T5" fmla="*/ 236 h 236"/>
                <a:gd name="T6" fmla="*/ 158 w 158"/>
                <a:gd name="T7" fmla="*/ 120 h 236"/>
                <a:gd name="T8" fmla="*/ 59 w 158"/>
                <a:gd name="T9" fmla="*/ 0 h 236"/>
                <a:gd name="T10" fmla="*/ 32 w 158"/>
                <a:gd name="T11" fmla="*/ 0 h 236"/>
                <a:gd name="T12" fmla="*/ 0 w 158"/>
                <a:gd name="T13" fmla="*/ 0 h 236"/>
                <a:gd name="T14" fmla="*/ 100 w 158"/>
                <a:gd name="T15" fmla="*/ 120 h 236"/>
                <a:gd name="T16" fmla="*/ 0 w 158"/>
                <a:gd name="T1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236">
                  <a:moveTo>
                    <a:pt x="0" y="236"/>
                  </a:moveTo>
                  <a:lnTo>
                    <a:pt x="32" y="236"/>
                  </a:lnTo>
                  <a:lnTo>
                    <a:pt x="59" y="236"/>
                  </a:lnTo>
                  <a:lnTo>
                    <a:pt x="158" y="120"/>
                  </a:lnTo>
                  <a:lnTo>
                    <a:pt x="59" y="0"/>
                  </a:lnTo>
                  <a:lnTo>
                    <a:pt x="32" y="0"/>
                  </a:lnTo>
                  <a:lnTo>
                    <a:pt x="0" y="0"/>
                  </a:lnTo>
                  <a:lnTo>
                    <a:pt x="100" y="120"/>
                  </a:lnTo>
                  <a:lnTo>
                    <a:pt x="0" y="2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20" name="Group 119"/>
          <p:cNvGrpSpPr/>
          <p:nvPr userDrawn="1"/>
        </p:nvGrpSpPr>
        <p:grpSpPr>
          <a:xfrm>
            <a:off x="2136775" y="796925"/>
            <a:ext cx="512763" cy="447675"/>
            <a:chOff x="2136775" y="796925"/>
            <a:chExt cx="512763" cy="447675"/>
          </a:xfrm>
        </p:grpSpPr>
        <p:sp>
          <p:nvSpPr>
            <p:cNvPr id="121" name="Freeform 101"/>
            <p:cNvSpPr>
              <a:spLocks/>
            </p:cNvSpPr>
            <p:nvPr userDrawn="1"/>
          </p:nvSpPr>
          <p:spPr bwMode="auto">
            <a:xfrm>
              <a:off x="2368550" y="796925"/>
              <a:ext cx="280988" cy="250825"/>
            </a:xfrm>
            <a:custGeom>
              <a:avLst/>
              <a:gdLst>
                <a:gd name="T0" fmla="*/ 7 w 73"/>
                <a:gd name="T1" fmla="*/ 0 h 65"/>
                <a:gd name="T2" fmla="*/ 66 w 73"/>
                <a:gd name="T3" fmla="*/ 0 h 65"/>
                <a:gd name="T4" fmla="*/ 73 w 73"/>
                <a:gd name="T5" fmla="*/ 7 h 65"/>
                <a:gd name="T6" fmla="*/ 73 w 73"/>
                <a:gd name="T7" fmla="*/ 36 h 65"/>
                <a:gd name="T8" fmla="*/ 66 w 73"/>
                <a:gd name="T9" fmla="*/ 43 h 65"/>
                <a:gd name="T10" fmla="*/ 24 w 73"/>
                <a:gd name="T11" fmla="*/ 43 h 65"/>
                <a:gd name="T12" fmla="*/ 8 w 73"/>
                <a:gd name="T13" fmla="*/ 65 h 65"/>
                <a:gd name="T14" fmla="*/ 8 w 73"/>
                <a:gd name="T15" fmla="*/ 43 h 65"/>
                <a:gd name="T16" fmla="*/ 7 w 73"/>
                <a:gd name="T17" fmla="*/ 43 h 65"/>
                <a:gd name="T18" fmla="*/ 0 w 73"/>
                <a:gd name="T19" fmla="*/ 36 h 65"/>
                <a:gd name="T20" fmla="*/ 0 w 73"/>
                <a:gd name="T21" fmla="*/ 7 h 65"/>
                <a:gd name="T22" fmla="*/ 7 w 73"/>
                <a:gd name="T2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65">
                  <a:moveTo>
                    <a:pt x="7" y="0"/>
                  </a:moveTo>
                  <a:cubicBezTo>
                    <a:pt x="66" y="0"/>
                    <a:pt x="66" y="0"/>
                    <a:pt x="66" y="0"/>
                  </a:cubicBezTo>
                  <a:cubicBezTo>
                    <a:pt x="70" y="0"/>
                    <a:pt x="73" y="4"/>
                    <a:pt x="73" y="7"/>
                  </a:cubicBezTo>
                  <a:cubicBezTo>
                    <a:pt x="73" y="36"/>
                    <a:pt x="73" y="36"/>
                    <a:pt x="73" y="36"/>
                  </a:cubicBezTo>
                  <a:cubicBezTo>
                    <a:pt x="73" y="40"/>
                    <a:pt x="70" y="43"/>
                    <a:pt x="66" y="43"/>
                  </a:cubicBezTo>
                  <a:cubicBezTo>
                    <a:pt x="24" y="43"/>
                    <a:pt x="24" y="43"/>
                    <a:pt x="24" y="43"/>
                  </a:cubicBezTo>
                  <a:cubicBezTo>
                    <a:pt x="8" y="65"/>
                    <a:pt x="8" y="65"/>
                    <a:pt x="8" y="65"/>
                  </a:cubicBezTo>
                  <a:cubicBezTo>
                    <a:pt x="8" y="43"/>
                    <a:pt x="8" y="43"/>
                    <a:pt x="8" y="43"/>
                  </a:cubicBezTo>
                  <a:cubicBezTo>
                    <a:pt x="7" y="43"/>
                    <a:pt x="7" y="43"/>
                    <a:pt x="7" y="43"/>
                  </a:cubicBezTo>
                  <a:cubicBezTo>
                    <a:pt x="4" y="43"/>
                    <a:pt x="0" y="40"/>
                    <a:pt x="0" y="36"/>
                  </a:cubicBezTo>
                  <a:cubicBezTo>
                    <a:pt x="0" y="7"/>
                    <a:pt x="0" y="7"/>
                    <a:pt x="0" y="7"/>
                  </a:cubicBezTo>
                  <a:cubicBezTo>
                    <a:pt x="0" y="4"/>
                    <a:pt x="4" y="0"/>
                    <a:pt x="7"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2" name="Oval 102"/>
            <p:cNvSpPr>
              <a:spLocks noChangeArrowheads="1"/>
            </p:cNvSpPr>
            <p:nvPr userDrawn="1"/>
          </p:nvSpPr>
          <p:spPr bwMode="auto">
            <a:xfrm>
              <a:off x="2198688" y="947738"/>
              <a:ext cx="180975" cy="180975"/>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3" name="Freeform 103"/>
            <p:cNvSpPr>
              <a:spLocks/>
            </p:cNvSpPr>
            <p:nvPr userDrawn="1"/>
          </p:nvSpPr>
          <p:spPr bwMode="auto">
            <a:xfrm>
              <a:off x="2136775" y="1136650"/>
              <a:ext cx="304800" cy="107950"/>
            </a:xfrm>
            <a:custGeom>
              <a:avLst/>
              <a:gdLst>
                <a:gd name="T0" fmla="*/ 59 w 79"/>
                <a:gd name="T1" fmla="*/ 5 h 28"/>
                <a:gd name="T2" fmla="*/ 39 w 79"/>
                <a:gd name="T3" fmla="*/ 0 h 28"/>
                <a:gd name="T4" fmla="*/ 20 w 79"/>
                <a:gd name="T5" fmla="*/ 5 h 28"/>
                <a:gd name="T6" fmla="*/ 0 w 79"/>
                <a:gd name="T7" fmla="*/ 28 h 28"/>
                <a:gd name="T8" fmla="*/ 79 w 79"/>
                <a:gd name="T9" fmla="*/ 28 h 28"/>
                <a:gd name="T10" fmla="*/ 59 w 79"/>
                <a:gd name="T11" fmla="*/ 5 h 28"/>
              </a:gdLst>
              <a:ahLst/>
              <a:cxnLst>
                <a:cxn ang="0">
                  <a:pos x="T0" y="T1"/>
                </a:cxn>
                <a:cxn ang="0">
                  <a:pos x="T2" y="T3"/>
                </a:cxn>
                <a:cxn ang="0">
                  <a:pos x="T4" y="T5"/>
                </a:cxn>
                <a:cxn ang="0">
                  <a:pos x="T6" y="T7"/>
                </a:cxn>
                <a:cxn ang="0">
                  <a:pos x="T8" y="T9"/>
                </a:cxn>
                <a:cxn ang="0">
                  <a:pos x="T10" y="T11"/>
                </a:cxn>
              </a:cxnLst>
              <a:rect l="0" t="0" r="r" b="b"/>
              <a:pathLst>
                <a:path w="79" h="28">
                  <a:moveTo>
                    <a:pt x="59" y="5"/>
                  </a:moveTo>
                  <a:cubicBezTo>
                    <a:pt x="53" y="2"/>
                    <a:pt x="46" y="0"/>
                    <a:pt x="39" y="0"/>
                  </a:cubicBezTo>
                  <a:cubicBezTo>
                    <a:pt x="32" y="0"/>
                    <a:pt x="26" y="2"/>
                    <a:pt x="20" y="5"/>
                  </a:cubicBezTo>
                  <a:cubicBezTo>
                    <a:pt x="10" y="10"/>
                    <a:pt x="3" y="18"/>
                    <a:pt x="0" y="28"/>
                  </a:cubicBezTo>
                  <a:cubicBezTo>
                    <a:pt x="79" y="28"/>
                    <a:pt x="79" y="28"/>
                    <a:pt x="79" y="28"/>
                  </a:cubicBezTo>
                  <a:cubicBezTo>
                    <a:pt x="76" y="18"/>
                    <a:pt x="69" y="10"/>
                    <a:pt x="59" y="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24" name="Freeform 104"/>
          <p:cNvSpPr>
            <a:spLocks/>
          </p:cNvSpPr>
          <p:nvPr userDrawn="1"/>
        </p:nvSpPr>
        <p:spPr bwMode="auto">
          <a:xfrm>
            <a:off x="4341813" y="2867025"/>
            <a:ext cx="361950" cy="328613"/>
          </a:xfrm>
          <a:custGeom>
            <a:avLst/>
            <a:gdLst>
              <a:gd name="T0" fmla="*/ 85 w 94"/>
              <a:gd name="T1" fmla="*/ 0 h 85"/>
              <a:gd name="T2" fmla="*/ 9 w 94"/>
              <a:gd name="T3" fmla="*/ 0 h 85"/>
              <a:gd name="T4" fmla="*/ 0 w 94"/>
              <a:gd name="T5" fmla="*/ 9 h 85"/>
              <a:gd name="T6" fmla="*/ 0 w 94"/>
              <a:gd name="T7" fmla="*/ 46 h 85"/>
              <a:gd name="T8" fmla="*/ 9 w 94"/>
              <a:gd name="T9" fmla="*/ 55 h 85"/>
              <a:gd name="T10" fmla="*/ 64 w 94"/>
              <a:gd name="T11" fmla="*/ 55 h 85"/>
              <a:gd name="T12" fmla="*/ 84 w 94"/>
              <a:gd name="T13" fmla="*/ 85 h 85"/>
              <a:gd name="T14" fmla="*/ 84 w 94"/>
              <a:gd name="T15" fmla="*/ 55 h 85"/>
              <a:gd name="T16" fmla="*/ 85 w 94"/>
              <a:gd name="T17" fmla="*/ 55 h 85"/>
              <a:gd name="T18" fmla="*/ 94 w 94"/>
              <a:gd name="T19" fmla="*/ 46 h 85"/>
              <a:gd name="T20" fmla="*/ 94 w 94"/>
              <a:gd name="T21" fmla="*/ 9 h 85"/>
              <a:gd name="T22" fmla="*/ 85 w 94"/>
              <a:gd name="T2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 h="85">
                <a:moveTo>
                  <a:pt x="85" y="0"/>
                </a:moveTo>
                <a:cubicBezTo>
                  <a:pt x="9" y="0"/>
                  <a:pt x="9" y="0"/>
                  <a:pt x="9" y="0"/>
                </a:cubicBezTo>
                <a:cubicBezTo>
                  <a:pt x="4" y="0"/>
                  <a:pt x="0" y="4"/>
                  <a:pt x="0" y="9"/>
                </a:cubicBezTo>
                <a:cubicBezTo>
                  <a:pt x="0" y="46"/>
                  <a:pt x="0" y="46"/>
                  <a:pt x="0" y="46"/>
                </a:cubicBezTo>
                <a:cubicBezTo>
                  <a:pt x="0" y="51"/>
                  <a:pt x="4" y="55"/>
                  <a:pt x="9" y="55"/>
                </a:cubicBezTo>
                <a:cubicBezTo>
                  <a:pt x="64" y="55"/>
                  <a:pt x="64" y="55"/>
                  <a:pt x="64" y="55"/>
                </a:cubicBezTo>
                <a:cubicBezTo>
                  <a:pt x="84" y="85"/>
                  <a:pt x="84" y="85"/>
                  <a:pt x="84" y="85"/>
                </a:cubicBezTo>
                <a:cubicBezTo>
                  <a:pt x="84" y="55"/>
                  <a:pt x="84" y="55"/>
                  <a:pt x="84" y="55"/>
                </a:cubicBezTo>
                <a:cubicBezTo>
                  <a:pt x="85" y="55"/>
                  <a:pt x="85" y="55"/>
                  <a:pt x="85" y="55"/>
                </a:cubicBezTo>
                <a:cubicBezTo>
                  <a:pt x="90" y="55"/>
                  <a:pt x="94" y="51"/>
                  <a:pt x="94" y="46"/>
                </a:cubicBezTo>
                <a:cubicBezTo>
                  <a:pt x="94" y="9"/>
                  <a:pt x="94" y="9"/>
                  <a:pt x="94" y="9"/>
                </a:cubicBezTo>
                <a:cubicBezTo>
                  <a:pt x="94" y="4"/>
                  <a:pt x="90" y="0"/>
                  <a:pt x="8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5" name="Freeform 105"/>
          <p:cNvSpPr>
            <a:spLocks/>
          </p:cNvSpPr>
          <p:nvPr userDrawn="1"/>
        </p:nvSpPr>
        <p:spPr bwMode="auto">
          <a:xfrm>
            <a:off x="3843338" y="2578100"/>
            <a:ext cx="377825" cy="385763"/>
          </a:xfrm>
          <a:custGeom>
            <a:avLst/>
            <a:gdLst>
              <a:gd name="T0" fmla="*/ 93 w 98"/>
              <a:gd name="T1" fmla="*/ 19 h 100"/>
              <a:gd name="T2" fmla="*/ 79 w 98"/>
              <a:gd name="T3" fmla="*/ 14 h 100"/>
              <a:gd name="T4" fmla="*/ 79 w 98"/>
              <a:gd name="T5" fmla="*/ 14 h 100"/>
              <a:gd name="T6" fmla="*/ 23 w 98"/>
              <a:gd name="T7" fmla="*/ 14 h 100"/>
              <a:gd name="T8" fmla="*/ 22 w 98"/>
              <a:gd name="T9" fmla="*/ 14 h 100"/>
              <a:gd name="T10" fmla="*/ 0 w 98"/>
              <a:gd name="T11" fmla="*/ 0 h 100"/>
              <a:gd name="T12" fmla="*/ 3 w 98"/>
              <a:gd name="T13" fmla="*/ 4 h 100"/>
              <a:gd name="T14" fmla="*/ 9 w 98"/>
              <a:gd name="T15" fmla="*/ 19 h 100"/>
              <a:gd name="T16" fmla="*/ 4 w 98"/>
              <a:gd name="T17" fmla="*/ 33 h 100"/>
              <a:gd name="T18" fmla="*/ 4 w 98"/>
              <a:gd name="T19" fmla="*/ 80 h 100"/>
              <a:gd name="T20" fmla="*/ 9 w 98"/>
              <a:gd name="T21" fmla="*/ 94 h 100"/>
              <a:gd name="T22" fmla="*/ 23 w 98"/>
              <a:gd name="T23" fmla="*/ 100 h 100"/>
              <a:gd name="T24" fmla="*/ 79 w 98"/>
              <a:gd name="T25" fmla="*/ 100 h 100"/>
              <a:gd name="T26" fmla="*/ 93 w 98"/>
              <a:gd name="T27" fmla="*/ 94 h 100"/>
              <a:gd name="T28" fmla="*/ 98 w 98"/>
              <a:gd name="T29" fmla="*/ 80 h 100"/>
              <a:gd name="T30" fmla="*/ 98 w 98"/>
              <a:gd name="T31" fmla="*/ 33 h 100"/>
              <a:gd name="T32" fmla="*/ 93 w 98"/>
              <a:gd name="T33" fmla="*/ 1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00">
                <a:moveTo>
                  <a:pt x="93" y="19"/>
                </a:moveTo>
                <a:cubicBezTo>
                  <a:pt x="89" y="16"/>
                  <a:pt x="84" y="14"/>
                  <a:pt x="79" y="14"/>
                </a:cubicBezTo>
                <a:cubicBezTo>
                  <a:pt x="79" y="14"/>
                  <a:pt x="79" y="14"/>
                  <a:pt x="79" y="14"/>
                </a:cubicBezTo>
                <a:cubicBezTo>
                  <a:pt x="23" y="14"/>
                  <a:pt x="23" y="14"/>
                  <a:pt x="23" y="14"/>
                </a:cubicBezTo>
                <a:cubicBezTo>
                  <a:pt x="23" y="14"/>
                  <a:pt x="23" y="14"/>
                  <a:pt x="22" y="14"/>
                </a:cubicBezTo>
                <a:cubicBezTo>
                  <a:pt x="17" y="6"/>
                  <a:pt x="9" y="2"/>
                  <a:pt x="0" y="0"/>
                </a:cubicBezTo>
                <a:cubicBezTo>
                  <a:pt x="1" y="2"/>
                  <a:pt x="2" y="3"/>
                  <a:pt x="3" y="4"/>
                </a:cubicBezTo>
                <a:cubicBezTo>
                  <a:pt x="7" y="9"/>
                  <a:pt x="9" y="14"/>
                  <a:pt x="9" y="19"/>
                </a:cubicBezTo>
                <a:cubicBezTo>
                  <a:pt x="6" y="23"/>
                  <a:pt x="4" y="28"/>
                  <a:pt x="4" y="33"/>
                </a:cubicBezTo>
                <a:cubicBezTo>
                  <a:pt x="4" y="80"/>
                  <a:pt x="4" y="80"/>
                  <a:pt x="4" y="80"/>
                </a:cubicBezTo>
                <a:cubicBezTo>
                  <a:pt x="4" y="85"/>
                  <a:pt x="6" y="90"/>
                  <a:pt x="9" y="94"/>
                </a:cubicBezTo>
                <a:cubicBezTo>
                  <a:pt x="13" y="98"/>
                  <a:pt x="18" y="100"/>
                  <a:pt x="23" y="100"/>
                </a:cubicBezTo>
                <a:cubicBezTo>
                  <a:pt x="79" y="100"/>
                  <a:pt x="79" y="100"/>
                  <a:pt x="79" y="100"/>
                </a:cubicBezTo>
                <a:cubicBezTo>
                  <a:pt x="84" y="100"/>
                  <a:pt x="89" y="98"/>
                  <a:pt x="93" y="94"/>
                </a:cubicBezTo>
                <a:cubicBezTo>
                  <a:pt x="96" y="90"/>
                  <a:pt x="98" y="85"/>
                  <a:pt x="98" y="80"/>
                </a:cubicBezTo>
                <a:cubicBezTo>
                  <a:pt x="98" y="33"/>
                  <a:pt x="98" y="33"/>
                  <a:pt x="98" y="33"/>
                </a:cubicBezTo>
                <a:cubicBezTo>
                  <a:pt x="98" y="28"/>
                  <a:pt x="96" y="23"/>
                  <a:pt x="93" y="1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6" name="Freeform 106"/>
          <p:cNvSpPr>
            <a:spLocks noEditPoints="1"/>
          </p:cNvSpPr>
          <p:nvPr userDrawn="1"/>
        </p:nvSpPr>
        <p:spPr bwMode="auto">
          <a:xfrm>
            <a:off x="1920875" y="2184400"/>
            <a:ext cx="377825" cy="331788"/>
          </a:xfrm>
          <a:custGeom>
            <a:avLst/>
            <a:gdLst>
              <a:gd name="T0" fmla="*/ 97 w 98"/>
              <a:gd name="T1" fmla="*/ 80 h 86"/>
              <a:gd name="T2" fmla="*/ 52 w 98"/>
              <a:gd name="T3" fmla="*/ 2 h 86"/>
              <a:gd name="T4" fmla="*/ 49 w 98"/>
              <a:gd name="T5" fmla="*/ 0 h 86"/>
              <a:gd name="T6" fmla="*/ 46 w 98"/>
              <a:gd name="T7" fmla="*/ 2 h 86"/>
              <a:gd name="T8" fmla="*/ 1 w 98"/>
              <a:gd name="T9" fmla="*/ 80 h 86"/>
              <a:gd name="T10" fmla="*/ 1 w 98"/>
              <a:gd name="T11" fmla="*/ 84 h 86"/>
              <a:gd name="T12" fmla="*/ 4 w 98"/>
              <a:gd name="T13" fmla="*/ 86 h 86"/>
              <a:gd name="T14" fmla="*/ 94 w 98"/>
              <a:gd name="T15" fmla="*/ 86 h 86"/>
              <a:gd name="T16" fmla="*/ 97 w 98"/>
              <a:gd name="T17" fmla="*/ 84 h 86"/>
              <a:gd name="T18" fmla="*/ 98 w 98"/>
              <a:gd name="T19" fmla="*/ 82 h 86"/>
              <a:gd name="T20" fmla="*/ 97 w 98"/>
              <a:gd name="T21" fmla="*/ 80 h 86"/>
              <a:gd name="T22" fmla="*/ 55 w 98"/>
              <a:gd name="T23" fmla="*/ 22 h 86"/>
              <a:gd name="T24" fmla="*/ 54 w 98"/>
              <a:gd name="T25" fmla="*/ 58 h 86"/>
              <a:gd name="T26" fmla="*/ 44 w 98"/>
              <a:gd name="T27" fmla="*/ 58 h 86"/>
              <a:gd name="T28" fmla="*/ 43 w 98"/>
              <a:gd name="T29" fmla="*/ 22 h 86"/>
              <a:gd name="T30" fmla="*/ 55 w 98"/>
              <a:gd name="T31" fmla="*/ 22 h 86"/>
              <a:gd name="T32" fmla="*/ 49 w 98"/>
              <a:gd name="T33" fmla="*/ 77 h 86"/>
              <a:gd name="T34" fmla="*/ 42 w 98"/>
              <a:gd name="T35" fmla="*/ 69 h 86"/>
              <a:gd name="T36" fmla="*/ 49 w 98"/>
              <a:gd name="T37" fmla="*/ 62 h 86"/>
              <a:gd name="T38" fmla="*/ 56 w 98"/>
              <a:gd name="T39" fmla="*/ 69 h 86"/>
              <a:gd name="T40" fmla="*/ 49 w 98"/>
              <a:gd name="T41" fmla="*/ 7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86">
                <a:moveTo>
                  <a:pt x="97" y="80"/>
                </a:moveTo>
                <a:cubicBezTo>
                  <a:pt x="52" y="2"/>
                  <a:pt x="52" y="2"/>
                  <a:pt x="52" y="2"/>
                </a:cubicBezTo>
                <a:cubicBezTo>
                  <a:pt x="52" y="1"/>
                  <a:pt x="50" y="0"/>
                  <a:pt x="49" y="0"/>
                </a:cubicBezTo>
                <a:cubicBezTo>
                  <a:pt x="48" y="0"/>
                  <a:pt x="46" y="1"/>
                  <a:pt x="46" y="2"/>
                </a:cubicBezTo>
                <a:cubicBezTo>
                  <a:pt x="1" y="80"/>
                  <a:pt x="1" y="80"/>
                  <a:pt x="1" y="80"/>
                </a:cubicBezTo>
                <a:cubicBezTo>
                  <a:pt x="0" y="81"/>
                  <a:pt x="0" y="83"/>
                  <a:pt x="1" y="84"/>
                </a:cubicBezTo>
                <a:cubicBezTo>
                  <a:pt x="1" y="85"/>
                  <a:pt x="3" y="86"/>
                  <a:pt x="4" y="86"/>
                </a:cubicBezTo>
                <a:cubicBezTo>
                  <a:pt x="94" y="86"/>
                  <a:pt x="94" y="86"/>
                  <a:pt x="94" y="86"/>
                </a:cubicBezTo>
                <a:cubicBezTo>
                  <a:pt x="95" y="86"/>
                  <a:pt x="96" y="85"/>
                  <a:pt x="97" y="84"/>
                </a:cubicBezTo>
                <a:cubicBezTo>
                  <a:pt x="97" y="83"/>
                  <a:pt x="98" y="83"/>
                  <a:pt x="98" y="82"/>
                </a:cubicBezTo>
                <a:cubicBezTo>
                  <a:pt x="98" y="81"/>
                  <a:pt x="97" y="81"/>
                  <a:pt x="97" y="80"/>
                </a:cubicBezTo>
                <a:close/>
                <a:moveTo>
                  <a:pt x="55" y="22"/>
                </a:moveTo>
                <a:cubicBezTo>
                  <a:pt x="54" y="58"/>
                  <a:pt x="54" y="58"/>
                  <a:pt x="54" y="58"/>
                </a:cubicBezTo>
                <a:cubicBezTo>
                  <a:pt x="44" y="58"/>
                  <a:pt x="44" y="58"/>
                  <a:pt x="44" y="58"/>
                </a:cubicBezTo>
                <a:cubicBezTo>
                  <a:pt x="43" y="22"/>
                  <a:pt x="43" y="22"/>
                  <a:pt x="43" y="22"/>
                </a:cubicBezTo>
                <a:lnTo>
                  <a:pt x="55" y="22"/>
                </a:lnTo>
                <a:close/>
                <a:moveTo>
                  <a:pt x="49" y="77"/>
                </a:moveTo>
                <a:cubicBezTo>
                  <a:pt x="45" y="77"/>
                  <a:pt x="42" y="73"/>
                  <a:pt x="42" y="69"/>
                </a:cubicBezTo>
                <a:cubicBezTo>
                  <a:pt x="42" y="65"/>
                  <a:pt x="45" y="62"/>
                  <a:pt x="49" y="62"/>
                </a:cubicBezTo>
                <a:cubicBezTo>
                  <a:pt x="53" y="62"/>
                  <a:pt x="56" y="65"/>
                  <a:pt x="56" y="69"/>
                </a:cubicBezTo>
                <a:cubicBezTo>
                  <a:pt x="56" y="73"/>
                  <a:pt x="53" y="77"/>
                  <a:pt x="49" y="7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7" name="Freeform 107"/>
          <p:cNvSpPr>
            <a:spLocks noEditPoints="1"/>
          </p:cNvSpPr>
          <p:nvPr userDrawn="1"/>
        </p:nvSpPr>
        <p:spPr bwMode="auto">
          <a:xfrm>
            <a:off x="3662363" y="1847850"/>
            <a:ext cx="528638" cy="528638"/>
          </a:xfrm>
          <a:custGeom>
            <a:avLst/>
            <a:gdLst>
              <a:gd name="T0" fmla="*/ 0 w 137"/>
              <a:gd name="T1" fmla="*/ 51 h 137"/>
              <a:gd name="T2" fmla="*/ 0 w 137"/>
              <a:gd name="T3" fmla="*/ 51 h 137"/>
              <a:gd name="T4" fmla="*/ 15 w 137"/>
              <a:gd name="T5" fmla="*/ 86 h 137"/>
              <a:gd name="T6" fmla="*/ 51 w 137"/>
              <a:gd name="T7" fmla="*/ 101 h 137"/>
              <a:gd name="T8" fmla="*/ 80 w 137"/>
              <a:gd name="T9" fmla="*/ 92 h 137"/>
              <a:gd name="T10" fmla="*/ 122 w 137"/>
              <a:gd name="T11" fmla="*/ 134 h 137"/>
              <a:gd name="T12" fmla="*/ 132 w 137"/>
              <a:gd name="T13" fmla="*/ 134 h 137"/>
              <a:gd name="T14" fmla="*/ 134 w 137"/>
              <a:gd name="T15" fmla="*/ 133 h 137"/>
              <a:gd name="T16" fmla="*/ 134 w 137"/>
              <a:gd name="T17" fmla="*/ 122 h 137"/>
              <a:gd name="T18" fmla="*/ 92 w 137"/>
              <a:gd name="T19" fmla="*/ 80 h 137"/>
              <a:gd name="T20" fmla="*/ 101 w 137"/>
              <a:gd name="T21" fmla="*/ 51 h 137"/>
              <a:gd name="T22" fmla="*/ 86 w 137"/>
              <a:gd name="T23" fmla="*/ 15 h 137"/>
              <a:gd name="T24" fmla="*/ 51 w 137"/>
              <a:gd name="T25" fmla="*/ 1 h 137"/>
              <a:gd name="T26" fmla="*/ 15 w 137"/>
              <a:gd name="T27" fmla="*/ 15 h 137"/>
              <a:gd name="T28" fmla="*/ 0 w 137"/>
              <a:gd name="T29" fmla="*/ 51 h 137"/>
              <a:gd name="T30" fmla="*/ 8 w 137"/>
              <a:gd name="T31" fmla="*/ 51 h 137"/>
              <a:gd name="T32" fmla="*/ 20 w 137"/>
              <a:gd name="T33" fmla="*/ 21 h 137"/>
              <a:gd name="T34" fmla="*/ 80 w 137"/>
              <a:gd name="T35" fmla="*/ 21 h 137"/>
              <a:gd name="T36" fmla="*/ 93 w 137"/>
              <a:gd name="T37" fmla="*/ 51 h 137"/>
              <a:gd name="T38" fmla="*/ 81 w 137"/>
              <a:gd name="T39" fmla="*/ 81 h 137"/>
              <a:gd name="T40" fmla="*/ 21 w 137"/>
              <a:gd name="T41" fmla="*/ 81 h 137"/>
              <a:gd name="T42" fmla="*/ 8 w 137"/>
              <a:gd name="T43" fmla="*/ 51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7" h="137">
                <a:moveTo>
                  <a:pt x="0" y="51"/>
                </a:moveTo>
                <a:cubicBezTo>
                  <a:pt x="0" y="51"/>
                  <a:pt x="0" y="51"/>
                  <a:pt x="0" y="51"/>
                </a:cubicBezTo>
                <a:cubicBezTo>
                  <a:pt x="0" y="64"/>
                  <a:pt x="6" y="77"/>
                  <a:pt x="15" y="86"/>
                </a:cubicBezTo>
                <a:cubicBezTo>
                  <a:pt x="25" y="96"/>
                  <a:pt x="37" y="101"/>
                  <a:pt x="51" y="101"/>
                </a:cubicBezTo>
                <a:cubicBezTo>
                  <a:pt x="62" y="101"/>
                  <a:pt x="72" y="98"/>
                  <a:pt x="80" y="92"/>
                </a:cubicBezTo>
                <a:cubicBezTo>
                  <a:pt x="122" y="134"/>
                  <a:pt x="122" y="134"/>
                  <a:pt x="122" y="134"/>
                </a:cubicBezTo>
                <a:cubicBezTo>
                  <a:pt x="125" y="137"/>
                  <a:pt x="130" y="137"/>
                  <a:pt x="132" y="134"/>
                </a:cubicBezTo>
                <a:cubicBezTo>
                  <a:pt x="134" y="133"/>
                  <a:pt x="134" y="133"/>
                  <a:pt x="134" y="133"/>
                </a:cubicBezTo>
                <a:cubicBezTo>
                  <a:pt x="137" y="130"/>
                  <a:pt x="137" y="125"/>
                  <a:pt x="134" y="122"/>
                </a:cubicBezTo>
                <a:cubicBezTo>
                  <a:pt x="92" y="80"/>
                  <a:pt x="92" y="80"/>
                  <a:pt x="92" y="80"/>
                </a:cubicBezTo>
                <a:cubicBezTo>
                  <a:pt x="98" y="72"/>
                  <a:pt x="101" y="62"/>
                  <a:pt x="101" y="51"/>
                </a:cubicBezTo>
                <a:cubicBezTo>
                  <a:pt x="101" y="38"/>
                  <a:pt x="96" y="25"/>
                  <a:pt x="86" y="15"/>
                </a:cubicBezTo>
                <a:cubicBezTo>
                  <a:pt x="77" y="6"/>
                  <a:pt x="64" y="1"/>
                  <a:pt x="51" y="1"/>
                </a:cubicBezTo>
                <a:cubicBezTo>
                  <a:pt x="37" y="0"/>
                  <a:pt x="24" y="6"/>
                  <a:pt x="15" y="15"/>
                </a:cubicBezTo>
                <a:cubicBezTo>
                  <a:pt x="6" y="25"/>
                  <a:pt x="0" y="37"/>
                  <a:pt x="0" y="51"/>
                </a:cubicBezTo>
                <a:close/>
                <a:moveTo>
                  <a:pt x="8" y="51"/>
                </a:moveTo>
                <a:cubicBezTo>
                  <a:pt x="8" y="40"/>
                  <a:pt x="12" y="29"/>
                  <a:pt x="20" y="21"/>
                </a:cubicBezTo>
                <a:cubicBezTo>
                  <a:pt x="37" y="4"/>
                  <a:pt x="64" y="4"/>
                  <a:pt x="80" y="21"/>
                </a:cubicBezTo>
                <a:cubicBezTo>
                  <a:pt x="89" y="29"/>
                  <a:pt x="93" y="40"/>
                  <a:pt x="93" y="51"/>
                </a:cubicBezTo>
                <a:cubicBezTo>
                  <a:pt x="93" y="62"/>
                  <a:pt x="89" y="73"/>
                  <a:pt x="81" y="81"/>
                </a:cubicBezTo>
                <a:cubicBezTo>
                  <a:pt x="64" y="98"/>
                  <a:pt x="37" y="97"/>
                  <a:pt x="21" y="81"/>
                </a:cubicBezTo>
                <a:cubicBezTo>
                  <a:pt x="12" y="72"/>
                  <a:pt x="8" y="61"/>
                  <a:pt x="8" y="5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8" name="Freeform 108"/>
          <p:cNvSpPr>
            <a:spLocks/>
          </p:cNvSpPr>
          <p:nvPr userDrawn="1"/>
        </p:nvSpPr>
        <p:spPr bwMode="auto">
          <a:xfrm>
            <a:off x="1878013" y="1712913"/>
            <a:ext cx="533400" cy="339725"/>
          </a:xfrm>
          <a:custGeom>
            <a:avLst/>
            <a:gdLst>
              <a:gd name="T0" fmla="*/ 92 w 138"/>
              <a:gd name="T1" fmla="*/ 80 h 88"/>
              <a:gd name="T2" fmla="*/ 88 w 138"/>
              <a:gd name="T3" fmla="*/ 73 h 88"/>
              <a:gd name="T4" fmla="*/ 88 w 138"/>
              <a:gd name="T5" fmla="*/ 73 h 88"/>
              <a:gd name="T6" fmla="*/ 89 w 138"/>
              <a:gd name="T7" fmla="*/ 73 h 88"/>
              <a:gd name="T8" fmla="*/ 97 w 138"/>
              <a:gd name="T9" fmla="*/ 65 h 88"/>
              <a:gd name="T10" fmla="*/ 92 w 138"/>
              <a:gd name="T11" fmla="*/ 57 h 88"/>
              <a:gd name="T12" fmla="*/ 93 w 138"/>
              <a:gd name="T13" fmla="*/ 57 h 88"/>
              <a:gd name="T14" fmla="*/ 101 w 138"/>
              <a:gd name="T15" fmla="*/ 50 h 88"/>
              <a:gd name="T16" fmla="*/ 96 w 138"/>
              <a:gd name="T17" fmla="*/ 42 h 88"/>
              <a:gd name="T18" fmla="*/ 130 w 138"/>
              <a:gd name="T19" fmla="*/ 42 h 88"/>
              <a:gd name="T20" fmla="*/ 138 w 138"/>
              <a:gd name="T21" fmla="*/ 34 h 88"/>
              <a:gd name="T22" fmla="*/ 130 w 138"/>
              <a:gd name="T23" fmla="*/ 27 h 88"/>
              <a:gd name="T24" fmla="*/ 87 w 138"/>
              <a:gd name="T25" fmla="*/ 27 h 88"/>
              <a:gd name="T26" fmla="*/ 87 w 138"/>
              <a:gd name="T27" fmla="*/ 27 h 88"/>
              <a:gd name="T28" fmla="*/ 77 w 138"/>
              <a:gd name="T29" fmla="*/ 27 h 88"/>
              <a:gd name="T30" fmla="*/ 93 w 138"/>
              <a:gd name="T31" fmla="*/ 17 h 88"/>
              <a:gd name="T32" fmla="*/ 99 w 138"/>
              <a:gd name="T33" fmla="*/ 5 h 88"/>
              <a:gd name="T34" fmla="*/ 86 w 138"/>
              <a:gd name="T35" fmla="*/ 3 h 88"/>
              <a:gd name="T36" fmla="*/ 46 w 138"/>
              <a:gd name="T37" fmla="*/ 27 h 88"/>
              <a:gd name="T38" fmla="*/ 40 w 138"/>
              <a:gd name="T39" fmla="*/ 32 h 88"/>
              <a:gd name="T40" fmla="*/ 0 w 138"/>
              <a:gd name="T41" fmla="*/ 38 h 88"/>
              <a:gd name="T42" fmla="*/ 0 w 138"/>
              <a:gd name="T43" fmla="*/ 75 h 88"/>
              <a:gd name="T44" fmla="*/ 39 w 138"/>
              <a:gd name="T45" fmla="*/ 78 h 88"/>
              <a:gd name="T46" fmla="*/ 56 w 138"/>
              <a:gd name="T47" fmla="*/ 88 h 88"/>
              <a:gd name="T48" fmla="*/ 62 w 138"/>
              <a:gd name="T49" fmla="*/ 88 h 88"/>
              <a:gd name="T50" fmla="*/ 63 w 138"/>
              <a:gd name="T51" fmla="*/ 88 h 88"/>
              <a:gd name="T52" fmla="*/ 84 w 138"/>
              <a:gd name="T53" fmla="*/ 88 h 88"/>
              <a:gd name="T54" fmla="*/ 92 w 138"/>
              <a:gd name="T55" fmla="*/ 8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8" h="88">
                <a:moveTo>
                  <a:pt x="92" y="80"/>
                </a:moveTo>
                <a:cubicBezTo>
                  <a:pt x="92" y="77"/>
                  <a:pt x="91" y="74"/>
                  <a:pt x="88" y="73"/>
                </a:cubicBezTo>
                <a:cubicBezTo>
                  <a:pt x="88" y="73"/>
                  <a:pt x="88" y="73"/>
                  <a:pt x="88" y="73"/>
                </a:cubicBezTo>
                <a:cubicBezTo>
                  <a:pt x="89" y="73"/>
                  <a:pt x="89" y="73"/>
                  <a:pt x="89" y="73"/>
                </a:cubicBezTo>
                <a:cubicBezTo>
                  <a:pt x="94" y="73"/>
                  <a:pt x="97" y="69"/>
                  <a:pt x="97" y="65"/>
                </a:cubicBezTo>
                <a:cubicBezTo>
                  <a:pt x="97" y="61"/>
                  <a:pt x="95" y="59"/>
                  <a:pt x="92" y="57"/>
                </a:cubicBezTo>
                <a:cubicBezTo>
                  <a:pt x="93" y="57"/>
                  <a:pt x="93" y="57"/>
                  <a:pt x="93" y="57"/>
                </a:cubicBezTo>
                <a:cubicBezTo>
                  <a:pt x="97" y="57"/>
                  <a:pt x="101" y="54"/>
                  <a:pt x="101" y="50"/>
                </a:cubicBezTo>
                <a:cubicBezTo>
                  <a:pt x="101" y="46"/>
                  <a:pt x="99" y="44"/>
                  <a:pt x="96" y="42"/>
                </a:cubicBezTo>
                <a:cubicBezTo>
                  <a:pt x="130" y="42"/>
                  <a:pt x="130" y="42"/>
                  <a:pt x="130" y="42"/>
                </a:cubicBezTo>
                <a:cubicBezTo>
                  <a:pt x="134" y="42"/>
                  <a:pt x="138" y="39"/>
                  <a:pt x="138" y="34"/>
                </a:cubicBezTo>
                <a:cubicBezTo>
                  <a:pt x="138" y="30"/>
                  <a:pt x="134" y="27"/>
                  <a:pt x="130" y="27"/>
                </a:cubicBezTo>
                <a:cubicBezTo>
                  <a:pt x="87" y="27"/>
                  <a:pt x="87" y="27"/>
                  <a:pt x="87" y="27"/>
                </a:cubicBezTo>
                <a:cubicBezTo>
                  <a:pt x="87" y="27"/>
                  <a:pt x="87" y="27"/>
                  <a:pt x="87" y="27"/>
                </a:cubicBezTo>
                <a:cubicBezTo>
                  <a:pt x="77" y="27"/>
                  <a:pt x="77" y="27"/>
                  <a:pt x="77" y="27"/>
                </a:cubicBezTo>
                <a:cubicBezTo>
                  <a:pt x="93" y="17"/>
                  <a:pt x="93" y="17"/>
                  <a:pt x="93" y="17"/>
                </a:cubicBezTo>
                <a:cubicBezTo>
                  <a:pt x="99" y="14"/>
                  <a:pt x="101" y="8"/>
                  <a:pt x="99" y="5"/>
                </a:cubicBezTo>
                <a:cubicBezTo>
                  <a:pt x="97" y="1"/>
                  <a:pt x="91" y="0"/>
                  <a:pt x="86" y="3"/>
                </a:cubicBezTo>
                <a:cubicBezTo>
                  <a:pt x="46" y="27"/>
                  <a:pt x="46" y="27"/>
                  <a:pt x="46" y="27"/>
                </a:cubicBezTo>
                <a:cubicBezTo>
                  <a:pt x="43" y="28"/>
                  <a:pt x="42" y="30"/>
                  <a:pt x="40" y="32"/>
                </a:cubicBezTo>
                <a:cubicBezTo>
                  <a:pt x="0" y="38"/>
                  <a:pt x="0" y="38"/>
                  <a:pt x="0" y="38"/>
                </a:cubicBezTo>
                <a:cubicBezTo>
                  <a:pt x="0" y="75"/>
                  <a:pt x="0" y="75"/>
                  <a:pt x="0" y="75"/>
                </a:cubicBezTo>
                <a:cubicBezTo>
                  <a:pt x="39" y="78"/>
                  <a:pt x="39" y="78"/>
                  <a:pt x="39" y="78"/>
                </a:cubicBezTo>
                <a:cubicBezTo>
                  <a:pt x="42" y="84"/>
                  <a:pt x="48" y="88"/>
                  <a:pt x="56" y="88"/>
                </a:cubicBezTo>
                <a:cubicBezTo>
                  <a:pt x="62" y="88"/>
                  <a:pt x="62" y="88"/>
                  <a:pt x="62" y="88"/>
                </a:cubicBezTo>
                <a:cubicBezTo>
                  <a:pt x="62" y="88"/>
                  <a:pt x="63" y="88"/>
                  <a:pt x="63" y="88"/>
                </a:cubicBezTo>
                <a:cubicBezTo>
                  <a:pt x="84" y="88"/>
                  <a:pt x="84" y="88"/>
                  <a:pt x="84" y="88"/>
                </a:cubicBezTo>
                <a:cubicBezTo>
                  <a:pt x="89" y="88"/>
                  <a:pt x="92" y="84"/>
                  <a:pt x="92" y="8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9" name="Freeform 109"/>
          <p:cNvSpPr>
            <a:spLocks noEditPoints="1"/>
          </p:cNvSpPr>
          <p:nvPr userDrawn="1"/>
        </p:nvSpPr>
        <p:spPr bwMode="auto">
          <a:xfrm>
            <a:off x="2781300" y="735013"/>
            <a:ext cx="498475" cy="441325"/>
          </a:xfrm>
          <a:custGeom>
            <a:avLst/>
            <a:gdLst>
              <a:gd name="T0" fmla="*/ 114 w 129"/>
              <a:gd name="T1" fmla="*/ 63 h 114"/>
              <a:gd name="T2" fmla="*/ 114 w 129"/>
              <a:gd name="T3" fmla="*/ 68 h 114"/>
              <a:gd name="T4" fmla="*/ 107 w 129"/>
              <a:gd name="T5" fmla="*/ 68 h 114"/>
              <a:gd name="T6" fmla="*/ 107 w 129"/>
              <a:gd name="T7" fmla="*/ 75 h 114"/>
              <a:gd name="T8" fmla="*/ 74 w 129"/>
              <a:gd name="T9" fmla="*/ 75 h 114"/>
              <a:gd name="T10" fmla="*/ 74 w 129"/>
              <a:gd name="T11" fmla="*/ 45 h 114"/>
              <a:gd name="T12" fmla="*/ 77 w 129"/>
              <a:gd name="T13" fmla="*/ 45 h 114"/>
              <a:gd name="T14" fmla="*/ 77 w 129"/>
              <a:gd name="T15" fmla="*/ 37 h 114"/>
              <a:gd name="T16" fmla="*/ 72 w 129"/>
              <a:gd name="T17" fmla="*/ 37 h 114"/>
              <a:gd name="T18" fmla="*/ 69 w 129"/>
              <a:gd name="T19" fmla="*/ 15 h 114"/>
              <a:gd name="T20" fmla="*/ 66 w 129"/>
              <a:gd name="T21" fmla="*/ 15 h 114"/>
              <a:gd name="T22" fmla="*/ 66 w 129"/>
              <a:gd name="T23" fmla="*/ 0 h 114"/>
              <a:gd name="T24" fmla="*/ 64 w 129"/>
              <a:gd name="T25" fmla="*/ 0 h 114"/>
              <a:gd name="T26" fmla="*/ 63 w 129"/>
              <a:gd name="T27" fmla="*/ 0 h 114"/>
              <a:gd name="T28" fmla="*/ 56 w 129"/>
              <a:gd name="T29" fmla="*/ 0 h 114"/>
              <a:gd name="T30" fmla="*/ 56 w 129"/>
              <a:gd name="T31" fmla="*/ 6 h 114"/>
              <a:gd name="T32" fmla="*/ 63 w 129"/>
              <a:gd name="T33" fmla="*/ 6 h 114"/>
              <a:gd name="T34" fmla="*/ 63 w 129"/>
              <a:gd name="T35" fmla="*/ 15 h 114"/>
              <a:gd name="T36" fmla="*/ 60 w 129"/>
              <a:gd name="T37" fmla="*/ 15 h 114"/>
              <a:gd name="T38" fmla="*/ 57 w 129"/>
              <a:gd name="T39" fmla="*/ 37 h 114"/>
              <a:gd name="T40" fmla="*/ 52 w 129"/>
              <a:gd name="T41" fmla="*/ 37 h 114"/>
              <a:gd name="T42" fmla="*/ 52 w 129"/>
              <a:gd name="T43" fmla="*/ 45 h 114"/>
              <a:gd name="T44" fmla="*/ 55 w 129"/>
              <a:gd name="T45" fmla="*/ 45 h 114"/>
              <a:gd name="T46" fmla="*/ 55 w 129"/>
              <a:gd name="T47" fmla="*/ 75 h 114"/>
              <a:gd name="T48" fmla="*/ 22 w 129"/>
              <a:gd name="T49" fmla="*/ 75 h 114"/>
              <a:gd name="T50" fmla="*/ 22 w 129"/>
              <a:gd name="T51" fmla="*/ 68 h 114"/>
              <a:gd name="T52" fmla="*/ 15 w 129"/>
              <a:gd name="T53" fmla="*/ 68 h 114"/>
              <a:gd name="T54" fmla="*/ 15 w 129"/>
              <a:gd name="T55" fmla="*/ 63 h 114"/>
              <a:gd name="T56" fmla="*/ 0 w 129"/>
              <a:gd name="T57" fmla="*/ 63 h 114"/>
              <a:gd name="T58" fmla="*/ 0 w 129"/>
              <a:gd name="T59" fmla="*/ 75 h 114"/>
              <a:gd name="T60" fmla="*/ 0 w 129"/>
              <a:gd name="T61" fmla="*/ 114 h 114"/>
              <a:gd name="T62" fmla="*/ 6 w 129"/>
              <a:gd name="T63" fmla="*/ 114 h 114"/>
              <a:gd name="T64" fmla="*/ 15 w 129"/>
              <a:gd name="T65" fmla="*/ 114 h 114"/>
              <a:gd name="T66" fmla="*/ 22 w 129"/>
              <a:gd name="T67" fmla="*/ 114 h 114"/>
              <a:gd name="T68" fmla="*/ 107 w 129"/>
              <a:gd name="T69" fmla="*/ 114 h 114"/>
              <a:gd name="T70" fmla="*/ 114 w 129"/>
              <a:gd name="T71" fmla="*/ 114 h 114"/>
              <a:gd name="T72" fmla="*/ 123 w 129"/>
              <a:gd name="T73" fmla="*/ 114 h 114"/>
              <a:gd name="T74" fmla="*/ 129 w 129"/>
              <a:gd name="T75" fmla="*/ 114 h 114"/>
              <a:gd name="T76" fmla="*/ 129 w 129"/>
              <a:gd name="T77" fmla="*/ 75 h 114"/>
              <a:gd name="T78" fmla="*/ 129 w 129"/>
              <a:gd name="T79" fmla="*/ 63 h 114"/>
              <a:gd name="T80" fmla="*/ 114 w 129"/>
              <a:gd name="T81" fmla="*/ 63 h 114"/>
              <a:gd name="T82" fmla="*/ 65 w 129"/>
              <a:gd name="T83" fmla="*/ 53 h 114"/>
              <a:gd name="T84" fmla="*/ 60 w 129"/>
              <a:gd name="T85" fmla="*/ 48 h 114"/>
              <a:gd name="T86" fmla="*/ 65 w 129"/>
              <a:gd name="T87" fmla="*/ 44 h 114"/>
              <a:gd name="T88" fmla="*/ 69 w 129"/>
              <a:gd name="T89" fmla="*/ 48 h 114"/>
              <a:gd name="T90" fmla="*/ 65 w 129"/>
              <a:gd name="T91" fmla="*/ 5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9" h="114">
                <a:moveTo>
                  <a:pt x="114" y="63"/>
                </a:moveTo>
                <a:cubicBezTo>
                  <a:pt x="114" y="68"/>
                  <a:pt x="114" y="68"/>
                  <a:pt x="114" y="68"/>
                </a:cubicBezTo>
                <a:cubicBezTo>
                  <a:pt x="107" y="68"/>
                  <a:pt x="107" y="68"/>
                  <a:pt x="107" y="68"/>
                </a:cubicBezTo>
                <a:cubicBezTo>
                  <a:pt x="107" y="75"/>
                  <a:pt x="107" y="75"/>
                  <a:pt x="107" y="75"/>
                </a:cubicBezTo>
                <a:cubicBezTo>
                  <a:pt x="74" y="75"/>
                  <a:pt x="74" y="75"/>
                  <a:pt x="74" y="75"/>
                </a:cubicBezTo>
                <a:cubicBezTo>
                  <a:pt x="74" y="45"/>
                  <a:pt x="74" y="45"/>
                  <a:pt x="74" y="45"/>
                </a:cubicBezTo>
                <a:cubicBezTo>
                  <a:pt x="77" y="45"/>
                  <a:pt x="77" y="45"/>
                  <a:pt x="77" y="45"/>
                </a:cubicBezTo>
                <a:cubicBezTo>
                  <a:pt x="77" y="37"/>
                  <a:pt x="77" y="37"/>
                  <a:pt x="77" y="37"/>
                </a:cubicBezTo>
                <a:cubicBezTo>
                  <a:pt x="72" y="37"/>
                  <a:pt x="72" y="37"/>
                  <a:pt x="72" y="37"/>
                </a:cubicBezTo>
                <a:cubicBezTo>
                  <a:pt x="69" y="15"/>
                  <a:pt x="69" y="15"/>
                  <a:pt x="69" y="15"/>
                </a:cubicBezTo>
                <a:cubicBezTo>
                  <a:pt x="66" y="15"/>
                  <a:pt x="66" y="15"/>
                  <a:pt x="66" y="15"/>
                </a:cubicBezTo>
                <a:cubicBezTo>
                  <a:pt x="66" y="0"/>
                  <a:pt x="66" y="0"/>
                  <a:pt x="66" y="0"/>
                </a:cubicBezTo>
                <a:cubicBezTo>
                  <a:pt x="64" y="0"/>
                  <a:pt x="64" y="0"/>
                  <a:pt x="64" y="0"/>
                </a:cubicBezTo>
                <a:cubicBezTo>
                  <a:pt x="63" y="0"/>
                  <a:pt x="63" y="0"/>
                  <a:pt x="63" y="0"/>
                </a:cubicBezTo>
                <a:cubicBezTo>
                  <a:pt x="56" y="0"/>
                  <a:pt x="56" y="0"/>
                  <a:pt x="56" y="0"/>
                </a:cubicBezTo>
                <a:cubicBezTo>
                  <a:pt x="56" y="6"/>
                  <a:pt x="56" y="6"/>
                  <a:pt x="56" y="6"/>
                </a:cubicBezTo>
                <a:cubicBezTo>
                  <a:pt x="63" y="6"/>
                  <a:pt x="63" y="6"/>
                  <a:pt x="63" y="6"/>
                </a:cubicBezTo>
                <a:cubicBezTo>
                  <a:pt x="63" y="15"/>
                  <a:pt x="63" y="15"/>
                  <a:pt x="63" y="15"/>
                </a:cubicBezTo>
                <a:cubicBezTo>
                  <a:pt x="60" y="15"/>
                  <a:pt x="60" y="15"/>
                  <a:pt x="60" y="15"/>
                </a:cubicBezTo>
                <a:cubicBezTo>
                  <a:pt x="57" y="37"/>
                  <a:pt x="57" y="37"/>
                  <a:pt x="57" y="37"/>
                </a:cubicBezTo>
                <a:cubicBezTo>
                  <a:pt x="52" y="37"/>
                  <a:pt x="52" y="37"/>
                  <a:pt x="52" y="37"/>
                </a:cubicBezTo>
                <a:cubicBezTo>
                  <a:pt x="52" y="45"/>
                  <a:pt x="52" y="45"/>
                  <a:pt x="52" y="45"/>
                </a:cubicBezTo>
                <a:cubicBezTo>
                  <a:pt x="55" y="45"/>
                  <a:pt x="55" y="45"/>
                  <a:pt x="55" y="45"/>
                </a:cubicBezTo>
                <a:cubicBezTo>
                  <a:pt x="55" y="75"/>
                  <a:pt x="55" y="75"/>
                  <a:pt x="55" y="75"/>
                </a:cubicBezTo>
                <a:cubicBezTo>
                  <a:pt x="22" y="75"/>
                  <a:pt x="22" y="75"/>
                  <a:pt x="22" y="75"/>
                </a:cubicBezTo>
                <a:cubicBezTo>
                  <a:pt x="22" y="68"/>
                  <a:pt x="22" y="68"/>
                  <a:pt x="22" y="68"/>
                </a:cubicBezTo>
                <a:cubicBezTo>
                  <a:pt x="15" y="68"/>
                  <a:pt x="15" y="68"/>
                  <a:pt x="15" y="68"/>
                </a:cubicBezTo>
                <a:cubicBezTo>
                  <a:pt x="15" y="63"/>
                  <a:pt x="15" y="63"/>
                  <a:pt x="15" y="63"/>
                </a:cubicBezTo>
                <a:cubicBezTo>
                  <a:pt x="0" y="63"/>
                  <a:pt x="0" y="63"/>
                  <a:pt x="0" y="63"/>
                </a:cubicBezTo>
                <a:cubicBezTo>
                  <a:pt x="0" y="75"/>
                  <a:pt x="0" y="75"/>
                  <a:pt x="0" y="75"/>
                </a:cubicBezTo>
                <a:cubicBezTo>
                  <a:pt x="0" y="114"/>
                  <a:pt x="0" y="114"/>
                  <a:pt x="0" y="114"/>
                </a:cubicBezTo>
                <a:cubicBezTo>
                  <a:pt x="6" y="114"/>
                  <a:pt x="6" y="114"/>
                  <a:pt x="6" y="114"/>
                </a:cubicBezTo>
                <a:cubicBezTo>
                  <a:pt x="15" y="114"/>
                  <a:pt x="15" y="114"/>
                  <a:pt x="15" y="114"/>
                </a:cubicBezTo>
                <a:cubicBezTo>
                  <a:pt x="22" y="114"/>
                  <a:pt x="22" y="114"/>
                  <a:pt x="22" y="114"/>
                </a:cubicBezTo>
                <a:cubicBezTo>
                  <a:pt x="107" y="114"/>
                  <a:pt x="107" y="114"/>
                  <a:pt x="107" y="114"/>
                </a:cubicBezTo>
                <a:cubicBezTo>
                  <a:pt x="114" y="114"/>
                  <a:pt x="114" y="114"/>
                  <a:pt x="114" y="114"/>
                </a:cubicBezTo>
                <a:cubicBezTo>
                  <a:pt x="123" y="114"/>
                  <a:pt x="123" y="114"/>
                  <a:pt x="123" y="114"/>
                </a:cubicBezTo>
                <a:cubicBezTo>
                  <a:pt x="129" y="114"/>
                  <a:pt x="129" y="114"/>
                  <a:pt x="129" y="114"/>
                </a:cubicBezTo>
                <a:cubicBezTo>
                  <a:pt x="129" y="75"/>
                  <a:pt x="129" y="75"/>
                  <a:pt x="129" y="75"/>
                </a:cubicBezTo>
                <a:cubicBezTo>
                  <a:pt x="129" y="63"/>
                  <a:pt x="129" y="63"/>
                  <a:pt x="129" y="63"/>
                </a:cubicBezTo>
                <a:lnTo>
                  <a:pt x="114" y="63"/>
                </a:lnTo>
                <a:close/>
                <a:moveTo>
                  <a:pt x="65" y="53"/>
                </a:moveTo>
                <a:cubicBezTo>
                  <a:pt x="62" y="53"/>
                  <a:pt x="60" y="51"/>
                  <a:pt x="60" y="48"/>
                </a:cubicBezTo>
                <a:cubicBezTo>
                  <a:pt x="60" y="46"/>
                  <a:pt x="62" y="44"/>
                  <a:pt x="65" y="44"/>
                </a:cubicBezTo>
                <a:cubicBezTo>
                  <a:pt x="67" y="44"/>
                  <a:pt x="69" y="46"/>
                  <a:pt x="69" y="48"/>
                </a:cubicBezTo>
                <a:cubicBezTo>
                  <a:pt x="69" y="51"/>
                  <a:pt x="67" y="53"/>
                  <a:pt x="65" y="5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30" name="Group 129"/>
          <p:cNvGrpSpPr/>
          <p:nvPr userDrawn="1"/>
        </p:nvGrpSpPr>
        <p:grpSpPr>
          <a:xfrm>
            <a:off x="3368675" y="2287588"/>
            <a:ext cx="369888" cy="557213"/>
            <a:chOff x="3368675" y="2287588"/>
            <a:chExt cx="369888" cy="557213"/>
          </a:xfrm>
        </p:grpSpPr>
        <p:sp>
          <p:nvSpPr>
            <p:cNvPr id="131" name="Freeform 110"/>
            <p:cNvSpPr>
              <a:spLocks/>
            </p:cNvSpPr>
            <p:nvPr userDrawn="1"/>
          </p:nvSpPr>
          <p:spPr bwMode="auto">
            <a:xfrm>
              <a:off x="3514725" y="2287588"/>
              <a:ext cx="77788" cy="101600"/>
            </a:xfrm>
            <a:custGeom>
              <a:avLst/>
              <a:gdLst>
                <a:gd name="T0" fmla="*/ 20 w 49"/>
                <a:gd name="T1" fmla="*/ 54 h 64"/>
                <a:gd name="T2" fmla="*/ 32 w 49"/>
                <a:gd name="T3" fmla="*/ 61 h 64"/>
                <a:gd name="T4" fmla="*/ 44 w 49"/>
                <a:gd name="T5" fmla="*/ 54 h 64"/>
                <a:gd name="T6" fmla="*/ 49 w 49"/>
                <a:gd name="T7" fmla="*/ 59 h 64"/>
                <a:gd name="T8" fmla="*/ 49 w 49"/>
                <a:gd name="T9" fmla="*/ 0 h 64"/>
                <a:gd name="T10" fmla="*/ 25 w 49"/>
                <a:gd name="T11" fmla="*/ 27 h 64"/>
                <a:gd name="T12" fmla="*/ 0 w 49"/>
                <a:gd name="T13" fmla="*/ 0 h 64"/>
                <a:gd name="T14" fmla="*/ 0 w 49"/>
                <a:gd name="T15" fmla="*/ 61 h 64"/>
                <a:gd name="T16" fmla="*/ 8 w 49"/>
                <a:gd name="T17" fmla="*/ 64 h 64"/>
                <a:gd name="T18" fmla="*/ 20 w 49"/>
                <a:gd name="T19" fmla="*/ 5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64">
                  <a:moveTo>
                    <a:pt x="20" y="54"/>
                  </a:moveTo>
                  <a:lnTo>
                    <a:pt x="32" y="61"/>
                  </a:lnTo>
                  <a:lnTo>
                    <a:pt x="44" y="54"/>
                  </a:lnTo>
                  <a:lnTo>
                    <a:pt x="49" y="59"/>
                  </a:lnTo>
                  <a:lnTo>
                    <a:pt x="49" y="0"/>
                  </a:lnTo>
                  <a:lnTo>
                    <a:pt x="25" y="27"/>
                  </a:lnTo>
                  <a:lnTo>
                    <a:pt x="0" y="0"/>
                  </a:lnTo>
                  <a:lnTo>
                    <a:pt x="0" y="61"/>
                  </a:lnTo>
                  <a:lnTo>
                    <a:pt x="8" y="64"/>
                  </a:lnTo>
                  <a:lnTo>
                    <a:pt x="20" y="5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2" name="Freeform 111"/>
            <p:cNvSpPr>
              <a:spLocks/>
            </p:cNvSpPr>
            <p:nvPr userDrawn="1"/>
          </p:nvSpPr>
          <p:spPr bwMode="auto">
            <a:xfrm>
              <a:off x="3514725" y="2744788"/>
              <a:ext cx="77788" cy="100013"/>
            </a:xfrm>
            <a:custGeom>
              <a:avLst/>
              <a:gdLst>
                <a:gd name="T0" fmla="*/ 32 w 49"/>
                <a:gd name="T1" fmla="*/ 9 h 63"/>
                <a:gd name="T2" fmla="*/ 20 w 49"/>
                <a:gd name="T3" fmla="*/ 2 h 63"/>
                <a:gd name="T4" fmla="*/ 8 w 49"/>
                <a:gd name="T5" fmla="*/ 9 h 63"/>
                <a:gd name="T6" fmla="*/ 0 w 49"/>
                <a:gd name="T7" fmla="*/ 4 h 63"/>
                <a:gd name="T8" fmla="*/ 0 w 49"/>
                <a:gd name="T9" fmla="*/ 63 h 63"/>
                <a:gd name="T10" fmla="*/ 25 w 49"/>
                <a:gd name="T11" fmla="*/ 36 h 63"/>
                <a:gd name="T12" fmla="*/ 49 w 49"/>
                <a:gd name="T13" fmla="*/ 63 h 63"/>
                <a:gd name="T14" fmla="*/ 49 w 49"/>
                <a:gd name="T15" fmla="*/ 2 h 63"/>
                <a:gd name="T16" fmla="*/ 44 w 49"/>
                <a:gd name="T17" fmla="*/ 0 h 63"/>
                <a:gd name="T18" fmla="*/ 32 w 49"/>
                <a:gd name="T19" fmla="*/ 9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63">
                  <a:moveTo>
                    <a:pt x="32" y="9"/>
                  </a:moveTo>
                  <a:lnTo>
                    <a:pt x="20" y="2"/>
                  </a:lnTo>
                  <a:lnTo>
                    <a:pt x="8" y="9"/>
                  </a:lnTo>
                  <a:lnTo>
                    <a:pt x="0" y="4"/>
                  </a:lnTo>
                  <a:lnTo>
                    <a:pt x="0" y="63"/>
                  </a:lnTo>
                  <a:lnTo>
                    <a:pt x="25" y="36"/>
                  </a:lnTo>
                  <a:lnTo>
                    <a:pt x="49" y="63"/>
                  </a:lnTo>
                  <a:lnTo>
                    <a:pt x="49" y="2"/>
                  </a:lnTo>
                  <a:lnTo>
                    <a:pt x="44" y="0"/>
                  </a:lnTo>
                  <a:lnTo>
                    <a:pt x="32" y="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3" name="Freeform 112"/>
            <p:cNvSpPr>
              <a:spLocks noEditPoints="1"/>
            </p:cNvSpPr>
            <p:nvPr userDrawn="1"/>
          </p:nvSpPr>
          <p:spPr bwMode="auto">
            <a:xfrm>
              <a:off x="3368675" y="2381250"/>
              <a:ext cx="369888" cy="369888"/>
            </a:xfrm>
            <a:custGeom>
              <a:avLst/>
              <a:gdLst>
                <a:gd name="T0" fmla="*/ 82 w 96"/>
                <a:gd name="T1" fmla="*/ 14 h 96"/>
                <a:gd name="T2" fmla="*/ 75 w 96"/>
                <a:gd name="T3" fmla="*/ 8 h 96"/>
                <a:gd name="T4" fmla="*/ 66 w 96"/>
                <a:gd name="T5" fmla="*/ 3 h 96"/>
                <a:gd name="T6" fmla="*/ 56 w 96"/>
                <a:gd name="T7" fmla="*/ 1 h 96"/>
                <a:gd name="T8" fmla="*/ 46 w 96"/>
                <a:gd name="T9" fmla="*/ 0 h 96"/>
                <a:gd name="T10" fmla="*/ 36 w 96"/>
                <a:gd name="T11" fmla="*/ 2 h 96"/>
                <a:gd name="T12" fmla="*/ 27 w 96"/>
                <a:gd name="T13" fmla="*/ 5 h 96"/>
                <a:gd name="T14" fmla="*/ 18 w 96"/>
                <a:gd name="T15" fmla="*/ 11 h 96"/>
                <a:gd name="T16" fmla="*/ 11 w 96"/>
                <a:gd name="T17" fmla="*/ 18 h 96"/>
                <a:gd name="T18" fmla="*/ 6 w 96"/>
                <a:gd name="T19" fmla="*/ 26 h 96"/>
                <a:gd name="T20" fmla="*/ 2 w 96"/>
                <a:gd name="T21" fmla="*/ 36 h 96"/>
                <a:gd name="T22" fmla="*/ 0 w 96"/>
                <a:gd name="T23" fmla="*/ 45 h 96"/>
                <a:gd name="T24" fmla="*/ 1 w 96"/>
                <a:gd name="T25" fmla="*/ 56 h 96"/>
                <a:gd name="T26" fmla="*/ 4 w 96"/>
                <a:gd name="T27" fmla="*/ 65 h 96"/>
                <a:gd name="T28" fmla="*/ 8 w 96"/>
                <a:gd name="T29" fmla="*/ 74 h 96"/>
                <a:gd name="T30" fmla="*/ 14 w 96"/>
                <a:gd name="T31" fmla="*/ 82 h 96"/>
                <a:gd name="T32" fmla="*/ 22 w 96"/>
                <a:gd name="T33" fmla="*/ 88 h 96"/>
                <a:gd name="T34" fmla="*/ 31 w 96"/>
                <a:gd name="T35" fmla="*/ 93 h 96"/>
                <a:gd name="T36" fmla="*/ 41 w 96"/>
                <a:gd name="T37" fmla="*/ 96 h 96"/>
                <a:gd name="T38" fmla="*/ 51 w 96"/>
                <a:gd name="T39" fmla="*/ 96 h 96"/>
                <a:gd name="T40" fmla="*/ 61 w 96"/>
                <a:gd name="T41" fmla="*/ 94 h 96"/>
                <a:gd name="T42" fmla="*/ 70 w 96"/>
                <a:gd name="T43" fmla="*/ 91 h 96"/>
                <a:gd name="T44" fmla="*/ 79 w 96"/>
                <a:gd name="T45" fmla="*/ 85 h 96"/>
                <a:gd name="T46" fmla="*/ 86 w 96"/>
                <a:gd name="T47" fmla="*/ 78 h 96"/>
                <a:gd name="T48" fmla="*/ 91 w 96"/>
                <a:gd name="T49" fmla="*/ 70 h 96"/>
                <a:gd name="T50" fmla="*/ 95 w 96"/>
                <a:gd name="T51" fmla="*/ 60 h 96"/>
                <a:gd name="T52" fmla="*/ 96 w 96"/>
                <a:gd name="T53" fmla="*/ 51 h 96"/>
                <a:gd name="T54" fmla="*/ 96 w 96"/>
                <a:gd name="T55" fmla="*/ 41 h 96"/>
                <a:gd name="T56" fmla="*/ 93 w 96"/>
                <a:gd name="T57" fmla="*/ 31 h 96"/>
                <a:gd name="T58" fmla="*/ 89 w 96"/>
                <a:gd name="T59" fmla="*/ 22 h 96"/>
                <a:gd name="T60" fmla="*/ 71 w 96"/>
                <a:gd name="T61" fmla="*/ 71 h 96"/>
                <a:gd name="T62" fmla="*/ 26 w 96"/>
                <a:gd name="T63" fmla="*/ 25 h 96"/>
                <a:gd name="T64" fmla="*/ 71 w 96"/>
                <a:gd name="T65"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 h="96">
                  <a:moveTo>
                    <a:pt x="83" y="20"/>
                  </a:moveTo>
                  <a:cubicBezTo>
                    <a:pt x="82" y="14"/>
                    <a:pt x="82" y="14"/>
                    <a:pt x="82" y="14"/>
                  </a:cubicBezTo>
                  <a:cubicBezTo>
                    <a:pt x="77" y="13"/>
                    <a:pt x="77" y="13"/>
                    <a:pt x="77" y="13"/>
                  </a:cubicBezTo>
                  <a:cubicBezTo>
                    <a:pt x="75" y="8"/>
                    <a:pt x="75" y="8"/>
                    <a:pt x="75" y="8"/>
                  </a:cubicBezTo>
                  <a:cubicBezTo>
                    <a:pt x="69" y="8"/>
                    <a:pt x="69" y="8"/>
                    <a:pt x="69" y="8"/>
                  </a:cubicBezTo>
                  <a:cubicBezTo>
                    <a:pt x="66" y="3"/>
                    <a:pt x="66" y="3"/>
                    <a:pt x="66" y="3"/>
                  </a:cubicBezTo>
                  <a:cubicBezTo>
                    <a:pt x="60" y="5"/>
                    <a:pt x="60" y="5"/>
                    <a:pt x="60" y="5"/>
                  </a:cubicBezTo>
                  <a:cubicBezTo>
                    <a:pt x="56" y="1"/>
                    <a:pt x="56" y="1"/>
                    <a:pt x="56" y="1"/>
                  </a:cubicBezTo>
                  <a:cubicBezTo>
                    <a:pt x="51" y="3"/>
                    <a:pt x="51" y="3"/>
                    <a:pt x="51" y="3"/>
                  </a:cubicBezTo>
                  <a:cubicBezTo>
                    <a:pt x="46" y="0"/>
                    <a:pt x="46" y="0"/>
                    <a:pt x="46" y="0"/>
                  </a:cubicBezTo>
                  <a:cubicBezTo>
                    <a:pt x="41" y="4"/>
                    <a:pt x="41" y="4"/>
                    <a:pt x="41" y="4"/>
                  </a:cubicBezTo>
                  <a:cubicBezTo>
                    <a:pt x="36" y="2"/>
                    <a:pt x="36" y="2"/>
                    <a:pt x="36" y="2"/>
                  </a:cubicBezTo>
                  <a:cubicBezTo>
                    <a:pt x="32" y="6"/>
                    <a:pt x="32" y="6"/>
                    <a:pt x="32" y="6"/>
                  </a:cubicBezTo>
                  <a:cubicBezTo>
                    <a:pt x="27" y="5"/>
                    <a:pt x="27" y="5"/>
                    <a:pt x="27" y="5"/>
                  </a:cubicBezTo>
                  <a:cubicBezTo>
                    <a:pt x="24" y="10"/>
                    <a:pt x="24" y="10"/>
                    <a:pt x="24" y="10"/>
                  </a:cubicBezTo>
                  <a:cubicBezTo>
                    <a:pt x="18" y="11"/>
                    <a:pt x="18" y="11"/>
                    <a:pt x="18" y="11"/>
                  </a:cubicBezTo>
                  <a:cubicBezTo>
                    <a:pt x="17" y="16"/>
                    <a:pt x="17" y="16"/>
                    <a:pt x="17" y="16"/>
                  </a:cubicBezTo>
                  <a:cubicBezTo>
                    <a:pt x="11" y="18"/>
                    <a:pt x="11" y="18"/>
                    <a:pt x="11" y="18"/>
                  </a:cubicBezTo>
                  <a:cubicBezTo>
                    <a:pt x="11" y="24"/>
                    <a:pt x="11" y="24"/>
                    <a:pt x="11" y="24"/>
                  </a:cubicBezTo>
                  <a:cubicBezTo>
                    <a:pt x="6" y="26"/>
                    <a:pt x="6" y="26"/>
                    <a:pt x="6" y="26"/>
                  </a:cubicBezTo>
                  <a:cubicBezTo>
                    <a:pt x="6" y="32"/>
                    <a:pt x="6" y="32"/>
                    <a:pt x="6" y="32"/>
                  </a:cubicBezTo>
                  <a:cubicBezTo>
                    <a:pt x="2" y="36"/>
                    <a:pt x="2" y="36"/>
                    <a:pt x="2" y="36"/>
                  </a:cubicBezTo>
                  <a:cubicBezTo>
                    <a:pt x="4" y="41"/>
                    <a:pt x="4" y="41"/>
                    <a:pt x="4" y="41"/>
                  </a:cubicBezTo>
                  <a:cubicBezTo>
                    <a:pt x="0" y="45"/>
                    <a:pt x="0" y="45"/>
                    <a:pt x="0" y="45"/>
                  </a:cubicBezTo>
                  <a:cubicBezTo>
                    <a:pt x="3" y="50"/>
                    <a:pt x="3" y="50"/>
                    <a:pt x="3" y="50"/>
                  </a:cubicBezTo>
                  <a:cubicBezTo>
                    <a:pt x="1" y="56"/>
                    <a:pt x="1" y="56"/>
                    <a:pt x="1" y="56"/>
                  </a:cubicBezTo>
                  <a:cubicBezTo>
                    <a:pt x="5" y="60"/>
                    <a:pt x="5" y="60"/>
                    <a:pt x="5" y="60"/>
                  </a:cubicBezTo>
                  <a:cubicBezTo>
                    <a:pt x="4" y="65"/>
                    <a:pt x="4" y="65"/>
                    <a:pt x="4" y="65"/>
                  </a:cubicBezTo>
                  <a:cubicBezTo>
                    <a:pt x="8" y="68"/>
                    <a:pt x="8" y="68"/>
                    <a:pt x="8" y="68"/>
                  </a:cubicBezTo>
                  <a:cubicBezTo>
                    <a:pt x="8" y="74"/>
                    <a:pt x="8" y="74"/>
                    <a:pt x="8" y="74"/>
                  </a:cubicBezTo>
                  <a:cubicBezTo>
                    <a:pt x="13" y="76"/>
                    <a:pt x="13" y="76"/>
                    <a:pt x="13" y="76"/>
                  </a:cubicBezTo>
                  <a:cubicBezTo>
                    <a:pt x="14" y="82"/>
                    <a:pt x="14" y="82"/>
                    <a:pt x="14" y="82"/>
                  </a:cubicBezTo>
                  <a:cubicBezTo>
                    <a:pt x="20" y="83"/>
                    <a:pt x="20" y="83"/>
                    <a:pt x="20" y="83"/>
                  </a:cubicBezTo>
                  <a:cubicBezTo>
                    <a:pt x="22" y="88"/>
                    <a:pt x="22" y="88"/>
                    <a:pt x="22" y="88"/>
                  </a:cubicBezTo>
                  <a:cubicBezTo>
                    <a:pt x="28" y="88"/>
                    <a:pt x="28" y="88"/>
                    <a:pt x="28" y="88"/>
                  </a:cubicBezTo>
                  <a:cubicBezTo>
                    <a:pt x="31" y="93"/>
                    <a:pt x="31" y="93"/>
                    <a:pt x="31" y="93"/>
                  </a:cubicBezTo>
                  <a:cubicBezTo>
                    <a:pt x="37" y="91"/>
                    <a:pt x="37" y="91"/>
                    <a:pt x="37" y="91"/>
                  </a:cubicBezTo>
                  <a:cubicBezTo>
                    <a:pt x="41" y="96"/>
                    <a:pt x="41" y="96"/>
                    <a:pt x="41" y="96"/>
                  </a:cubicBezTo>
                  <a:cubicBezTo>
                    <a:pt x="46" y="93"/>
                    <a:pt x="46" y="93"/>
                    <a:pt x="46" y="93"/>
                  </a:cubicBezTo>
                  <a:cubicBezTo>
                    <a:pt x="51" y="96"/>
                    <a:pt x="51" y="96"/>
                    <a:pt x="51" y="96"/>
                  </a:cubicBezTo>
                  <a:cubicBezTo>
                    <a:pt x="55" y="92"/>
                    <a:pt x="55" y="92"/>
                    <a:pt x="55" y="92"/>
                  </a:cubicBezTo>
                  <a:cubicBezTo>
                    <a:pt x="61" y="94"/>
                    <a:pt x="61" y="94"/>
                    <a:pt x="61" y="94"/>
                  </a:cubicBezTo>
                  <a:cubicBezTo>
                    <a:pt x="65" y="90"/>
                    <a:pt x="65" y="90"/>
                    <a:pt x="65" y="90"/>
                  </a:cubicBezTo>
                  <a:cubicBezTo>
                    <a:pt x="70" y="91"/>
                    <a:pt x="70" y="91"/>
                    <a:pt x="70" y="91"/>
                  </a:cubicBezTo>
                  <a:cubicBezTo>
                    <a:pt x="73" y="86"/>
                    <a:pt x="73" y="86"/>
                    <a:pt x="73" y="86"/>
                  </a:cubicBezTo>
                  <a:cubicBezTo>
                    <a:pt x="79" y="85"/>
                    <a:pt x="79" y="85"/>
                    <a:pt x="79" y="85"/>
                  </a:cubicBezTo>
                  <a:cubicBezTo>
                    <a:pt x="80" y="80"/>
                    <a:pt x="80" y="80"/>
                    <a:pt x="80" y="80"/>
                  </a:cubicBezTo>
                  <a:cubicBezTo>
                    <a:pt x="86" y="78"/>
                    <a:pt x="86" y="78"/>
                    <a:pt x="86" y="78"/>
                  </a:cubicBezTo>
                  <a:cubicBezTo>
                    <a:pt x="86" y="73"/>
                    <a:pt x="86" y="73"/>
                    <a:pt x="86" y="73"/>
                  </a:cubicBezTo>
                  <a:cubicBezTo>
                    <a:pt x="91" y="70"/>
                    <a:pt x="91" y="70"/>
                    <a:pt x="91" y="70"/>
                  </a:cubicBezTo>
                  <a:cubicBezTo>
                    <a:pt x="90" y="64"/>
                    <a:pt x="90" y="64"/>
                    <a:pt x="90" y="64"/>
                  </a:cubicBezTo>
                  <a:cubicBezTo>
                    <a:pt x="95" y="60"/>
                    <a:pt x="95" y="60"/>
                    <a:pt x="95" y="60"/>
                  </a:cubicBezTo>
                  <a:cubicBezTo>
                    <a:pt x="93" y="55"/>
                    <a:pt x="93" y="55"/>
                    <a:pt x="93" y="55"/>
                  </a:cubicBezTo>
                  <a:cubicBezTo>
                    <a:pt x="96" y="51"/>
                    <a:pt x="96" y="51"/>
                    <a:pt x="96" y="51"/>
                  </a:cubicBezTo>
                  <a:cubicBezTo>
                    <a:pt x="93" y="46"/>
                    <a:pt x="93" y="46"/>
                    <a:pt x="93" y="46"/>
                  </a:cubicBezTo>
                  <a:cubicBezTo>
                    <a:pt x="96" y="41"/>
                    <a:pt x="96" y="41"/>
                    <a:pt x="96" y="41"/>
                  </a:cubicBezTo>
                  <a:cubicBezTo>
                    <a:pt x="92" y="36"/>
                    <a:pt x="92" y="36"/>
                    <a:pt x="92" y="36"/>
                  </a:cubicBezTo>
                  <a:cubicBezTo>
                    <a:pt x="93" y="31"/>
                    <a:pt x="93" y="31"/>
                    <a:pt x="93" y="31"/>
                  </a:cubicBezTo>
                  <a:cubicBezTo>
                    <a:pt x="88" y="28"/>
                    <a:pt x="88" y="28"/>
                    <a:pt x="88" y="28"/>
                  </a:cubicBezTo>
                  <a:cubicBezTo>
                    <a:pt x="89" y="22"/>
                    <a:pt x="89" y="22"/>
                    <a:pt x="89" y="22"/>
                  </a:cubicBezTo>
                  <a:lnTo>
                    <a:pt x="83" y="20"/>
                  </a:lnTo>
                  <a:close/>
                  <a:moveTo>
                    <a:pt x="71" y="71"/>
                  </a:moveTo>
                  <a:cubicBezTo>
                    <a:pt x="59" y="83"/>
                    <a:pt x="38" y="83"/>
                    <a:pt x="26" y="71"/>
                  </a:cubicBezTo>
                  <a:cubicBezTo>
                    <a:pt x="13" y="58"/>
                    <a:pt x="13" y="38"/>
                    <a:pt x="26" y="25"/>
                  </a:cubicBezTo>
                  <a:cubicBezTo>
                    <a:pt x="38" y="13"/>
                    <a:pt x="59" y="13"/>
                    <a:pt x="71" y="25"/>
                  </a:cubicBezTo>
                  <a:cubicBezTo>
                    <a:pt x="84" y="38"/>
                    <a:pt x="84" y="58"/>
                    <a:pt x="71" y="7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34" name="Freeform 113"/>
          <p:cNvSpPr>
            <a:spLocks/>
          </p:cNvSpPr>
          <p:nvPr userDrawn="1"/>
        </p:nvSpPr>
        <p:spPr bwMode="auto">
          <a:xfrm>
            <a:off x="2425700" y="1492250"/>
            <a:ext cx="320675" cy="304800"/>
          </a:xfrm>
          <a:custGeom>
            <a:avLst/>
            <a:gdLst>
              <a:gd name="T0" fmla="*/ 48 w 83"/>
              <a:gd name="T1" fmla="*/ 6 h 79"/>
              <a:gd name="T2" fmla="*/ 54 w 83"/>
              <a:gd name="T3" fmla="*/ 18 h 79"/>
              <a:gd name="T4" fmla="*/ 60 w 83"/>
              <a:gd name="T5" fmla="*/ 22 h 79"/>
              <a:gd name="T6" fmla="*/ 74 w 83"/>
              <a:gd name="T7" fmla="*/ 24 h 79"/>
              <a:gd name="T8" fmla="*/ 78 w 83"/>
              <a:gd name="T9" fmla="*/ 38 h 79"/>
              <a:gd name="T10" fmla="*/ 68 w 83"/>
              <a:gd name="T11" fmla="*/ 47 h 79"/>
              <a:gd name="T12" fmla="*/ 66 w 83"/>
              <a:gd name="T13" fmla="*/ 54 h 79"/>
              <a:gd name="T14" fmla="*/ 68 w 83"/>
              <a:gd name="T15" fmla="*/ 68 h 79"/>
              <a:gd name="T16" fmla="*/ 57 w 83"/>
              <a:gd name="T17" fmla="*/ 76 h 79"/>
              <a:gd name="T18" fmla="*/ 45 w 83"/>
              <a:gd name="T19" fmla="*/ 70 h 79"/>
              <a:gd name="T20" fmla="*/ 37 w 83"/>
              <a:gd name="T21" fmla="*/ 70 h 79"/>
              <a:gd name="T22" fmla="*/ 25 w 83"/>
              <a:gd name="T23" fmla="*/ 76 h 79"/>
              <a:gd name="T24" fmla="*/ 14 w 83"/>
              <a:gd name="T25" fmla="*/ 68 h 79"/>
              <a:gd name="T26" fmla="*/ 16 w 83"/>
              <a:gd name="T27" fmla="*/ 54 h 79"/>
              <a:gd name="T28" fmla="*/ 14 w 83"/>
              <a:gd name="T29" fmla="*/ 47 h 79"/>
              <a:gd name="T30" fmla="*/ 4 w 83"/>
              <a:gd name="T31" fmla="*/ 38 h 79"/>
              <a:gd name="T32" fmla="*/ 9 w 83"/>
              <a:gd name="T33" fmla="*/ 24 h 79"/>
              <a:gd name="T34" fmla="*/ 22 w 83"/>
              <a:gd name="T35" fmla="*/ 22 h 79"/>
              <a:gd name="T36" fmla="*/ 28 w 83"/>
              <a:gd name="T37" fmla="*/ 18 h 79"/>
              <a:gd name="T38" fmla="*/ 34 w 83"/>
              <a:gd name="T39" fmla="*/ 6 h 79"/>
              <a:gd name="T40" fmla="*/ 48 w 83"/>
              <a:gd name="T41" fmla="*/ 6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3" h="79">
                <a:moveTo>
                  <a:pt x="48" y="6"/>
                </a:moveTo>
                <a:cubicBezTo>
                  <a:pt x="54" y="18"/>
                  <a:pt x="54" y="18"/>
                  <a:pt x="54" y="18"/>
                </a:cubicBezTo>
                <a:cubicBezTo>
                  <a:pt x="55" y="20"/>
                  <a:pt x="58" y="22"/>
                  <a:pt x="60" y="22"/>
                </a:cubicBezTo>
                <a:cubicBezTo>
                  <a:pt x="74" y="24"/>
                  <a:pt x="74" y="24"/>
                  <a:pt x="74" y="24"/>
                </a:cubicBezTo>
                <a:cubicBezTo>
                  <a:pt x="80" y="25"/>
                  <a:pt x="83" y="33"/>
                  <a:pt x="78" y="38"/>
                </a:cubicBezTo>
                <a:cubicBezTo>
                  <a:pt x="68" y="47"/>
                  <a:pt x="68" y="47"/>
                  <a:pt x="68" y="47"/>
                </a:cubicBezTo>
                <a:cubicBezTo>
                  <a:pt x="67" y="49"/>
                  <a:pt x="66" y="52"/>
                  <a:pt x="66" y="54"/>
                </a:cubicBezTo>
                <a:cubicBezTo>
                  <a:pt x="68" y="68"/>
                  <a:pt x="68" y="68"/>
                  <a:pt x="68" y="68"/>
                </a:cubicBezTo>
                <a:cubicBezTo>
                  <a:pt x="70" y="74"/>
                  <a:pt x="63" y="79"/>
                  <a:pt x="57" y="76"/>
                </a:cubicBezTo>
                <a:cubicBezTo>
                  <a:pt x="45" y="70"/>
                  <a:pt x="45" y="70"/>
                  <a:pt x="45" y="70"/>
                </a:cubicBezTo>
                <a:cubicBezTo>
                  <a:pt x="43" y="69"/>
                  <a:pt x="40" y="69"/>
                  <a:pt x="37" y="70"/>
                </a:cubicBezTo>
                <a:cubicBezTo>
                  <a:pt x="25" y="76"/>
                  <a:pt x="25" y="76"/>
                  <a:pt x="25" y="76"/>
                </a:cubicBezTo>
                <a:cubicBezTo>
                  <a:pt x="20" y="79"/>
                  <a:pt x="13" y="74"/>
                  <a:pt x="14" y="68"/>
                </a:cubicBezTo>
                <a:cubicBezTo>
                  <a:pt x="16" y="54"/>
                  <a:pt x="16" y="54"/>
                  <a:pt x="16" y="54"/>
                </a:cubicBezTo>
                <a:cubicBezTo>
                  <a:pt x="17" y="52"/>
                  <a:pt x="16" y="49"/>
                  <a:pt x="14" y="47"/>
                </a:cubicBezTo>
                <a:cubicBezTo>
                  <a:pt x="4" y="38"/>
                  <a:pt x="4" y="38"/>
                  <a:pt x="4" y="38"/>
                </a:cubicBezTo>
                <a:cubicBezTo>
                  <a:pt x="0" y="33"/>
                  <a:pt x="2" y="25"/>
                  <a:pt x="9" y="24"/>
                </a:cubicBezTo>
                <a:cubicBezTo>
                  <a:pt x="22" y="22"/>
                  <a:pt x="22" y="22"/>
                  <a:pt x="22" y="22"/>
                </a:cubicBezTo>
                <a:cubicBezTo>
                  <a:pt x="25" y="22"/>
                  <a:pt x="27" y="20"/>
                  <a:pt x="28" y="18"/>
                </a:cubicBezTo>
                <a:cubicBezTo>
                  <a:pt x="34" y="6"/>
                  <a:pt x="34" y="6"/>
                  <a:pt x="34" y="6"/>
                </a:cubicBezTo>
                <a:cubicBezTo>
                  <a:pt x="37" y="0"/>
                  <a:pt x="45" y="0"/>
                  <a:pt x="48"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5" name="Freeform 114"/>
          <p:cNvSpPr>
            <a:spLocks/>
          </p:cNvSpPr>
          <p:nvPr userDrawn="1"/>
        </p:nvSpPr>
        <p:spPr bwMode="auto">
          <a:xfrm>
            <a:off x="5581650" y="2287588"/>
            <a:ext cx="582613" cy="325438"/>
          </a:xfrm>
          <a:custGeom>
            <a:avLst/>
            <a:gdLst>
              <a:gd name="T0" fmla="*/ 367 w 367"/>
              <a:gd name="T1" fmla="*/ 103 h 205"/>
              <a:gd name="T2" fmla="*/ 189 w 367"/>
              <a:gd name="T3" fmla="*/ 0 h 205"/>
              <a:gd name="T4" fmla="*/ 189 w 367"/>
              <a:gd name="T5" fmla="*/ 69 h 205"/>
              <a:gd name="T6" fmla="*/ 0 w 367"/>
              <a:gd name="T7" fmla="*/ 69 h 205"/>
              <a:gd name="T8" fmla="*/ 0 w 367"/>
              <a:gd name="T9" fmla="*/ 137 h 205"/>
              <a:gd name="T10" fmla="*/ 189 w 367"/>
              <a:gd name="T11" fmla="*/ 137 h 205"/>
              <a:gd name="T12" fmla="*/ 189 w 367"/>
              <a:gd name="T13" fmla="*/ 205 h 205"/>
              <a:gd name="T14" fmla="*/ 367 w 367"/>
              <a:gd name="T15" fmla="*/ 103 h 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7" h="205">
                <a:moveTo>
                  <a:pt x="367" y="103"/>
                </a:moveTo>
                <a:lnTo>
                  <a:pt x="189" y="0"/>
                </a:lnTo>
                <a:lnTo>
                  <a:pt x="189" y="69"/>
                </a:lnTo>
                <a:lnTo>
                  <a:pt x="0" y="69"/>
                </a:lnTo>
                <a:lnTo>
                  <a:pt x="0" y="137"/>
                </a:lnTo>
                <a:lnTo>
                  <a:pt x="189" y="137"/>
                </a:lnTo>
                <a:lnTo>
                  <a:pt x="189" y="205"/>
                </a:lnTo>
                <a:lnTo>
                  <a:pt x="367" y="10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6" name="Freeform 115"/>
          <p:cNvSpPr>
            <a:spLocks/>
          </p:cNvSpPr>
          <p:nvPr userDrawn="1"/>
        </p:nvSpPr>
        <p:spPr bwMode="auto">
          <a:xfrm>
            <a:off x="5461000" y="2613025"/>
            <a:ext cx="579438" cy="323850"/>
          </a:xfrm>
          <a:custGeom>
            <a:avLst/>
            <a:gdLst>
              <a:gd name="T0" fmla="*/ 0 w 365"/>
              <a:gd name="T1" fmla="*/ 102 h 204"/>
              <a:gd name="T2" fmla="*/ 175 w 365"/>
              <a:gd name="T3" fmla="*/ 204 h 204"/>
              <a:gd name="T4" fmla="*/ 175 w 365"/>
              <a:gd name="T5" fmla="*/ 136 h 204"/>
              <a:gd name="T6" fmla="*/ 365 w 365"/>
              <a:gd name="T7" fmla="*/ 136 h 204"/>
              <a:gd name="T8" fmla="*/ 365 w 365"/>
              <a:gd name="T9" fmla="*/ 68 h 204"/>
              <a:gd name="T10" fmla="*/ 175 w 365"/>
              <a:gd name="T11" fmla="*/ 68 h 204"/>
              <a:gd name="T12" fmla="*/ 175 w 365"/>
              <a:gd name="T13" fmla="*/ 0 h 204"/>
              <a:gd name="T14" fmla="*/ 0 w 365"/>
              <a:gd name="T15" fmla="*/ 102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 h="204">
                <a:moveTo>
                  <a:pt x="0" y="102"/>
                </a:moveTo>
                <a:lnTo>
                  <a:pt x="175" y="204"/>
                </a:lnTo>
                <a:lnTo>
                  <a:pt x="175" y="136"/>
                </a:lnTo>
                <a:lnTo>
                  <a:pt x="365" y="136"/>
                </a:lnTo>
                <a:lnTo>
                  <a:pt x="365" y="68"/>
                </a:lnTo>
                <a:lnTo>
                  <a:pt x="175" y="68"/>
                </a:lnTo>
                <a:lnTo>
                  <a:pt x="175" y="0"/>
                </a:lnTo>
                <a:lnTo>
                  <a:pt x="0" y="10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7" name="Freeform 116"/>
          <p:cNvSpPr>
            <a:spLocks/>
          </p:cNvSpPr>
          <p:nvPr userDrawn="1"/>
        </p:nvSpPr>
        <p:spPr bwMode="auto">
          <a:xfrm>
            <a:off x="4786313" y="2971800"/>
            <a:ext cx="346075" cy="347663"/>
          </a:xfrm>
          <a:custGeom>
            <a:avLst/>
            <a:gdLst>
              <a:gd name="T0" fmla="*/ 109 w 218"/>
              <a:gd name="T1" fmla="*/ 0 h 219"/>
              <a:gd name="T2" fmla="*/ 121 w 218"/>
              <a:gd name="T3" fmla="*/ 37 h 219"/>
              <a:gd name="T4" fmla="*/ 143 w 218"/>
              <a:gd name="T5" fmla="*/ 5 h 219"/>
              <a:gd name="T6" fmla="*/ 143 w 218"/>
              <a:gd name="T7" fmla="*/ 44 h 219"/>
              <a:gd name="T8" fmla="*/ 175 w 218"/>
              <a:gd name="T9" fmla="*/ 20 h 219"/>
              <a:gd name="T10" fmla="*/ 163 w 218"/>
              <a:gd name="T11" fmla="*/ 56 h 219"/>
              <a:gd name="T12" fmla="*/ 199 w 218"/>
              <a:gd name="T13" fmla="*/ 44 h 219"/>
              <a:gd name="T14" fmla="*/ 177 w 218"/>
              <a:gd name="T15" fmla="*/ 76 h 219"/>
              <a:gd name="T16" fmla="*/ 214 w 218"/>
              <a:gd name="T17" fmla="*/ 76 h 219"/>
              <a:gd name="T18" fmla="*/ 184 w 218"/>
              <a:gd name="T19" fmla="*/ 97 h 219"/>
              <a:gd name="T20" fmla="*/ 218 w 218"/>
              <a:gd name="T21" fmla="*/ 110 h 219"/>
              <a:gd name="T22" fmla="*/ 184 w 218"/>
              <a:gd name="T23" fmla="*/ 122 h 219"/>
              <a:gd name="T24" fmla="*/ 214 w 218"/>
              <a:gd name="T25" fmla="*/ 144 h 219"/>
              <a:gd name="T26" fmla="*/ 177 w 218"/>
              <a:gd name="T27" fmla="*/ 144 h 219"/>
              <a:gd name="T28" fmla="*/ 199 w 218"/>
              <a:gd name="T29" fmla="*/ 173 h 219"/>
              <a:gd name="T30" fmla="*/ 163 w 218"/>
              <a:gd name="T31" fmla="*/ 161 h 219"/>
              <a:gd name="T32" fmla="*/ 175 w 218"/>
              <a:gd name="T33" fmla="*/ 197 h 219"/>
              <a:gd name="T34" fmla="*/ 143 w 218"/>
              <a:gd name="T35" fmla="*/ 175 h 219"/>
              <a:gd name="T36" fmla="*/ 143 w 218"/>
              <a:gd name="T37" fmla="*/ 214 h 219"/>
              <a:gd name="T38" fmla="*/ 121 w 218"/>
              <a:gd name="T39" fmla="*/ 183 h 219"/>
              <a:gd name="T40" fmla="*/ 109 w 218"/>
              <a:gd name="T41" fmla="*/ 219 h 219"/>
              <a:gd name="T42" fmla="*/ 99 w 218"/>
              <a:gd name="T43" fmla="*/ 183 h 219"/>
              <a:gd name="T44" fmla="*/ 75 w 218"/>
              <a:gd name="T45" fmla="*/ 214 h 219"/>
              <a:gd name="T46" fmla="*/ 77 w 218"/>
              <a:gd name="T47" fmla="*/ 175 h 219"/>
              <a:gd name="T48" fmla="*/ 46 w 218"/>
              <a:gd name="T49" fmla="*/ 197 h 219"/>
              <a:gd name="T50" fmla="*/ 58 w 218"/>
              <a:gd name="T51" fmla="*/ 161 h 219"/>
              <a:gd name="T52" fmla="*/ 21 w 218"/>
              <a:gd name="T53" fmla="*/ 173 h 219"/>
              <a:gd name="T54" fmla="*/ 43 w 218"/>
              <a:gd name="T55" fmla="*/ 144 h 219"/>
              <a:gd name="T56" fmla="*/ 7 w 218"/>
              <a:gd name="T57" fmla="*/ 144 h 219"/>
              <a:gd name="T58" fmla="*/ 36 w 218"/>
              <a:gd name="T59" fmla="*/ 122 h 219"/>
              <a:gd name="T60" fmla="*/ 0 w 218"/>
              <a:gd name="T61" fmla="*/ 110 h 219"/>
              <a:gd name="T62" fmla="*/ 36 w 218"/>
              <a:gd name="T63" fmla="*/ 97 h 219"/>
              <a:gd name="T64" fmla="*/ 7 w 218"/>
              <a:gd name="T65" fmla="*/ 76 h 219"/>
              <a:gd name="T66" fmla="*/ 43 w 218"/>
              <a:gd name="T67" fmla="*/ 76 h 219"/>
              <a:gd name="T68" fmla="*/ 21 w 218"/>
              <a:gd name="T69" fmla="*/ 44 h 219"/>
              <a:gd name="T70" fmla="*/ 58 w 218"/>
              <a:gd name="T71" fmla="*/ 56 h 219"/>
              <a:gd name="T72" fmla="*/ 46 w 218"/>
              <a:gd name="T73" fmla="*/ 20 h 219"/>
              <a:gd name="T74" fmla="*/ 77 w 218"/>
              <a:gd name="T75" fmla="*/ 44 h 219"/>
              <a:gd name="T76" fmla="*/ 75 w 218"/>
              <a:gd name="T77" fmla="*/ 5 h 219"/>
              <a:gd name="T78" fmla="*/ 99 w 218"/>
              <a:gd name="T79" fmla="*/ 37 h 219"/>
              <a:gd name="T80" fmla="*/ 109 w 218"/>
              <a:gd name="T81"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8" h="219">
                <a:moveTo>
                  <a:pt x="109" y="0"/>
                </a:moveTo>
                <a:lnTo>
                  <a:pt x="121" y="37"/>
                </a:lnTo>
                <a:lnTo>
                  <a:pt x="143" y="5"/>
                </a:lnTo>
                <a:lnTo>
                  <a:pt x="143" y="44"/>
                </a:lnTo>
                <a:lnTo>
                  <a:pt x="175" y="20"/>
                </a:lnTo>
                <a:lnTo>
                  <a:pt x="163" y="56"/>
                </a:lnTo>
                <a:lnTo>
                  <a:pt x="199" y="44"/>
                </a:lnTo>
                <a:lnTo>
                  <a:pt x="177" y="76"/>
                </a:lnTo>
                <a:lnTo>
                  <a:pt x="214" y="76"/>
                </a:lnTo>
                <a:lnTo>
                  <a:pt x="184" y="97"/>
                </a:lnTo>
                <a:lnTo>
                  <a:pt x="218" y="110"/>
                </a:lnTo>
                <a:lnTo>
                  <a:pt x="184" y="122"/>
                </a:lnTo>
                <a:lnTo>
                  <a:pt x="214" y="144"/>
                </a:lnTo>
                <a:lnTo>
                  <a:pt x="177" y="144"/>
                </a:lnTo>
                <a:lnTo>
                  <a:pt x="199" y="173"/>
                </a:lnTo>
                <a:lnTo>
                  <a:pt x="163" y="161"/>
                </a:lnTo>
                <a:lnTo>
                  <a:pt x="175" y="197"/>
                </a:lnTo>
                <a:lnTo>
                  <a:pt x="143" y="175"/>
                </a:lnTo>
                <a:lnTo>
                  <a:pt x="143" y="214"/>
                </a:lnTo>
                <a:lnTo>
                  <a:pt x="121" y="183"/>
                </a:lnTo>
                <a:lnTo>
                  <a:pt x="109" y="219"/>
                </a:lnTo>
                <a:lnTo>
                  <a:pt x="99" y="183"/>
                </a:lnTo>
                <a:lnTo>
                  <a:pt x="75" y="214"/>
                </a:lnTo>
                <a:lnTo>
                  <a:pt x="77" y="175"/>
                </a:lnTo>
                <a:lnTo>
                  <a:pt x="46" y="197"/>
                </a:lnTo>
                <a:lnTo>
                  <a:pt x="58" y="161"/>
                </a:lnTo>
                <a:lnTo>
                  <a:pt x="21" y="173"/>
                </a:lnTo>
                <a:lnTo>
                  <a:pt x="43" y="144"/>
                </a:lnTo>
                <a:lnTo>
                  <a:pt x="7" y="144"/>
                </a:lnTo>
                <a:lnTo>
                  <a:pt x="36" y="122"/>
                </a:lnTo>
                <a:lnTo>
                  <a:pt x="0" y="110"/>
                </a:lnTo>
                <a:lnTo>
                  <a:pt x="36" y="97"/>
                </a:lnTo>
                <a:lnTo>
                  <a:pt x="7" y="76"/>
                </a:lnTo>
                <a:lnTo>
                  <a:pt x="43" y="76"/>
                </a:lnTo>
                <a:lnTo>
                  <a:pt x="21" y="44"/>
                </a:lnTo>
                <a:lnTo>
                  <a:pt x="58" y="56"/>
                </a:lnTo>
                <a:lnTo>
                  <a:pt x="46" y="20"/>
                </a:lnTo>
                <a:lnTo>
                  <a:pt x="77" y="44"/>
                </a:lnTo>
                <a:lnTo>
                  <a:pt x="75" y="5"/>
                </a:lnTo>
                <a:lnTo>
                  <a:pt x="99" y="37"/>
                </a:lnTo>
                <a:lnTo>
                  <a:pt x="109"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8" name="Freeform 117"/>
          <p:cNvSpPr>
            <a:spLocks noEditPoints="1"/>
          </p:cNvSpPr>
          <p:nvPr userDrawn="1"/>
        </p:nvSpPr>
        <p:spPr bwMode="auto">
          <a:xfrm>
            <a:off x="2314575" y="2006600"/>
            <a:ext cx="327025" cy="358775"/>
          </a:xfrm>
          <a:custGeom>
            <a:avLst/>
            <a:gdLst>
              <a:gd name="T0" fmla="*/ 41 w 85"/>
              <a:gd name="T1" fmla="*/ 15 h 93"/>
              <a:gd name="T2" fmla="*/ 43 w 85"/>
              <a:gd name="T3" fmla="*/ 0 h 93"/>
              <a:gd name="T4" fmla="*/ 45 w 85"/>
              <a:gd name="T5" fmla="*/ 15 h 93"/>
              <a:gd name="T6" fmla="*/ 85 w 85"/>
              <a:gd name="T7" fmla="*/ 41 h 93"/>
              <a:gd name="T8" fmla="*/ 70 w 85"/>
              <a:gd name="T9" fmla="*/ 39 h 93"/>
              <a:gd name="T10" fmla="*/ 70 w 85"/>
              <a:gd name="T11" fmla="*/ 44 h 93"/>
              <a:gd name="T12" fmla="*/ 85 w 85"/>
              <a:gd name="T13" fmla="*/ 41 h 93"/>
              <a:gd name="T14" fmla="*/ 15 w 85"/>
              <a:gd name="T15" fmla="*/ 39 h 93"/>
              <a:gd name="T16" fmla="*/ 0 w 85"/>
              <a:gd name="T17" fmla="*/ 41 h 93"/>
              <a:gd name="T18" fmla="*/ 15 w 85"/>
              <a:gd name="T19" fmla="*/ 44 h 93"/>
              <a:gd name="T20" fmla="*/ 64 w 85"/>
              <a:gd name="T21" fmla="*/ 23 h 93"/>
              <a:gd name="T22" fmla="*/ 72 w 85"/>
              <a:gd name="T23" fmla="*/ 12 h 93"/>
              <a:gd name="T24" fmla="*/ 61 w 85"/>
              <a:gd name="T25" fmla="*/ 20 h 93"/>
              <a:gd name="T26" fmla="*/ 62 w 85"/>
              <a:gd name="T27" fmla="*/ 24 h 93"/>
              <a:gd name="T28" fmla="*/ 17 w 85"/>
              <a:gd name="T29" fmla="*/ 70 h 93"/>
              <a:gd name="T30" fmla="*/ 25 w 85"/>
              <a:gd name="T31" fmla="*/ 59 h 93"/>
              <a:gd name="T32" fmla="*/ 14 w 85"/>
              <a:gd name="T33" fmla="*/ 67 h 93"/>
              <a:gd name="T34" fmla="*/ 15 w 85"/>
              <a:gd name="T35" fmla="*/ 71 h 93"/>
              <a:gd name="T36" fmla="*/ 25 w 85"/>
              <a:gd name="T37" fmla="*/ 23 h 93"/>
              <a:gd name="T38" fmla="*/ 17 w 85"/>
              <a:gd name="T39" fmla="*/ 12 h 93"/>
              <a:gd name="T40" fmla="*/ 14 w 85"/>
              <a:gd name="T41" fmla="*/ 16 h 93"/>
              <a:gd name="T42" fmla="*/ 23 w 85"/>
              <a:gd name="T43" fmla="*/ 24 h 93"/>
              <a:gd name="T44" fmla="*/ 72 w 85"/>
              <a:gd name="T45" fmla="*/ 70 h 93"/>
              <a:gd name="T46" fmla="*/ 64 w 85"/>
              <a:gd name="T47" fmla="*/ 59 h 93"/>
              <a:gd name="T48" fmla="*/ 61 w 85"/>
              <a:gd name="T49" fmla="*/ 62 h 93"/>
              <a:gd name="T50" fmla="*/ 70 w 85"/>
              <a:gd name="T51" fmla="*/ 71 h 93"/>
              <a:gd name="T52" fmla="*/ 65 w 85"/>
              <a:gd name="T53" fmla="*/ 42 h 93"/>
              <a:gd name="T54" fmla="*/ 59 w 85"/>
              <a:gd name="T55" fmla="*/ 56 h 93"/>
              <a:gd name="T56" fmla="*/ 54 w 85"/>
              <a:gd name="T57" fmla="*/ 69 h 93"/>
              <a:gd name="T58" fmla="*/ 54 w 85"/>
              <a:gd name="T59" fmla="*/ 71 h 93"/>
              <a:gd name="T60" fmla="*/ 52 w 85"/>
              <a:gd name="T61" fmla="*/ 73 h 93"/>
              <a:gd name="T62" fmla="*/ 32 w 85"/>
              <a:gd name="T63" fmla="*/ 71 h 93"/>
              <a:gd name="T64" fmla="*/ 31 w 85"/>
              <a:gd name="T65" fmla="*/ 71 h 93"/>
              <a:gd name="T66" fmla="*/ 26 w 85"/>
              <a:gd name="T67" fmla="*/ 56 h 93"/>
              <a:gd name="T68" fmla="*/ 26 w 85"/>
              <a:gd name="T69" fmla="*/ 56 h 93"/>
              <a:gd name="T70" fmla="*/ 43 w 85"/>
              <a:gd name="T71" fmla="*/ 20 h 93"/>
              <a:gd name="T72" fmla="*/ 61 w 85"/>
              <a:gd name="T73" fmla="*/ 42 h 93"/>
              <a:gd name="T74" fmla="*/ 25 w 85"/>
              <a:gd name="T75" fmla="*/ 42 h 93"/>
              <a:gd name="T76" fmla="*/ 30 w 85"/>
              <a:gd name="T77" fmla="*/ 55 h 93"/>
              <a:gd name="T78" fmla="*/ 35 w 85"/>
              <a:gd name="T79" fmla="*/ 69 h 93"/>
              <a:gd name="T80" fmla="*/ 35 w 85"/>
              <a:gd name="T81" fmla="*/ 70 h 93"/>
              <a:gd name="T82" fmla="*/ 51 w 85"/>
              <a:gd name="T83" fmla="*/ 69 h 93"/>
              <a:gd name="T84" fmla="*/ 55 w 85"/>
              <a:gd name="T85" fmla="*/ 55 h 93"/>
              <a:gd name="T86" fmla="*/ 61 w 85"/>
              <a:gd name="T87" fmla="*/ 42 h 93"/>
              <a:gd name="T88" fmla="*/ 54 w 85"/>
              <a:gd name="T89" fmla="*/ 76 h 93"/>
              <a:gd name="T90" fmla="*/ 33 w 85"/>
              <a:gd name="T91" fmla="*/ 74 h 93"/>
              <a:gd name="T92" fmla="*/ 32 w 85"/>
              <a:gd name="T93" fmla="*/ 76 h 93"/>
              <a:gd name="T94" fmla="*/ 52 w 85"/>
              <a:gd name="T95" fmla="*/ 78 h 93"/>
              <a:gd name="T96" fmla="*/ 54 w 85"/>
              <a:gd name="T97" fmla="*/ 81 h 93"/>
              <a:gd name="T98" fmla="*/ 52 w 85"/>
              <a:gd name="T99" fmla="*/ 79 h 93"/>
              <a:gd name="T100" fmla="*/ 32 w 85"/>
              <a:gd name="T101" fmla="*/ 81 h 93"/>
              <a:gd name="T102" fmla="*/ 33 w 85"/>
              <a:gd name="T103" fmla="*/ 82 h 93"/>
              <a:gd name="T104" fmla="*/ 54 w 85"/>
              <a:gd name="T105" fmla="*/ 81 h 93"/>
              <a:gd name="T106" fmla="*/ 54 w 85"/>
              <a:gd name="T107" fmla="*/ 85 h 93"/>
              <a:gd name="T108" fmla="*/ 33 w 85"/>
              <a:gd name="T109" fmla="*/ 84 h 93"/>
              <a:gd name="T110" fmla="*/ 32 w 85"/>
              <a:gd name="T111" fmla="*/ 85 h 93"/>
              <a:gd name="T112" fmla="*/ 52 w 85"/>
              <a:gd name="T113" fmla="*/ 87 h 93"/>
              <a:gd name="T114" fmla="*/ 47 w 85"/>
              <a:gd name="T115" fmla="*/ 88 h 93"/>
              <a:gd name="T116" fmla="*/ 38 w 85"/>
              <a:gd name="T117" fmla="*/ 90 h 93"/>
              <a:gd name="T118" fmla="*/ 45 w 85"/>
              <a:gd name="T119" fmla="*/ 92 h 93"/>
              <a:gd name="T120" fmla="*/ 47 w 85"/>
              <a:gd name="T121" fmla="*/ 88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5" h="93">
                <a:moveTo>
                  <a:pt x="43" y="17"/>
                </a:moveTo>
                <a:cubicBezTo>
                  <a:pt x="42" y="17"/>
                  <a:pt x="41" y="16"/>
                  <a:pt x="41" y="15"/>
                </a:cubicBezTo>
                <a:cubicBezTo>
                  <a:pt x="41" y="2"/>
                  <a:pt x="41" y="2"/>
                  <a:pt x="41" y="2"/>
                </a:cubicBezTo>
                <a:cubicBezTo>
                  <a:pt x="41" y="1"/>
                  <a:pt x="42" y="0"/>
                  <a:pt x="43" y="0"/>
                </a:cubicBezTo>
                <a:cubicBezTo>
                  <a:pt x="44" y="0"/>
                  <a:pt x="45" y="1"/>
                  <a:pt x="45" y="2"/>
                </a:cubicBezTo>
                <a:cubicBezTo>
                  <a:pt x="45" y="15"/>
                  <a:pt x="45" y="15"/>
                  <a:pt x="45" y="15"/>
                </a:cubicBezTo>
                <a:cubicBezTo>
                  <a:pt x="45" y="16"/>
                  <a:pt x="44" y="17"/>
                  <a:pt x="43" y="17"/>
                </a:cubicBezTo>
                <a:close/>
                <a:moveTo>
                  <a:pt x="85" y="41"/>
                </a:moveTo>
                <a:cubicBezTo>
                  <a:pt x="85" y="40"/>
                  <a:pt x="84" y="39"/>
                  <a:pt x="83" y="39"/>
                </a:cubicBezTo>
                <a:cubicBezTo>
                  <a:pt x="70" y="39"/>
                  <a:pt x="70" y="39"/>
                  <a:pt x="70" y="39"/>
                </a:cubicBezTo>
                <a:cubicBezTo>
                  <a:pt x="69" y="39"/>
                  <a:pt x="68" y="40"/>
                  <a:pt x="68" y="41"/>
                </a:cubicBezTo>
                <a:cubicBezTo>
                  <a:pt x="68" y="43"/>
                  <a:pt x="69" y="44"/>
                  <a:pt x="70" y="44"/>
                </a:cubicBezTo>
                <a:cubicBezTo>
                  <a:pt x="83" y="44"/>
                  <a:pt x="83" y="44"/>
                  <a:pt x="83" y="44"/>
                </a:cubicBezTo>
                <a:cubicBezTo>
                  <a:pt x="84" y="44"/>
                  <a:pt x="85" y="43"/>
                  <a:pt x="85" y="41"/>
                </a:cubicBezTo>
                <a:close/>
                <a:moveTo>
                  <a:pt x="17" y="41"/>
                </a:moveTo>
                <a:cubicBezTo>
                  <a:pt x="17" y="40"/>
                  <a:pt x="16" y="39"/>
                  <a:pt x="15" y="39"/>
                </a:cubicBezTo>
                <a:cubicBezTo>
                  <a:pt x="2" y="39"/>
                  <a:pt x="2" y="39"/>
                  <a:pt x="2" y="39"/>
                </a:cubicBezTo>
                <a:cubicBezTo>
                  <a:pt x="1" y="39"/>
                  <a:pt x="0" y="40"/>
                  <a:pt x="0" y="41"/>
                </a:cubicBezTo>
                <a:cubicBezTo>
                  <a:pt x="0" y="43"/>
                  <a:pt x="1" y="44"/>
                  <a:pt x="2" y="44"/>
                </a:cubicBezTo>
                <a:cubicBezTo>
                  <a:pt x="15" y="44"/>
                  <a:pt x="15" y="44"/>
                  <a:pt x="15" y="44"/>
                </a:cubicBezTo>
                <a:cubicBezTo>
                  <a:pt x="16" y="44"/>
                  <a:pt x="17" y="43"/>
                  <a:pt x="17" y="41"/>
                </a:cubicBezTo>
                <a:close/>
                <a:moveTo>
                  <a:pt x="64" y="23"/>
                </a:moveTo>
                <a:cubicBezTo>
                  <a:pt x="72" y="16"/>
                  <a:pt x="72" y="16"/>
                  <a:pt x="72" y="16"/>
                </a:cubicBezTo>
                <a:cubicBezTo>
                  <a:pt x="73" y="15"/>
                  <a:pt x="73" y="13"/>
                  <a:pt x="72" y="12"/>
                </a:cubicBezTo>
                <a:cubicBezTo>
                  <a:pt x="71" y="11"/>
                  <a:pt x="70" y="11"/>
                  <a:pt x="69" y="12"/>
                </a:cubicBezTo>
                <a:cubicBezTo>
                  <a:pt x="61" y="20"/>
                  <a:pt x="61" y="20"/>
                  <a:pt x="61" y="20"/>
                </a:cubicBezTo>
                <a:cubicBezTo>
                  <a:pt x="60" y="21"/>
                  <a:pt x="60" y="23"/>
                  <a:pt x="61" y="23"/>
                </a:cubicBezTo>
                <a:cubicBezTo>
                  <a:pt x="61" y="24"/>
                  <a:pt x="62" y="24"/>
                  <a:pt x="62" y="24"/>
                </a:cubicBezTo>
                <a:cubicBezTo>
                  <a:pt x="63" y="24"/>
                  <a:pt x="64" y="24"/>
                  <a:pt x="64" y="23"/>
                </a:cubicBezTo>
                <a:close/>
                <a:moveTo>
                  <a:pt x="17" y="70"/>
                </a:moveTo>
                <a:cubicBezTo>
                  <a:pt x="25" y="62"/>
                  <a:pt x="25" y="62"/>
                  <a:pt x="25" y="62"/>
                </a:cubicBezTo>
                <a:cubicBezTo>
                  <a:pt x="26" y="62"/>
                  <a:pt x="26" y="60"/>
                  <a:pt x="25" y="59"/>
                </a:cubicBezTo>
                <a:cubicBezTo>
                  <a:pt x="24" y="58"/>
                  <a:pt x="23" y="58"/>
                  <a:pt x="22" y="59"/>
                </a:cubicBezTo>
                <a:cubicBezTo>
                  <a:pt x="14" y="67"/>
                  <a:pt x="14" y="67"/>
                  <a:pt x="14" y="67"/>
                </a:cubicBezTo>
                <a:cubicBezTo>
                  <a:pt x="13" y="68"/>
                  <a:pt x="13" y="70"/>
                  <a:pt x="14" y="70"/>
                </a:cubicBezTo>
                <a:cubicBezTo>
                  <a:pt x="14" y="71"/>
                  <a:pt x="15" y="71"/>
                  <a:pt x="15" y="71"/>
                </a:cubicBezTo>
                <a:cubicBezTo>
                  <a:pt x="16" y="71"/>
                  <a:pt x="17" y="71"/>
                  <a:pt x="17" y="70"/>
                </a:cubicBezTo>
                <a:close/>
                <a:moveTo>
                  <a:pt x="25" y="23"/>
                </a:moveTo>
                <a:cubicBezTo>
                  <a:pt x="26" y="23"/>
                  <a:pt x="26" y="21"/>
                  <a:pt x="25" y="20"/>
                </a:cubicBezTo>
                <a:cubicBezTo>
                  <a:pt x="17" y="12"/>
                  <a:pt x="17" y="12"/>
                  <a:pt x="17" y="12"/>
                </a:cubicBezTo>
                <a:cubicBezTo>
                  <a:pt x="16" y="11"/>
                  <a:pt x="15" y="11"/>
                  <a:pt x="14" y="12"/>
                </a:cubicBezTo>
                <a:cubicBezTo>
                  <a:pt x="13" y="13"/>
                  <a:pt x="13" y="15"/>
                  <a:pt x="14" y="16"/>
                </a:cubicBezTo>
                <a:cubicBezTo>
                  <a:pt x="22" y="23"/>
                  <a:pt x="22" y="23"/>
                  <a:pt x="22" y="23"/>
                </a:cubicBezTo>
                <a:cubicBezTo>
                  <a:pt x="22" y="24"/>
                  <a:pt x="23" y="24"/>
                  <a:pt x="23" y="24"/>
                </a:cubicBezTo>
                <a:cubicBezTo>
                  <a:pt x="24" y="24"/>
                  <a:pt x="24" y="24"/>
                  <a:pt x="25" y="23"/>
                </a:cubicBezTo>
                <a:close/>
                <a:moveTo>
                  <a:pt x="72" y="70"/>
                </a:moveTo>
                <a:cubicBezTo>
                  <a:pt x="73" y="70"/>
                  <a:pt x="73" y="68"/>
                  <a:pt x="72" y="67"/>
                </a:cubicBezTo>
                <a:cubicBezTo>
                  <a:pt x="64" y="59"/>
                  <a:pt x="64" y="59"/>
                  <a:pt x="64" y="59"/>
                </a:cubicBezTo>
                <a:cubicBezTo>
                  <a:pt x="63" y="58"/>
                  <a:pt x="62" y="58"/>
                  <a:pt x="61" y="59"/>
                </a:cubicBezTo>
                <a:cubicBezTo>
                  <a:pt x="60" y="60"/>
                  <a:pt x="60" y="62"/>
                  <a:pt x="61" y="62"/>
                </a:cubicBezTo>
                <a:cubicBezTo>
                  <a:pt x="69" y="70"/>
                  <a:pt x="69" y="70"/>
                  <a:pt x="69" y="70"/>
                </a:cubicBezTo>
                <a:cubicBezTo>
                  <a:pt x="69" y="71"/>
                  <a:pt x="70" y="71"/>
                  <a:pt x="70" y="71"/>
                </a:cubicBezTo>
                <a:cubicBezTo>
                  <a:pt x="71" y="71"/>
                  <a:pt x="71" y="71"/>
                  <a:pt x="72" y="70"/>
                </a:cubicBezTo>
                <a:close/>
                <a:moveTo>
                  <a:pt x="65" y="42"/>
                </a:moveTo>
                <a:cubicBezTo>
                  <a:pt x="65" y="47"/>
                  <a:pt x="63" y="52"/>
                  <a:pt x="59" y="56"/>
                </a:cubicBezTo>
                <a:cubicBezTo>
                  <a:pt x="59" y="56"/>
                  <a:pt x="59" y="56"/>
                  <a:pt x="59" y="56"/>
                </a:cubicBezTo>
                <a:cubicBezTo>
                  <a:pt x="59" y="56"/>
                  <a:pt x="54" y="62"/>
                  <a:pt x="54" y="69"/>
                </a:cubicBezTo>
                <a:cubicBezTo>
                  <a:pt x="54" y="69"/>
                  <a:pt x="54" y="69"/>
                  <a:pt x="54" y="69"/>
                </a:cubicBezTo>
                <a:cubicBezTo>
                  <a:pt x="54" y="71"/>
                  <a:pt x="54" y="71"/>
                  <a:pt x="54" y="71"/>
                </a:cubicBezTo>
                <a:cubicBezTo>
                  <a:pt x="54" y="71"/>
                  <a:pt x="54" y="71"/>
                  <a:pt x="54" y="71"/>
                </a:cubicBezTo>
                <a:cubicBezTo>
                  <a:pt x="54" y="71"/>
                  <a:pt x="54" y="71"/>
                  <a:pt x="54" y="71"/>
                </a:cubicBezTo>
                <a:cubicBezTo>
                  <a:pt x="54" y="72"/>
                  <a:pt x="53" y="73"/>
                  <a:pt x="52" y="73"/>
                </a:cubicBezTo>
                <a:cubicBezTo>
                  <a:pt x="33" y="73"/>
                  <a:pt x="33" y="73"/>
                  <a:pt x="33" y="73"/>
                </a:cubicBezTo>
                <a:cubicBezTo>
                  <a:pt x="32" y="73"/>
                  <a:pt x="32" y="72"/>
                  <a:pt x="32" y="71"/>
                </a:cubicBezTo>
                <a:cubicBezTo>
                  <a:pt x="32" y="71"/>
                  <a:pt x="32" y="71"/>
                  <a:pt x="32" y="71"/>
                </a:cubicBezTo>
                <a:cubicBezTo>
                  <a:pt x="31" y="71"/>
                  <a:pt x="31" y="71"/>
                  <a:pt x="31" y="71"/>
                </a:cubicBezTo>
                <a:cubicBezTo>
                  <a:pt x="31" y="69"/>
                  <a:pt x="31" y="69"/>
                  <a:pt x="31" y="69"/>
                </a:cubicBezTo>
                <a:cubicBezTo>
                  <a:pt x="31" y="62"/>
                  <a:pt x="26" y="56"/>
                  <a:pt x="26" y="56"/>
                </a:cubicBezTo>
                <a:cubicBezTo>
                  <a:pt x="26" y="56"/>
                  <a:pt x="26" y="56"/>
                  <a:pt x="26" y="56"/>
                </a:cubicBezTo>
                <a:cubicBezTo>
                  <a:pt x="26" y="56"/>
                  <a:pt x="26" y="56"/>
                  <a:pt x="26" y="56"/>
                </a:cubicBezTo>
                <a:cubicBezTo>
                  <a:pt x="23" y="52"/>
                  <a:pt x="21" y="47"/>
                  <a:pt x="21" y="42"/>
                </a:cubicBezTo>
                <a:cubicBezTo>
                  <a:pt x="21" y="30"/>
                  <a:pt x="31" y="20"/>
                  <a:pt x="43" y="20"/>
                </a:cubicBezTo>
                <a:cubicBezTo>
                  <a:pt x="55" y="20"/>
                  <a:pt x="65" y="30"/>
                  <a:pt x="65" y="42"/>
                </a:cubicBezTo>
                <a:close/>
                <a:moveTo>
                  <a:pt x="61" y="42"/>
                </a:moveTo>
                <a:cubicBezTo>
                  <a:pt x="61" y="32"/>
                  <a:pt x="53" y="24"/>
                  <a:pt x="43" y="24"/>
                </a:cubicBezTo>
                <a:cubicBezTo>
                  <a:pt x="33" y="24"/>
                  <a:pt x="25" y="32"/>
                  <a:pt x="25" y="42"/>
                </a:cubicBezTo>
                <a:cubicBezTo>
                  <a:pt x="25" y="46"/>
                  <a:pt x="26" y="50"/>
                  <a:pt x="29" y="54"/>
                </a:cubicBezTo>
                <a:cubicBezTo>
                  <a:pt x="30" y="55"/>
                  <a:pt x="30" y="55"/>
                  <a:pt x="30" y="55"/>
                </a:cubicBezTo>
                <a:cubicBezTo>
                  <a:pt x="30" y="55"/>
                  <a:pt x="30" y="55"/>
                  <a:pt x="30" y="55"/>
                </a:cubicBezTo>
                <a:cubicBezTo>
                  <a:pt x="32" y="58"/>
                  <a:pt x="35" y="63"/>
                  <a:pt x="35" y="69"/>
                </a:cubicBezTo>
                <a:cubicBezTo>
                  <a:pt x="35" y="69"/>
                  <a:pt x="35" y="69"/>
                  <a:pt x="35" y="69"/>
                </a:cubicBezTo>
                <a:cubicBezTo>
                  <a:pt x="35" y="70"/>
                  <a:pt x="35" y="70"/>
                  <a:pt x="35" y="70"/>
                </a:cubicBezTo>
                <a:cubicBezTo>
                  <a:pt x="51" y="70"/>
                  <a:pt x="51" y="70"/>
                  <a:pt x="51" y="70"/>
                </a:cubicBezTo>
                <a:cubicBezTo>
                  <a:pt x="51" y="69"/>
                  <a:pt x="51" y="69"/>
                  <a:pt x="51" y="69"/>
                </a:cubicBezTo>
                <a:cubicBezTo>
                  <a:pt x="51" y="63"/>
                  <a:pt x="53" y="58"/>
                  <a:pt x="55" y="56"/>
                </a:cubicBezTo>
                <a:cubicBezTo>
                  <a:pt x="55" y="55"/>
                  <a:pt x="55" y="55"/>
                  <a:pt x="55" y="55"/>
                </a:cubicBezTo>
                <a:cubicBezTo>
                  <a:pt x="56" y="54"/>
                  <a:pt x="56" y="54"/>
                  <a:pt x="56" y="54"/>
                </a:cubicBezTo>
                <a:cubicBezTo>
                  <a:pt x="59" y="50"/>
                  <a:pt x="61" y="46"/>
                  <a:pt x="61" y="42"/>
                </a:cubicBezTo>
                <a:close/>
                <a:moveTo>
                  <a:pt x="54" y="76"/>
                </a:moveTo>
                <a:cubicBezTo>
                  <a:pt x="54" y="76"/>
                  <a:pt x="54" y="76"/>
                  <a:pt x="54" y="76"/>
                </a:cubicBezTo>
                <a:cubicBezTo>
                  <a:pt x="54" y="75"/>
                  <a:pt x="53" y="74"/>
                  <a:pt x="52" y="74"/>
                </a:cubicBezTo>
                <a:cubicBezTo>
                  <a:pt x="33" y="74"/>
                  <a:pt x="33" y="74"/>
                  <a:pt x="33" y="74"/>
                </a:cubicBezTo>
                <a:cubicBezTo>
                  <a:pt x="32" y="74"/>
                  <a:pt x="32" y="75"/>
                  <a:pt x="32" y="76"/>
                </a:cubicBezTo>
                <a:cubicBezTo>
                  <a:pt x="32" y="76"/>
                  <a:pt x="32" y="76"/>
                  <a:pt x="32" y="76"/>
                </a:cubicBezTo>
                <a:cubicBezTo>
                  <a:pt x="32" y="77"/>
                  <a:pt x="32" y="78"/>
                  <a:pt x="33" y="78"/>
                </a:cubicBezTo>
                <a:cubicBezTo>
                  <a:pt x="52" y="78"/>
                  <a:pt x="52" y="78"/>
                  <a:pt x="52" y="78"/>
                </a:cubicBezTo>
                <a:cubicBezTo>
                  <a:pt x="53" y="78"/>
                  <a:pt x="54" y="77"/>
                  <a:pt x="54" y="76"/>
                </a:cubicBezTo>
                <a:close/>
                <a:moveTo>
                  <a:pt x="54" y="81"/>
                </a:moveTo>
                <a:cubicBezTo>
                  <a:pt x="54" y="81"/>
                  <a:pt x="54" y="81"/>
                  <a:pt x="54" y="81"/>
                </a:cubicBezTo>
                <a:cubicBezTo>
                  <a:pt x="54" y="80"/>
                  <a:pt x="53" y="79"/>
                  <a:pt x="52" y="79"/>
                </a:cubicBezTo>
                <a:cubicBezTo>
                  <a:pt x="33" y="79"/>
                  <a:pt x="33" y="79"/>
                  <a:pt x="33" y="79"/>
                </a:cubicBezTo>
                <a:cubicBezTo>
                  <a:pt x="32" y="79"/>
                  <a:pt x="32" y="80"/>
                  <a:pt x="32" y="81"/>
                </a:cubicBezTo>
                <a:cubicBezTo>
                  <a:pt x="32" y="81"/>
                  <a:pt x="32" y="81"/>
                  <a:pt x="32" y="81"/>
                </a:cubicBezTo>
                <a:cubicBezTo>
                  <a:pt x="32" y="82"/>
                  <a:pt x="32" y="82"/>
                  <a:pt x="33" y="82"/>
                </a:cubicBezTo>
                <a:cubicBezTo>
                  <a:pt x="52" y="82"/>
                  <a:pt x="52" y="82"/>
                  <a:pt x="52" y="82"/>
                </a:cubicBezTo>
                <a:cubicBezTo>
                  <a:pt x="53" y="82"/>
                  <a:pt x="54" y="82"/>
                  <a:pt x="54" y="81"/>
                </a:cubicBezTo>
                <a:close/>
                <a:moveTo>
                  <a:pt x="54" y="85"/>
                </a:moveTo>
                <a:cubicBezTo>
                  <a:pt x="54" y="85"/>
                  <a:pt x="54" y="85"/>
                  <a:pt x="54" y="85"/>
                </a:cubicBezTo>
                <a:cubicBezTo>
                  <a:pt x="54" y="84"/>
                  <a:pt x="53" y="84"/>
                  <a:pt x="52" y="84"/>
                </a:cubicBezTo>
                <a:cubicBezTo>
                  <a:pt x="33" y="84"/>
                  <a:pt x="33" y="84"/>
                  <a:pt x="33" y="84"/>
                </a:cubicBezTo>
                <a:cubicBezTo>
                  <a:pt x="32" y="84"/>
                  <a:pt x="32" y="84"/>
                  <a:pt x="32" y="85"/>
                </a:cubicBezTo>
                <a:cubicBezTo>
                  <a:pt x="32" y="85"/>
                  <a:pt x="32" y="85"/>
                  <a:pt x="32" y="85"/>
                </a:cubicBezTo>
                <a:cubicBezTo>
                  <a:pt x="32" y="86"/>
                  <a:pt x="32" y="87"/>
                  <a:pt x="33" y="87"/>
                </a:cubicBezTo>
                <a:cubicBezTo>
                  <a:pt x="52" y="87"/>
                  <a:pt x="52" y="87"/>
                  <a:pt x="52" y="87"/>
                </a:cubicBezTo>
                <a:cubicBezTo>
                  <a:pt x="53" y="87"/>
                  <a:pt x="54" y="86"/>
                  <a:pt x="54" y="85"/>
                </a:cubicBezTo>
                <a:close/>
                <a:moveTo>
                  <a:pt x="47" y="88"/>
                </a:moveTo>
                <a:cubicBezTo>
                  <a:pt x="39" y="88"/>
                  <a:pt x="39" y="88"/>
                  <a:pt x="39" y="88"/>
                </a:cubicBezTo>
                <a:cubicBezTo>
                  <a:pt x="37" y="88"/>
                  <a:pt x="37" y="90"/>
                  <a:pt x="38" y="90"/>
                </a:cubicBezTo>
                <a:cubicBezTo>
                  <a:pt x="40" y="92"/>
                  <a:pt x="40" y="92"/>
                  <a:pt x="40" y="92"/>
                </a:cubicBezTo>
                <a:cubicBezTo>
                  <a:pt x="42" y="93"/>
                  <a:pt x="44" y="93"/>
                  <a:pt x="45" y="92"/>
                </a:cubicBezTo>
                <a:cubicBezTo>
                  <a:pt x="48" y="90"/>
                  <a:pt x="48" y="90"/>
                  <a:pt x="48" y="90"/>
                </a:cubicBezTo>
                <a:cubicBezTo>
                  <a:pt x="49" y="90"/>
                  <a:pt x="48" y="88"/>
                  <a:pt x="47" y="8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9" name="Freeform 118"/>
          <p:cNvSpPr>
            <a:spLocks noEditPoints="1"/>
          </p:cNvSpPr>
          <p:nvPr userDrawn="1"/>
        </p:nvSpPr>
        <p:spPr bwMode="auto">
          <a:xfrm>
            <a:off x="2554288" y="2373313"/>
            <a:ext cx="169863" cy="282575"/>
          </a:xfrm>
          <a:custGeom>
            <a:avLst/>
            <a:gdLst>
              <a:gd name="T0" fmla="*/ 38 w 44"/>
              <a:gd name="T1" fmla="*/ 36 h 73"/>
              <a:gd name="T2" fmla="*/ 33 w 44"/>
              <a:gd name="T3" fmla="*/ 49 h 73"/>
              <a:gd name="T4" fmla="*/ 33 w 44"/>
              <a:gd name="T5" fmla="*/ 51 h 73"/>
              <a:gd name="T6" fmla="*/ 33 w 44"/>
              <a:gd name="T7" fmla="*/ 51 h 73"/>
              <a:gd name="T8" fmla="*/ 12 w 44"/>
              <a:gd name="T9" fmla="*/ 53 h 73"/>
              <a:gd name="T10" fmla="*/ 10 w 44"/>
              <a:gd name="T11" fmla="*/ 51 h 73"/>
              <a:gd name="T12" fmla="*/ 10 w 44"/>
              <a:gd name="T13" fmla="*/ 49 h 73"/>
              <a:gd name="T14" fmla="*/ 5 w 44"/>
              <a:gd name="T15" fmla="*/ 36 h 73"/>
              <a:gd name="T16" fmla="*/ 0 w 44"/>
              <a:gd name="T17" fmla="*/ 22 h 73"/>
              <a:gd name="T18" fmla="*/ 44 w 44"/>
              <a:gd name="T19" fmla="*/ 22 h 73"/>
              <a:gd name="T20" fmla="*/ 22 w 44"/>
              <a:gd name="T21" fmla="*/ 4 h 73"/>
              <a:gd name="T22" fmla="*/ 8 w 44"/>
              <a:gd name="T23" fmla="*/ 34 h 73"/>
              <a:gd name="T24" fmla="*/ 9 w 44"/>
              <a:gd name="T25" fmla="*/ 35 h 73"/>
              <a:gd name="T26" fmla="*/ 14 w 44"/>
              <a:gd name="T27" fmla="*/ 49 h 73"/>
              <a:gd name="T28" fmla="*/ 29 w 44"/>
              <a:gd name="T29" fmla="*/ 50 h 73"/>
              <a:gd name="T30" fmla="*/ 34 w 44"/>
              <a:gd name="T31" fmla="*/ 36 h 73"/>
              <a:gd name="T32" fmla="*/ 35 w 44"/>
              <a:gd name="T33" fmla="*/ 34 h 73"/>
              <a:gd name="T34" fmla="*/ 33 w 44"/>
              <a:gd name="T35" fmla="*/ 56 h 73"/>
              <a:gd name="T36" fmla="*/ 31 w 44"/>
              <a:gd name="T37" fmla="*/ 54 h 73"/>
              <a:gd name="T38" fmla="*/ 10 w 44"/>
              <a:gd name="T39" fmla="*/ 56 h 73"/>
              <a:gd name="T40" fmla="*/ 12 w 44"/>
              <a:gd name="T41" fmla="*/ 58 h 73"/>
              <a:gd name="T42" fmla="*/ 33 w 44"/>
              <a:gd name="T43" fmla="*/ 56 h 73"/>
              <a:gd name="T44" fmla="*/ 33 w 44"/>
              <a:gd name="T45" fmla="*/ 61 h 73"/>
              <a:gd name="T46" fmla="*/ 12 w 44"/>
              <a:gd name="T47" fmla="*/ 59 h 73"/>
              <a:gd name="T48" fmla="*/ 10 w 44"/>
              <a:gd name="T49" fmla="*/ 61 h 73"/>
              <a:gd name="T50" fmla="*/ 31 w 44"/>
              <a:gd name="T51" fmla="*/ 62 h 73"/>
              <a:gd name="T52" fmla="*/ 33 w 44"/>
              <a:gd name="T53" fmla="*/ 65 h 73"/>
              <a:gd name="T54" fmla="*/ 31 w 44"/>
              <a:gd name="T55" fmla="*/ 64 h 73"/>
              <a:gd name="T56" fmla="*/ 10 w 44"/>
              <a:gd name="T57" fmla="*/ 65 h 73"/>
              <a:gd name="T58" fmla="*/ 12 w 44"/>
              <a:gd name="T59" fmla="*/ 67 h 73"/>
              <a:gd name="T60" fmla="*/ 33 w 44"/>
              <a:gd name="T61" fmla="*/ 65 h 73"/>
              <a:gd name="T62" fmla="*/ 17 w 44"/>
              <a:gd name="T63" fmla="*/ 68 h 73"/>
              <a:gd name="T64" fmla="*/ 19 w 44"/>
              <a:gd name="T65" fmla="*/ 72 h 73"/>
              <a:gd name="T66" fmla="*/ 27 w 44"/>
              <a:gd name="T67" fmla="*/ 7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4" h="73">
                <a:moveTo>
                  <a:pt x="44" y="22"/>
                </a:moveTo>
                <a:cubicBezTo>
                  <a:pt x="44" y="27"/>
                  <a:pt x="42" y="32"/>
                  <a:pt x="38" y="36"/>
                </a:cubicBezTo>
                <a:cubicBezTo>
                  <a:pt x="38" y="36"/>
                  <a:pt x="38" y="36"/>
                  <a:pt x="38" y="36"/>
                </a:cubicBezTo>
                <a:cubicBezTo>
                  <a:pt x="38" y="36"/>
                  <a:pt x="33" y="42"/>
                  <a:pt x="33" y="49"/>
                </a:cubicBezTo>
                <a:cubicBezTo>
                  <a:pt x="33" y="49"/>
                  <a:pt x="33" y="49"/>
                  <a:pt x="33" y="49"/>
                </a:cubicBezTo>
                <a:cubicBezTo>
                  <a:pt x="33" y="51"/>
                  <a:pt x="33" y="51"/>
                  <a:pt x="33" y="51"/>
                </a:cubicBezTo>
                <a:cubicBezTo>
                  <a:pt x="33" y="51"/>
                  <a:pt x="33" y="51"/>
                  <a:pt x="33" y="51"/>
                </a:cubicBezTo>
                <a:cubicBezTo>
                  <a:pt x="33" y="51"/>
                  <a:pt x="33" y="51"/>
                  <a:pt x="33" y="51"/>
                </a:cubicBezTo>
                <a:cubicBezTo>
                  <a:pt x="33" y="52"/>
                  <a:pt x="32" y="53"/>
                  <a:pt x="31" y="53"/>
                </a:cubicBezTo>
                <a:cubicBezTo>
                  <a:pt x="12" y="53"/>
                  <a:pt x="12" y="53"/>
                  <a:pt x="12" y="53"/>
                </a:cubicBezTo>
                <a:cubicBezTo>
                  <a:pt x="11" y="53"/>
                  <a:pt x="10" y="52"/>
                  <a:pt x="10" y="51"/>
                </a:cubicBezTo>
                <a:cubicBezTo>
                  <a:pt x="10" y="51"/>
                  <a:pt x="10" y="51"/>
                  <a:pt x="10" y="51"/>
                </a:cubicBezTo>
                <a:cubicBezTo>
                  <a:pt x="10" y="51"/>
                  <a:pt x="10" y="51"/>
                  <a:pt x="10" y="51"/>
                </a:cubicBezTo>
                <a:cubicBezTo>
                  <a:pt x="10" y="49"/>
                  <a:pt x="10" y="49"/>
                  <a:pt x="10" y="49"/>
                </a:cubicBezTo>
                <a:cubicBezTo>
                  <a:pt x="10" y="42"/>
                  <a:pt x="5" y="36"/>
                  <a:pt x="5" y="36"/>
                </a:cubicBezTo>
                <a:cubicBezTo>
                  <a:pt x="5" y="36"/>
                  <a:pt x="5" y="36"/>
                  <a:pt x="5" y="36"/>
                </a:cubicBezTo>
                <a:cubicBezTo>
                  <a:pt x="5" y="36"/>
                  <a:pt x="5" y="36"/>
                  <a:pt x="5" y="36"/>
                </a:cubicBezTo>
                <a:cubicBezTo>
                  <a:pt x="2" y="32"/>
                  <a:pt x="0" y="27"/>
                  <a:pt x="0" y="22"/>
                </a:cubicBezTo>
                <a:cubicBezTo>
                  <a:pt x="0" y="10"/>
                  <a:pt x="10" y="0"/>
                  <a:pt x="22" y="0"/>
                </a:cubicBezTo>
                <a:cubicBezTo>
                  <a:pt x="34" y="0"/>
                  <a:pt x="44" y="10"/>
                  <a:pt x="44" y="22"/>
                </a:cubicBezTo>
                <a:close/>
                <a:moveTo>
                  <a:pt x="40" y="22"/>
                </a:moveTo>
                <a:cubicBezTo>
                  <a:pt x="40" y="12"/>
                  <a:pt x="32" y="4"/>
                  <a:pt x="22" y="4"/>
                </a:cubicBezTo>
                <a:cubicBezTo>
                  <a:pt x="12" y="4"/>
                  <a:pt x="4" y="12"/>
                  <a:pt x="4" y="22"/>
                </a:cubicBezTo>
                <a:cubicBezTo>
                  <a:pt x="4" y="26"/>
                  <a:pt x="5" y="30"/>
                  <a:pt x="8" y="34"/>
                </a:cubicBezTo>
                <a:cubicBezTo>
                  <a:pt x="9" y="35"/>
                  <a:pt x="9" y="35"/>
                  <a:pt x="9" y="35"/>
                </a:cubicBezTo>
                <a:cubicBezTo>
                  <a:pt x="9" y="35"/>
                  <a:pt x="9" y="35"/>
                  <a:pt x="9" y="35"/>
                </a:cubicBezTo>
                <a:cubicBezTo>
                  <a:pt x="11" y="38"/>
                  <a:pt x="14" y="43"/>
                  <a:pt x="14" y="49"/>
                </a:cubicBezTo>
                <a:cubicBezTo>
                  <a:pt x="14" y="49"/>
                  <a:pt x="14" y="49"/>
                  <a:pt x="14" y="49"/>
                </a:cubicBezTo>
                <a:cubicBezTo>
                  <a:pt x="14" y="50"/>
                  <a:pt x="14" y="50"/>
                  <a:pt x="14" y="50"/>
                </a:cubicBezTo>
                <a:cubicBezTo>
                  <a:pt x="29" y="50"/>
                  <a:pt x="29" y="50"/>
                  <a:pt x="29" y="50"/>
                </a:cubicBezTo>
                <a:cubicBezTo>
                  <a:pt x="29" y="49"/>
                  <a:pt x="29" y="49"/>
                  <a:pt x="29" y="49"/>
                </a:cubicBezTo>
                <a:cubicBezTo>
                  <a:pt x="30" y="43"/>
                  <a:pt x="32" y="38"/>
                  <a:pt x="34" y="36"/>
                </a:cubicBezTo>
                <a:cubicBezTo>
                  <a:pt x="34" y="35"/>
                  <a:pt x="34" y="35"/>
                  <a:pt x="34" y="35"/>
                </a:cubicBezTo>
                <a:cubicBezTo>
                  <a:pt x="35" y="34"/>
                  <a:pt x="35" y="34"/>
                  <a:pt x="35" y="34"/>
                </a:cubicBezTo>
                <a:cubicBezTo>
                  <a:pt x="38" y="30"/>
                  <a:pt x="40" y="26"/>
                  <a:pt x="40" y="22"/>
                </a:cubicBezTo>
                <a:close/>
                <a:moveTo>
                  <a:pt x="33" y="56"/>
                </a:moveTo>
                <a:cubicBezTo>
                  <a:pt x="33" y="56"/>
                  <a:pt x="33" y="56"/>
                  <a:pt x="33" y="56"/>
                </a:cubicBezTo>
                <a:cubicBezTo>
                  <a:pt x="33" y="55"/>
                  <a:pt x="32" y="54"/>
                  <a:pt x="31" y="54"/>
                </a:cubicBezTo>
                <a:cubicBezTo>
                  <a:pt x="12" y="54"/>
                  <a:pt x="12" y="54"/>
                  <a:pt x="12" y="54"/>
                </a:cubicBezTo>
                <a:cubicBezTo>
                  <a:pt x="11" y="54"/>
                  <a:pt x="10" y="55"/>
                  <a:pt x="10" y="56"/>
                </a:cubicBezTo>
                <a:cubicBezTo>
                  <a:pt x="10" y="56"/>
                  <a:pt x="10" y="56"/>
                  <a:pt x="10" y="56"/>
                </a:cubicBezTo>
                <a:cubicBezTo>
                  <a:pt x="10" y="57"/>
                  <a:pt x="11" y="58"/>
                  <a:pt x="12" y="58"/>
                </a:cubicBezTo>
                <a:cubicBezTo>
                  <a:pt x="31" y="58"/>
                  <a:pt x="31" y="58"/>
                  <a:pt x="31" y="58"/>
                </a:cubicBezTo>
                <a:cubicBezTo>
                  <a:pt x="32" y="58"/>
                  <a:pt x="33" y="57"/>
                  <a:pt x="33" y="56"/>
                </a:cubicBezTo>
                <a:close/>
                <a:moveTo>
                  <a:pt x="33" y="61"/>
                </a:moveTo>
                <a:cubicBezTo>
                  <a:pt x="33" y="61"/>
                  <a:pt x="33" y="61"/>
                  <a:pt x="33" y="61"/>
                </a:cubicBezTo>
                <a:cubicBezTo>
                  <a:pt x="33" y="60"/>
                  <a:pt x="32" y="59"/>
                  <a:pt x="31" y="59"/>
                </a:cubicBezTo>
                <a:cubicBezTo>
                  <a:pt x="12" y="59"/>
                  <a:pt x="12" y="59"/>
                  <a:pt x="12" y="59"/>
                </a:cubicBezTo>
                <a:cubicBezTo>
                  <a:pt x="11" y="59"/>
                  <a:pt x="10" y="60"/>
                  <a:pt x="10" y="61"/>
                </a:cubicBezTo>
                <a:cubicBezTo>
                  <a:pt x="10" y="61"/>
                  <a:pt x="10" y="61"/>
                  <a:pt x="10" y="61"/>
                </a:cubicBezTo>
                <a:cubicBezTo>
                  <a:pt x="10" y="62"/>
                  <a:pt x="11" y="62"/>
                  <a:pt x="12" y="62"/>
                </a:cubicBezTo>
                <a:cubicBezTo>
                  <a:pt x="31" y="62"/>
                  <a:pt x="31" y="62"/>
                  <a:pt x="31" y="62"/>
                </a:cubicBezTo>
                <a:cubicBezTo>
                  <a:pt x="32" y="62"/>
                  <a:pt x="33" y="62"/>
                  <a:pt x="33" y="61"/>
                </a:cubicBezTo>
                <a:close/>
                <a:moveTo>
                  <a:pt x="33" y="65"/>
                </a:moveTo>
                <a:cubicBezTo>
                  <a:pt x="33" y="65"/>
                  <a:pt x="33" y="65"/>
                  <a:pt x="33" y="65"/>
                </a:cubicBezTo>
                <a:cubicBezTo>
                  <a:pt x="33" y="64"/>
                  <a:pt x="32" y="64"/>
                  <a:pt x="31" y="64"/>
                </a:cubicBezTo>
                <a:cubicBezTo>
                  <a:pt x="12" y="64"/>
                  <a:pt x="12" y="64"/>
                  <a:pt x="12" y="64"/>
                </a:cubicBezTo>
                <a:cubicBezTo>
                  <a:pt x="11" y="64"/>
                  <a:pt x="10" y="64"/>
                  <a:pt x="10" y="65"/>
                </a:cubicBezTo>
                <a:cubicBezTo>
                  <a:pt x="10" y="65"/>
                  <a:pt x="10" y="65"/>
                  <a:pt x="10" y="65"/>
                </a:cubicBezTo>
                <a:cubicBezTo>
                  <a:pt x="10" y="66"/>
                  <a:pt x="11" y="67"/>
                  <a:pt x="12" y="67"/>
                </a:cubicBezTo>
                <a:cubicBezTo>
                  <a:pt x="31" y="67"/>
                  <a:pt x="31" y="67"/>
                  <a:pt x="31" y="67"/>
                </a:cubicBezTo>
                <a:cubicBezTo>
                  <a:pt x="32" y="67"/>
                  <a:pt x="33" y="66"/>
                  <a:pt x="33" y="65"/>
                </a:cubicBezTo>
                <a:close/>
                <a:moveTo>
                  <a:pt x="26" y="68"/>
                </a:moveTo>
                <a:cubicBezTo>
                  <a:pt x="17" y="68"/>
                  <a:pt x="17" y="68"/>
                  <a:pt x="17" y="68"/>
                </a:cubicBezTo>
                <a:cubicBezTo>
                  <a:pt x="16" y="68"/>
                  <a:pt x="16" y="70"/>
                  <a:pt x="17" y="70"/>
                </a:cubicBezTo>
                <a:cubicBezTo>
                  <a:pt x="19" y="72"/>
                  <a:pt x="19" y="72"/>
                  <a:pt x="19" y="72"/>
                </a:cubicBezTo>
                <a:cubicBezTo>
                  <a:pt x="21" y="73"/>
                  <a:pt x="23" y="73"/>
                  <a:pt x="24" y="72"/>
                </a:cubicBezTo>
                <a:cubicBezTo>
                  <a:pt x="27" y="70"/>
                  <a:pt x="27" y="70"/>
                  <a:pt x="27" y="70"/>
                </a:cubicBezTo>
                <a:cubicBezTo>
                  <a:pt x="28" y="70"/>
                  <a:pt x="27" y="68"/>
                  <a:pt x="26" y="6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0" name="Freeform 119"/>
          <p:cNvSpPr>
            <a:spLocks noEditPoints="1"/>
          </p:cNvSpPr>
          <p:nvPr userDrawn="1"/>
        </p:nvSpPr>
        <p:spPr bwMode="auto">
          <a:xfrm>
            <a:off x="1835150" y="3125788"/>
            <a:ext cx="644525" cy="468313"/>
          </a:xfrm>
          <a:custGeom>
            <a:avLst/>
            <a:gdLst>
              <a:gd name="T0" fmla="*/ 57 w 167"/>
              <a:gd name="T1" fmla="*/ 50 h 121"/>
              <a:gd name="T2" fmla="*/ 38 w 167"/>
              <a:gd name="T3" fmla="*/ 0 h 121"/>
              <a:gd name="T4" fmla="*/ 87 w 167"/>
              <a:gd name="T5" fmla="*/ 30 h 121"/>
              <a:gd name="T6" fmla="*/ 108 w 167"/>
              <a:gd name="T7" fmla="*/ 29 h 121"/>
              <a:gd name="T8" fmla="*/ 113 w 167"/>
              <a:gd name="T9" fmla="*/ 37 h 121"/>
              <a:gd name="T10" fmla="*/ 108 w 167"/>
              <a:gd name="T11" fmla="*/ 46 h 121"/>
              <a:gd name="T12" fmla="*/ 94 w 167"/>
              <a:gd name="T13" fmla="*/ 47 h 121"/>
              <a:gd name="T14" fmla="*/ 142 w 167"/>
              <a:gd name="T15" fmla="*/ 50 h 121"/>
              <a:gd name="T16" fmla="*/ 138 w 167"/>
              <a:gd name="T17" fmla="*/ 52 h 121"/>
              <a:gd name="T18" fmla="*/ 155 w 167"/>
              <a:gd name="T19" fmla="*/ 56 h 121"/>
              <a:gd name="T20" fmla="*/ 142 w 167"/>
              <a:gd name="T21" fmla="*/ 79 h 121"/>
              <a:gd name="T22" fmla="*/ 10 w 167"/>
              <a:gd name="T23" fmla="*/ 61 h 121"/>
              <a:gd name="T24" fmla="*/ 0 w 167"/>
              <a:gd name="T25" fmla="*/ 34 h 121"/>
              <a:gd name="T26" fmla="*/ 18 w 167"/>
              <a:gd name="T27" fmla="*/ 46 h 121"/>
              <a:gd name="T28" fmla="*/ 14 w 167"/>
              <a:gd name="T29" fmla="*/ 34 h 121"/>
              <a:gd name="T30" fmla="*/ 30 w 167"/>
              <a:gd name="T31" fmla="*/ 23 h 121"/>
              <a:gd name="T32" fmla="*/ 101 w 167"/>
              <a:gd name="T33" fmla="*/ 88 h 121"/>
              <a:gd name="T34" fmla="*/ 112 w 167"/>
              <a:gd name="T35" fmla="*/ 88 h 121"/>
              <a:gd name="T36" fmla="*/ 116 w 167"/>
              <a:gd name="T37" fmla="*/ 95 h 121"/>
              <a:gd name="T38" fmla="*/ 112 w 167"/>
              <a:gd name="T39" fmla="*/ 102 h 121"/>
              <a:gd name="T40" fmla="*/ 96 w 167"/>
              <a:gd name="T41" fmla="*/ 102 h 121"/>
              <a:gd name="T42" fmla="*/ 74 w 167"/>
              <a:gd name="T43" fmla="*/ 121 h 121"/>
              <a:gd name="T44" fmla="*/ 66 w 167"/>
              <a:gd name="T45" fmla="*/ 85 h 121"/>
              <a:gd name="T46" fmla="*/ 101 w 167"/>
              <a:gd name="T47" fmla="*/ 88 h 121"/>
              <a:gd name="T48" fmla="*/ 112 w 167"/>
              <a:gd name="T49" fmla="*/ 91 h 121"/>
              <a:gd name="T50" fmla="*/ 112 w 167"/>
              <a:gd name="T51" fmla="*/ 95 h 121"/>
              <a:gd name="T52" fmla="*/ 112 w 167"/>
              <a:gd name="T53" fmla="*/ 98 h 121"/>
              <a:gd name="T54" fmla="*/ 113 w 167"/>
              <a:gd name="T55" fmla="*/ 95 h 121"/>
              <a:gd name="T56" fmla="*/ 108 w 167"/>
              <a:gd name="T57" fmla="*/ 32 h 121"/>
              <a:gd name="T58" fmla="*/ 108 w 167"/>
              <a:gd name="T59" fmla="*/ 32 h 121"/>
              <a:gd name="T60" fmla="*/ 106 w 167"/>
              <a:gd name="T61" fmla="*/ 37 h 121"/>
              <a:gd name="T62" fmla="*/ 108 w 167"/>
              <a:gd name="T63" fmla="*/ 43 h 121"/>
              <a:gd name="T64" fmla="*/ 110 w 167"/>
              <a:gd name="T65" fmla="*/ 37 h 121"/>
              <a:gd name="T66" fmla="*/ 108 w 167"/>
              <a:gd name="T67" fmla="*/ 3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7" h="121">
                <a:moveTo>
                  <a:pt x="40" y="50"/>
                </a:moveTo>
                <a:cubicBezTo>
                  <a:pt x="57" y="50"/>
                  <a:pt x="57" y="50"/>
                  <a:pt x="57" y="50"/>
                </a:cubicBezTo>
                <a:cubicBezTo>
                  <a:pt x="30" y="0"/>
                  <a:pt x="30" y="0"/>
                  <a:pt x="30" y="0"/>
                </a:cubicBezTo>
                <a:cubicBezTo>
                  <a:pt x="38" y="0"/>
                  <a:pt x="38" y="0"/>
                  <a:pt x="38" y="0"/>
                </a:cubicBezTo>
                <a:cubicBezTo>
                  <a:pt x="76" y="31"/>
                  <a:pt x="76" y="31"/>
                  <a:pt x="76" y="31"/>
                </a:cubicBezTo>
                <a:cubicBezTo>
                  <a:pt x="79" y="31"/>
                  <a:pt x="83" y="30"/>
                  <a:pt x="87" y="30"/>
                </a:cubicBezTo>
                <a:cubicBezTo>
                  <a:pt x="93" y="29"/>
                  <a:pt x="100" y="29"/>
                  <a:pt x="106" y="29"/>
                </a:cubicBezTo>
                <a:cubicBezTo>
                  <a:pt x="107" y="29"/>
                  <a:pt x="107" y="29"/>
                  <a:pt x="108" y="29"/>
                </a:cubicBezTo>
                <a:cubicBezTo>
                  <a:pt x="110" y="29"/>
                  <a:pt x="111" y="30"/>
                  <a:pt x="112" y="32"/>
                </a:cubicBezTo>
                <a:cubicBezTo>
                  <a:pt x="112" y="33"/>
                  <a:pt x="113" y="35"/>
                  <a:pt x="113" y="37"/>
                </a:cubicBezTo>
                <a:cubicBezTo>
                  <a:pt x="113" y="40"/>
                  <a:pt x="112" y="42"/>
                  <a:pt x="112" y="43"/>
                </a:cubicBezTo>
                <a:cubicBezTo>
                  <a:pt x="111" y="45"/>
                  <a:pt x="110" y="46"/>
                  <a:pt x="108" y="46"/>
                </a:cubicBezTo>
                <a:cubicBezTo>
                  <a:pt x="108" y="46"/>
                  <a:pt x="108" y="46"/>
                  <a:pt x="107" y="46"/>
                </a:cubicBezTo>
                <a:cubicBezTo>
                  <a:pt x="103" y="47"/>
                  <a:pt x="99" y="47"/>
                  <a:pt x="94" y="47"/>
                </a:cubicBezTo>
                <a:cubicBezTo>
                  <a:pt x="98" y="50"/>
                  <a:pt x="98" y="50"/>
                  <a:pt x="98" y="50"/>
                </a:cubicBezTo>
                <a:cubicBezTo>
                  <a:pt x="142" y="50"/>
                  <a:pt x="142" y="50"/>
                  <a:pt x="142" y="50"/>
                </a:cubicBezTo>
                <a:cubicBezTo>
                  <a:pt x="144" y="51"/>
                  <a:pt x="146" y="51"/>
                  <a:pt x="147" y="52"/>
                </a:cubicBezTo>
                <a:cubicBezTo>
                  <a:pt x="138" y="52"/>
                  <a:pt x="138" y="52"/>
                  <a:pt x="138" y="52"/>
                </a:cubicBezTo>
                <a:cubicBezTo>
                  <a:pt x="141" y="56"/>
                  <a:pt x="141" y="56"/>
                  <a:pt x="141" y="56"/>
                </a:cubicBezTo>
                <a:cubicBezTo>
                  <a:pt x="155" y="56"/>
                  <a:pt x="155" y="56"/>
                  <a:pt x="155" y="56"/>
                </a:cubicBezTo>
                <a:cubicBezTo>
                  <a:pt x="160" y="59"/>
                  <a:pt x="164" y="64"/>
                  <a:pt x="167" y="69"/>
                </a:cubicBezTo>
                <a:cubicBezTo>
                  <a:pt x="167" y="76"/>
                  <a:pt x="156" y="78"/>
                  <a:pt x="142" y="79"/>
                </a:cubicBezTo>
                <a:cubicBezTo>
                  <a:pt x="65" y="79"/>
                  <a:pt x="65" y="79"/>
                  <a:pt x="65" y="79"/>
                </a:cubicBezTo>
                <a:cubicBezTo>
                  <a:pt x="10" y="61"/>
                  <a:pt x="10" y="61"/>
                  <a:pt x="10" y="61"/>
                </a:cubicBezTo>
                <a:cubicBezTo>
                  <a:pt x="10" y="51"/>
                  <a:pt x="10" y="51"/>
                  <a:pt x="10" y="51"/>
                </a:cubicBezTo>
                <a:cubicBezTo>
                  <a:pt x="0" y="34"/>
                  <a:pt x="0" y="34"/>
                  <a:pt x="0" y="34"/>
                </a:cubicBezTo>
                <a:cubicBezTo>
                  <a:pt x="7" y="34"/>
                  <a:pt x="7" y="34"/>
                  <a:pt x="7" y="34"/>
                </a:cubicBezTo>
                <a:cubicBezTo>
                  <a:pt x="18" y="46"/>
                  <a:pt x="18" y="46"/>
                  <a:pt x="18" y="46"/>
                </a:cubicBezTo>
                <a:cubicBezTo>
                  <a:pt x="19" y="45"/>
                  <a:pt x="19" y="45"/>
                  <a:pt x="19" y="45"/>
                </a:cubicBezTo>
                <a:cubicBezTo>
                  <a:pt x="14" y="34"/>
                  <a:pt x="14" y="34"/>
                  <a:pt x="14" y="34"/>
                </a:cubicBezTo>
                <a:cubicBezTo>
                  <a:pt x="16" y="23"/>
                  <a:pt x="16" y="23"/>
                  <a:pt x="16" y="23"/>
                </a:cubicBezTo>
                <a:cubicBezTo>
                  <a:pt x="30" y="23"/>
                  <a:pt x="30" y="23"/>
                  <a:pt x="30" y="23"/>
                </a:cubicBezTo>
                <a:cubicBezTo>
                  <a:pt x="40" y="50"/>
                  <a:pt x="40" y="50"/>
                  <a:pt x="40" y="50"/>
                </a:cubicBezTo>
                <a:close/>
                <a:moveTo>
                  <a:pt x="101" y="88"/>
                </a:moveTo>
                <a:cubicBezTo>
                  <a:pt x="105" y="88"/>
                  <a:pt x="108" y="88"/>
                  <a:pt x="112" y="88"/>
                </a:cubicBezTo>
                <a:cubicBezTo>
                  <a:pt x="112" y="88"/>
                  <a:pt x="112" y="88"/>
                  <a:pt x="112" y="88"/>
                </a:cubicBezTo>
                <a:cubicBezTo>
                  <a:pt x="114" y="88"/>
                  <a:pt x="115" y="89"/>
                  <a:pt x="116" y="90"/>
                </a:cubicBezTo>
                <a:cubicBezTo>
                  <a:pt x="116" y="92"/>
                  <a:pt x="116" y="93"/>
                  <a:pt x="116" y="95"/>
                </a:cubicBezTo>
                <a:cubicBezTo>
                  <a:pt x="116" y="96"/>
                  <a:pt x="116" y="98"/>
                  <a:pt x="116" y="99"/>
                </a:cubicBezTo>
                <a:cubicBezTo>
                  <a:pt x="115" y="101"/>
                  <a:pt x="114" y="102"/>
                  <a:pt x="112" y="102"/>
                </a:cubicBezTo>
                <a:cubicBezTo>
                  <a:pt x="112" y="102"/>
                  <a:pt x="112" y="102"/>
                  <a:pt x="112" y="102"/>
                </a:cubicBezTo>
                <a:cubicBezTo>
                  <a:pt x="107" y="102"/>
                  <a:pt x="101" y="102"/>
                  <a:pt x="96" y="102"/>
                </a:cubicBezTo>
                <a:cubicBezTo>
                  <a:pt x="94" y="102"/>
                  <a:pt x="92" y="102"/>
                  <a:pt x="90" y="101"/>
                </a:cubicBezTo>
                <a:cubicBezTo>
                  <a:pt x="74" y="121"/>
                  <a:pt x="74" y="121"/>
                  <a:pt x="74" y="121"/>
                </a:cubicBezTo>
                <a:cubicBezTo>
                  <a:pt x="64" y="119"/>
                  <a:pt x="64" y="119"/>
                  <a:pt x="64" y="119"/>
                </a:cubicBezTo>
                <a:cubicBezTo>
                  <a:pt x="66" y="85"/>
                  <a:pt x="66" y="85"/>
                  <a:pt x="66" y="85"/>
                </a:cubicBezTo>
                <a:cubicBezTo>
                  <a:pt x="103" y="85"/>
                  <a:pt x="103" y="85"/>
                  <a:pt x="103" y="85"/>
                </a:cubicBezTo>
                <a:cubicBezTo>
                  <a:pt x="101" y="88"/>
                  <a:pt x="101" y="88"/>
                  <a:pt x="101" y="88"/>
                </a:cubicBezTo>
                <a:close/>
                <a:moveTo>
                  <a:pt x="113" y="92"/>
                </a:moveTo>
                <a:cubicBezTo>
                  <a:pt x="113" y="91"/>
                  <a:pt x="112" y="91"/>
                  <a:pt x="112" y="91"/>
                </a:cubicBezTo>
                <a:cubicBezTo>
                  <a:pt x="112" y="91"/>
                  <a:pt x="112" y="91"/>
                  <a:pt x="112" y="92"/>
                </a:cubicBezTo>
                <a:cubicBezTo>
                  <a:pt x="112" y="92"/>
                  <a:pt x="112" y="94"/>
                  <a:pt x="112" y="95"/>
                </a:cubicBezTo>
                <a:cubicBezTo>
                  <a:pt x="112" y="96"/>
                  <a:pt x="112" y="97"/>
                  <a:pt x="112" y="98"/>
                </a:cubicBezTo>
                <a:cubicBezTo>
                  <a:pt x="112" y="98"/>
                  <a:pt x="112" y="98"/>
                  <a:pt x="112" y="98"/>
                </a:cubicBezTo>
                <a:cubicBezTo>
                  <a:pt x="112" y="98"/>
                  <a:pt x="113" y="98"/>
                  <a:pt x="113" y="98"/>
                </a:cubicBezTo>
                <a:cubicBezTo>
                  <a:pt x="113" y="97"/>
                  <a:pt x="113" y="96"/>
                  <a:pt x="113" y="95"/>
                </a:cubicBezTo>
                <a:cubicBezTo>
                  <a:pt x="113" y="94"/>
                  <a:pt x="113" y="92"/>
                  <a:pt x="113" y="92"/>
                </a:cubicBezTo>
                <a:close/>
                <a:moveTo>
                  <a:pt x="108" y="32"/>
                </a:moveTo>
                <a:cubicBezTo>
                  <a:pt x="108" y="32"/>
                  <a:pt x="108" y="32"/>
                  <a:pt x="108" y="32"/>
                </a:cubicBezTo>
                <a:cubicBezTo>
                  <a:pt x="108" y="32"/>
                  <a:pt x="108" y="32"/>
                  <a:pt x="108" y="32"/>
                </a:cubicBezTo>
                <a:cubicBezTo>
                  <a:pt x="108" y="33"/>
                  <a:pt x="107" y="33"/>
                  <a:pt x="107" y="33"/>
                </a:cubicBezTo>
                <a:cubicBezTo>
                  <a:pt x="107" y="34"/>
                  <a:pt x="106" y="36"/>
                  <a:pt x="106" y="37"/>
                </a:cubicBezTo>
                <a:cubicBezTo>
                  <a:pt x="106" y="39"/>
                  <a:pt x="107" y="41"/>
                  <a:pt x="107" y="42"/>
                </a:cubicBezTo>
                <a:cubicBezTo>
                  <a:pt x="108" y="42"/>
                  <a:pt x="108" y="43"/>
                  <a:pt x="108" y="43"/>
                </a:cubicBezTo>
                <a:cubicBezTo>
                  <a:pt x="108" y="43"/>
                  <a:pt x="108" y="42"/>
                  <a:pt x="109" y="42"/>
                </a:cubicBezTo>
                <a:cubicBezTo>
                  <a:pt x="109" y="41"/>
                  <a:pt x="110" y="39"/>
                  <a:pt x="110" y="37"/>
                </a:cubicBezTo>
                <a:cubicBezTo>
                  <a:pt x="110" y="36"/>
                  <a:pt x="109" y="34"/>
                  <a:pt x="109" y="33"/>
                </a:cubicBezTo>
                <a:cubicBezTo>
                  <a:pt x="108" y="33"/>
                  <a:pt x="108" y="32"/>
                  <a:pt x="108" y="32"/>
                </a:cubicBezTo>
                <a:cubicBezTo>
                  <a:pt x="108" y="32"/>
                  <a:pt x="108" y="32"/>
                  <a:pt x="108" y="32"/>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1" name="Freeform 120"/>
          <p:cNvSpPr>
            <a:spLocks noEditPoints="1"/>
          </p:cNvSpPr>
          <p:nvPr userDrawn="1"/>
        </p:nvSpPr>
        <p:spPr bwMode="auto">
          <a:xfrm>
            <a:off x="3390900" y="3049588"/>
            <a:ext cx="587375" cy="382588"/>
          </a:xfrm>
          <a:custGeom>
            <a:avLst/>
            <a:gdLst>
              <a:gd name="T0" fmla="*/ 137 w 152"/>
              <a:gd name="T1" fmla="*/ 26 h 99"/>
              <a:gd name="T2" fmla="*/ 137 w 152"/>
              <a:gd name="T3" fmla="*/ 26 h 99"/>
              <a:gd name="T4" fmla="*/ 121 w 152"/>
              <a:gd name="T5" fmla="*/ 0 h 99"/>
              <a:gd name="T6" fmla="*/ 31 w 152"/>
              <a:gd name="T7" fmla="*/ 0 h 99"/>
              <a:gd name="T8" fmla="*/ 14 w 152"/>
              <a:gd name="T9" fmla="*/ 26 h 99"/>
              <a:gd name="T10" fmla="*/ 14 w 152"/>
              <a:gd name="T11" fmla="*/ 26 h 99"/>
              <a:gd name="T12" fmla="*/ 0 w 152"/>
              <a:gd name="T13" fmla="*/ 26 h 99"/>
              <a:gd name="T14" fmla="*/ 2 w 152"/>
              <a:gd name="T15" fmla="*/ 47 h 99"/>
              <a:gd name="T16" fmla="*/ 6 w 152"/>
              <a:gd name="T17" fmla="*/ 47 h 99"/>
              <a:gd name="T18" fmla="*/ 6 w 152"/>
              <a:gd name="T19" fmla="*/ 85 h 99"/>
              <a:gd name="T20" fmla="*/ 6 w 152"/>
              <a:gd name="T21" fmla="*/ 88 h 99"/>
              <a:gd name="T22" fmla="*/ 6 w 152"/>
              <a:gd name="T23" fmla="*/ 99 h 99"/>
              <a:gd name="T24" fmla="*/ 30 w 152"/>
              <a:gd name="T25" fmla="*/ 99 h 99"/>
              <a:gd name="T26" fmla="*/ 30 w 152"/>
              <a:gd name="T27" fmla="*/ 88 h 99"/>
              <a:gd name="T28" fmla="*/ 122 w 152"/>
              <a:gd name="T29" fmla="*/ 88 h 99"/>
              <a:gd name="T30" fmla="*/ 122 w 152"/>
              <a:gd name="T31" fmla="*/ 99 h 99"/>
              <a:gd name="T32" fmla="*/ 146 w 152"/>
              <a:gd name="T33" fmla="*/ 99 h 99"/>
              <a:gd name="T34" fmla="*/ 146 w 152"/>
              <a:gd name="T35" fmla="*/ 88 h 99"/>
              <a:gd name="T36" fmla="*/ 146 w 152"/>
              <a:gd name="T37" fmla="*/ 85 h 99"/>
              <a:gd name="T38" fmla="*/ 146 w 152"/>
              <a:gd name="T39" fmla="*/ 47 h 99"/>
              <a:gd name="T40" fmla="*/ 150 w 152"/>
              <a:gd name="T41" fmla="*/ 47 h 99"/>
              <a:gd name="T42" fmla="*/ 152 w 152"/>
              <a:gd name="T43" fmla="*/ 26 h 99"/>
              <a:gd name="T44" fmla="*/ 137 w 152"/>
              <a:gd name="T45" fmla="*/ 26 h 99"/>
              <a:gd name="T46" fmla="*/ 36 w 152"/>
              <a:gd name="T47" fmla="*/ 10 h 99"/>
              <a:gd name="T48" fmla="*/ 116 w 152"/>
              <a:gd name="T49" fmla="*/ 10 h 99"/>
              <a:gd name="T50" fmla="*/ 131 w 152"/>
              <a:gd name="T51" fmla="*/ 33 h 99"/>
              <a:gd name="T52" fmla="*/ 21 w 152"/>
              <a:gd name="T53" fmla="*/ 33 h 99"/>
              <a:gd name="T54" fmla="*/ 36 w 152"/>
              <a:gd name="T55" fmla="*/ 10 h 99"/>
              <a:gd name="T56" fmla="*/ 28 w 152"/>
              <a:gd name="T57" fmla="*/ 67 h 99"/>
              <a:gd name="T58" fmla="*/ 21 w 152"/>
              <a:gd name="T59" fmla="*/ 60 h 99"/>
              <a:gd name="T60" fmla="*/ 28 w 152"/>
              <a:gd name="T61" fmla="*/ 53 h 99"/>
              <a:gd name="T62" fmla="*/ 35 w 152"/>
              <a:gd name="T63" fmla="*/ 60 h 99"/>
              <a:gd name="T64" fmla="*/ 28 w 152"/>
              <a:gd name="T65" fmla="*/ 67 h 99"/>
              <a:gd name="T66" fmla="*/ 40 w 152"/>
              <a:gd name="T67" fmla="*/ 74 h 99"/>
              <a:gd name="T68" fmla="*/ 35 w 152"/>
              <a:gd name="T69" fmla="*/ 69 h 99"/>
              <a:gd name="T70" fmla="*/ 40 w 152"/>
              <a:gd name="T71" fmla="*/ 65 h 99"/>
              <a:gd name="T72" fmla="*/ 45 w 152"/>
              <a:gd name="T73" fmla="*/ 69 h 99"/>
              <a:gd name="T74" fmla="*/ 40 w 152"/>
              <a:gd name="T75" fmla="*/ 74 h 99"/>
              <a:gd name="T76" fmla="*/ 98 w 152"/>
              <a:gd name="T77" fmla="*/ 73 h 99"/>
              <a:gd name="T78" fmla="*/ 54 w 152"/>
              <a:gd name="T79" fmla="*/ 73 h 99"/>
              <a:gd name="T80" fmla="*/ 54 w 152"/>
              <a:gd name="T81" fmla="*/ 66 h 99"/>
              <a:gd name="T82" fmla="*/ 98 w 152"/>
              <a:gd name="T83" fmla="*/ 66 h 99"/>
              <a:gd name="T84" fmla="*/ 98 w 152"/>
              <a:gd name="T85" fmla="*/ 73 h 99"/>
              <a:gd name="T86" fmla="*/ 98 w 152"/>
              <a:gd name="T87" fmla="*/ 64 h 99"/>
              <a:gd name="T88" fmla="*/ 54 w 152"/>
              <a:gd name="T89" fmla="*/ 64 h 99"/>
              <a:gd name="T90" fmla="*/ 54 w 152"/>
              <a:gd name="T91" fmla="*/ 56 h 99"/>
              <a:gd name="T92" fmla="*/ 98 w 152"/>
              <a:gd name="T93" fmla="*/ 56 h 99"/>
              <a:gd name="T94" fmla="*/ 98 w 152"/>
              <a:gd name="T95" fmla="*/ 64 h 99"/>
              <a:gd name="T96" fmla="*/ 112 w 152"/>
              <a:gd name="T97" fmla="*/ 74 h 99"/>
              <a:gd name="T98" fmla="*/ 107 w 152"/>
              <a:gd name="T99" fmla="*/ 69 h 99"/>
              <a:gd name="T100" fmla="*/ 112 w 152"/>
              <a:gd name="T101" fmla="*/ 65 h 99"/>
              <a:gd name="T102" fmla="*/ 117 w 152"/>
              <a:gd name="T103" fmla="*/ 69 h 99"/>
              <a:gd name="T104" fmla="*/ 112 w 152"/>
              <a:gd name="T105" fmla="*/ 74 h 99"/>
              <a:gd name="T106" fmla="*/ 124 w 152"/>
              <a:gd name="T107" fmla="*/ 67 h 99"/>
              <a:gd name="T108" fmla="*/ 117 w 152"/>
              <a:gd name="T109" fmla="*/ 60 h 99"/>
              <a:gd name="T110" fmla="*/ 124 w 152"/>
              <a:gd name="T111" fmla="*/ 53 h 99"/>
              <a:gd name="T112" fmla="*/ 131 w 152"/>
              <a:gd name="T113" fmla="*/ 60 h 99"/>
              <a:gd name="T114" fmla="*/ 124 w 152"/>
              <a:gd name="T115" fmla="*/ 67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2" h="99">
                <a:moveTo>
                  <a:pt x="137" y="26"/>
                </a:moveTo>
                <a:cubicBezTo>
                  <a:pt x="137" y="26"/>
                  <a:pt x="137" y="26"/>
                  <a:pt x="137" y="26"/>
                </a:cubicBezTo>
                <a:cubicBezTo>
                  <a:pt x="121" y="0"/>
                  <a:pt x="121" y="0"/>
                  <a:pt x="121" y="0"/>
                </a:cubicBezTo>
                <a:cubicBezTo>
                  <a:pt x="31" y="0"/>
                  <a:pt x="31" y="0"/>
                  <a:pt x="31" y="0"/>
                </a:cubicBezTo>
                <a:cubicBezTo>
                  <a:pt x="14" y="26"/>
                  <a:pt x="14" y="26"/>
                  <a:pt x="14" y="26"/>
                </a:cubicBezTo>
                <a:cubicBezTo>
                  <a:pt x="14" y="26"/>
                  <a:pt x="14" y="26"/>
                  <a:pt x="14" y="26"/>
                </a:cubicBezTo>
                <a:cubicBezTo>
                  <a:pt x="0" y="26"/>
                  <a:pt x="0" y="26"/>
                  <a:pt x="0" y="26"/>
                </a:cubicBezTo>
                <a:cubicBezTo>
                  <a:pt x="2" y="47"/>
                  <a:pt x="2" y="47"/>
                  <a:pt x="2" y="47"/>
                </a:cubicBezTo>
                <a:cubicBezTo>
                  <a:pt x="6" y="47"/>
                  <a:pt x="6" y="47"/>
                  <a:pt x="6" y="47"/>
                </a:cubicBezTo>
                <a:cubicBezTo>
                  <a:pt x="6" y="85"/>
                  <a:pt x="6" y="85"/>
                  <a:pt x="6" y="85"/>
                </a:cubicBezTo>
                <a:cubicBezTo>
                  <a:pt x="6" y="88"/>
                  <a:pt x="6" y="88"/>
                  <a:pt x="6" y="88"/>
                </a:cubicBezTo>
                <a:cubicBezTo>
                  <a:pt x="6" y="99"/>
                  <a:pt x="6" y="99"/>
                  <a:pt x="6" y="99"/>
                </a:cubicBezTo>
                <a:cubicBezTo>
                  <a:pt x="30" y="99"/>
                  <a:pt x="30" y="99"/>
                  <a:pt x="30" y="99"/>
                </a:cubicBezTo>
                <a:cubicBezTo>
                  <a:pt x="30" y="88"/>
                  <a:pt x="30" y="88"/>
                  <a:pt x="30" y="88"/>
                </a:cubicBezTo>
                <a:cubicBezTo>
                  <a:pt x="122" y="88"/>
                  <a:pt x="122" y="88"/>
                  <a:pt x="122" y="88"/>
                </a:cubicBezTo>
                <a:cubicBezTo>
                  <a:pt x="122" y="99"/>
                  <a:pt x="122" y="99"/>
                  <a:pt x="122" y="99"/>
                </a:cubicBezTo>
                <a:cubicBezTo>
                  <a:pt x="146" y="99"/>
                  <a:pt x="146" y="99"/>
                  <a:pt x="146" y="99"/>
                </a:cubicBezTo>
                <a:cubicBezTo>
                  <a:pt x="146" y="88"/>
                  <a:pt x="146" y="88"/>
                  <a:pt x="146" y="88"/>
                </a:cubicBezTo>
                <a:cubicBezTo>
                  <a:pt x="146" y="85"/>
                  <a:pt x="146" y="85"/>
                  <a:pt x="146" y="85"/>
                </a:cubicBezTo>
                <a:cubicBezTo>
                  <a:pt x="146" y="47"/>
                  <a:pt x="146" y="47"/>
                  <a:pt x="146" y="47"/>
                </a:cubicBezTo>
                <a:cubicBezTo>
                  <a:pt x="150" y="47"/>
                  <a:pt x="150" y="47"/>
                  <a:pt x="150" y="47"/>
                </a:cubicBezTo>
                <a:cubicBezTo>
                  <a:pt x="152" y="26"/>
                  <a:pt x="152" y="26"/>
                  <a:pt x="152" y="26"/>
                </a:cubicBezTo>
                <a:lnTo>
                  <a:pt x="137" y="26"/>
                </a:lnTo>
                <a:close/>
                <a:moveTo>
                  <a:pt x="36" y="10"/>
                </a:moveTo>
                <a:cubicBezTo>
                  <a:pt x="116" y="10"/>
                  <a:pt x="116" y="10"/>
                  <a:pt x="116" y="10"/>
                </a:cubicBezTo>
                <a:cubicBezTo>
                  <a:pt x="131" y="33"/>
                  <a:pt x="131" y="33"/>
                  <a:pt x="131" y="33"/>
                </a:cubicBezTo>
                <a:cubicBezTo>
                  <a:pt x="21" y="33"/>
                  <a:pt x="21" y="33"/>
                  <a:pt x="21" y="33"/>
                </a:cubicBezTo>
                <a:lnTo>
                  <a:pt x="36" y="10"/>
                </a:lnTo>
                <a:close/>
                <a:moveTo>
                  <a:pt x="28" y="67"/>
                </a:moveTo>
                <a:cubicBezTo>
                  <a:pt x="24" y="67"/>
                  <a:pt x="21" y="64"/>
                  <a:pt x="21" y="60"/>
                </a:cubicBezTo>
                <a:cubicBezTo>
                  <a:pt x="21" y="56"/>
                  <a:pt x="24" y="53"/>
                  <a:pt x="28" y="53"/>
                </a:cubicBezTo>
                <a:cubicBezTo>
                  <a:pt x="32" y="53"/>
                  <a:pt x="35" y="56"/>
                  <a:pt x="35" y="60"/>
                </a:cubicBezTo>
                <a:cubicBezTo>
                  <a:pt x="35" y="64"/>
                  <a:pt x="32" y="67"/>
                  <a:pt x="28" y="67"/>
                </a:cubicBezTo>
                <a:close/>
                <a:moveTo>
                  <a:pt x="40" y="74"/>
                </a:moveTo>
                <a:cubicBezTo>
                  <a:pt x="37" y="74"/>
                  <a:pt x="35" y="72"/>
                  <a:pt x="35" y="69"/>
                </a:cubicBezTo>
                <a:cubicBezTo>
                  <a:pt x="35" y="67"/>
                  <a:pt x="37" y="65"/>
                  <a:pt x="40" y="65"/>
                </a:cubicBezTo>
                <a:cubicBezTo>
                  <a:pt x="42" y="65"/>
                  <a:pt x="45" y="67"/>
                  <a:pt x="45" y="69"/>
                </a:cubicBezTo>
                <a:cubicBezTo>
                  <a:pt x="45" y="72"/>
                  <a:pt x="42" y="74"/>
                  <a:pt x="40" y="74"/>
                </a:cubicBezTo>
                <a:close/>
                <a:moveTo>
                  <a:pt x="98" y="73"/>
                </a:moveTo>
                <a:cubicBezTo>
                  <a:pt x="54" y="73"/>
                  <a:pt x="54" y="73"/>
                  <a:pt x="54" y="73"/>
                </a:cubicBezTo>
                <a:cubicBezTo>
                  <a:pt x="54" y="66"/>
                  <a:pt x="54" y="66"/>
                  <a:pt x="54" y="66"/>
                </a:cubicBezTo>
                <a:cubicBezTo>
                  <a:pt x="98" y="66"/>
                  <a:pt x="98" y="66"/>
                  <a:pt x="98" y="66"/>
                </a:cubicBezTo>
                <a:lnTo>
                  <a:pt x="98" y="73"/>
                </a:lnTo>
                <a:close/>
                <a:moveTo>
                  <a:pt x="98" y="64"/>
                </a:moveTo>
                <a:cubicBezTo>
                  <a:pt x="54" y="64"/>
                  <a:pt x="54" y="64"/>
                  <a:pt x="54" y="64"/>
                </a:cubicBezTo>
                <a:cubicBezTo>
                  <a:pt x="54" y="56"/>
                  <a:pt x="54" y="56"/>
                  <a:pt x="54" y="56"/>
                </a:cubicBezTo>
                <a:cubicBezTo>
                  <a:pt x="98" y="56"/>
                  <a:pt x="98" y="56"/>
                  <a:pt x="98" y="56"/>
                </a:cubicBezTo>
                <a:lnTo>
                  <a:pt x="98" y="64"/>
                </a:lnTo>
                <a:close/>
                <a:moveTo>
                  <a:pt x="112" y="74"/>
                </a:moveTo>
                <a:cubicBezTo>
                  <a:pt x="109" y="74"/>
                  <a:pt x="107" y="72"/>
                  <a:pt x="107" y="69"/>
                </a:cubicBezTo>
                <a:cubicBezTo>
                  <a:pt x="107" y="67"/>
                  <a:pt x="109" y="65"/>
                  <a:pt x="112" y="65"/>
                </a:cubicBezTo>
                <a:cubicBezTo>
                  <a:pt x="115" y="65"/>
                  <a:pt x="117" y="67"/>
                  <a:pt x="117" y="69"/>
                </a:cubicBezTo>
                <a:cubicBezTo>
                  <a:pt x="117" y="72"/>
                  <a:pt x="115" y="74"/>
                  <a:pt x="112" y="74"/>
                </a:cubicBezTo>
                <a:close/>
                <a:moveTo>
                  <a:pt x="124" y="67"/>
                </a:moveTo>
                <a:cubicBezTo>
                  <a:pt x="120" y="67"/>
                  <a:pt x="117" y="64"/>
                  <a:pt x="117" y="60"/>
                </a:cubicBezTo>
                <a:cubicBezTo>
                  <a:pt x="117" y="56"/>
                  <a:pt x="120" y="53"/>
                  <a:pt x="124" y="53"/>
                </a:cubicBezTo>
                <a:cubicBezTo>
                  <a:pt x="128" y="53"/>
                  <a:pt x="131" y="56"/>
                  <a:pt x="131" y="60"/>
                </a:cubicBezTo>
                <a:cubicBezTo>
                  <a:pt x="131" y="64"/>
                  <a:pt x="128" y="67"/>
                  <a:pt x="124" y="6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2" name="Freeform 121"/>
          <p:cNvSpPr>
            <a:spLocks noEditPoints="1"/>
          </p:cNvSpPr>
          <p:nvPr userDrawn="1"/>
        </p:nvSpPr>
        <p:spPr bwMode="auto">
          <a:xfrm>
            <a:off x="5318125" y="3405188"/>
            <a:ext cx="374650" cy="377825"/>
          </a:xfrm>
          <a:custGeom>
            <a:avLst/>
            <a:gdLst>
              <a:gd name="T0" fmla="*/ 0 w 97"/>
              <a:gd name="T1" fmla="*/ 49 h 98"/>
              <a:gd name="T2" fmla="*/ 48 w 97"/>
              <a:gd name="T3" fmla="*/ 98 h 98"/>
              <a:gd name="T4" fmla="*/ 97 w 97"/>
              <a:gd name="T5" fmla="*/ 49 h 98"/>
              <a:gd name="T6" fmla="*/ 48 w 97"/>
              <a:gd name="T7" fmla="*/ 0 h 98"/>
              <a:gd name="T8" fmla="*/ 0 w 97"/>
              <a:gd name="T9" fmla="*/ 49 h 98"/>
              <a:gd name="T10" fmla="*/ 10 w 97"/>
              <a:gd name="T11" fmla="*/ 49 h 98"/>
              <a:gd name="T12" fmla="*/ 11 w 97"/>
              <a:gd name="T13" fmla="*/ 40 h 98"/>
              <a:gd name="T14" fmla="*/ 20 w 97"/>
              <a:gd name="T15" fmla="*/ 49 h 98"/>
              <a:gd name="T16" fmla="*/ 18 w 97"/>
              <a:gd name="T17" fmla="*/ 61 h 98"/>
              <a:gd name="T18" fmla="*/ 26 w 97"/>
              <a:gd name="T19" fmla="*/ 70 h 98"/>
              <a:gd name="T20" fmla="*/ 26 w 97"/>
              <a:gd name="T21" fmla="*/ 81 h 98"/>
              <a:gd name="T22" fmla="*/ 10 w 97"/>
              <a:gd name="T23" fmla="*/ 49 h 98"/>
              <a:gd name="T24" fmla="*/ 40 w 97"/>
              <a:gd name="T25" fmla="*/ 12 h 98"/>
              <a:gd name="T26" fmla="*/ 48 w 97"/>
              <a:gd name="T27" fmla="*/ 11 h 98"/>
              <a:gd name="T28" fmla="*/ 58 w 97"/>
              <a:gd name="T29" fmla="*/ 12 h 98"/>
              <a:gd name="T30" fmla="*/ 57 w 97"/>
              <a:gd name="T31" fmla="*/ 15 h 98"/>
              <a:gd name="T32" fmla="*/ 59 w 97"/>
              <a:gd name="T33" fmla="*/ 17 h 98"/>
              <a:gd name="T34" fmla="*/ 65 w 97"/>
              <a:gd name="T35" fmla="*/ 17 h 98"/>
              <a:gd name="T36" fmla="*/ 66 w 97"/>
              <a:gd name="T37" fmla="*/ 15 h 98"/>
              <a:gd name="T38" fmla="*/ 70 w 97"/>
              <a:gd name="T39" fmla="*/ 17 h 98"/>
              <a:gd name="T40" fmla="*/ 67 w 97"/>
              <a:gd name="T41" fmla="*/ 19 h 98"/>
              <a:gd name="T42" fmla="*/ 63 w 97"/>
              <a:gd name="T43" fmla="*/ 23 h 98"/>
              <a:gd name="T44" fmla="*/ 67 w 97"/>
              <a:gd name="T45" fmla="*/ 25 h 98"/>
              <a:gd name="T46" fmla="*/ 67 w 97"/>
              <a:gd name="T47" fmla="*/ 27 h 98"/>
              <a:gd name="T48" fmla="*/ 63 w 97"/>
              <a:gd name="T49" fmla="*/ 27 h 98"/>
              <a:gd name="T50" fmla="*/ 63 w 97"/>
              <a:gd name="T51" fmla="*/ 31 h 98"/>
              <a:gd name="T52" fmla="*/ 69 w 97"/>
              <a:gd name="T53" fmla="*/ 33 h 98"/>
              <a:gd name="T54" fmla="*/ 73 w 97"/>
              <a:gd name="T55" fmla="*/ 27 h 98"/>
              <a:gd name="T56" fmla="*/ 78 w 97"/>
              <a:gd name="T57" fmla="*/ 26 h 98"/>
              <a:gd name="T58" fmla="*/ 79 w 97"/>
              <a:gd name="T59" fmla="*/ 26 h 98"/>
              <a:gd name="T60" fmla="*/ 85 w 97"/>
              <a:gd name="T61" fmla="*/ 37 h 98"/>
              <a:gd name="T62" fmla="*/ 85 w 97"/>
              <a:gd name="T63" fmla="*/ 37 h 98"/>
              <a:gd name="T64" fmla="*/ 77 w 97"/>
              <a:gd name="T65" fmla="*/ 35 h 98"/>
              <a:gd name="T66" fmla="*/ 67 w 97"/>
              <a:gd name="T67" fmla="*/ 37 h 98"/>
              <a:gd name="T68" fmla="*/ 61 w 97"/>
              <a:gd name="T69" fmla="*/ 43 h 98"/>
              <a:gd name="T70" fmla="*/ 63 w 97"/>
              <a:gd name="T71" fmla="*/ 53 h 98"/>
              <a:gd name="T72" fmla="*/ 73 w 97"/>
              <a:gd name="T73" fmla="*/ 59 h 98"/>
              <a:gd name="T74" fmla="*/ 73 w 97"/>
              <a:gd name="T75" fmla="*/ 79 h 98"/>
              <a:gd name="T76" fmla="*/ 48 w 97"/>
              <a:gd name="T77" fmla="*/ 88 h 98"/>
              <a:gd name="T78" fmla="*/ 36 w 97"/>
              <a:gd name="T79" fmla="*/ 86 h 98"/>
              <a:gd name="T80" fmla="*/ 46 w 97"/>
              <a:gd name="T81" fmla="*/ 61 h 98"/>
              <a:gd name="T82" fmla="*/ 44 w 97"/>
              <a:gd name="T83" fmla="*/ 51 h 98"/>
              <a:gd name="T84" fmla="*/ 32 w 97"/>
              <a:gd name="T85" fmla="*/ 41 h 98"/>
              <a:gd name="T86" fmla="*/ 26 w 97"/>
              <a:gd name="T87" fmla="*/ 47 h 98"/>
              <a:gd name="T88" fmla="*/ 22 w 97"/>
              <a:gd name="T89" fmla="*/ 39 h 98"/>
              <a:gd name="T90" fmla="*/ 34 w 97"/>
              <a:gd name="T91" fmla="*/ 31 h 98"/>
              <a:gd name="T92" fmla="*/ 40 w 97"/>
              <a:gd name="T93" fmla="*/ 15 h 98"/>
              <a:gd name="T94" fmla="*/ 40 w 97"/>
              <a:gd name="T95" fmla="*/ 12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7" h="98">
                <a:moveTo>
                  <a:pt x="0" y="49"/>
                </a:moveTo>
                <a:cubicBezTo>
                  <a:pt x="0" y="76"/>
                  <a:pt x="21" y="98"/>
                  <a:pt x="48" y="98"/>
                </a:cubicBezTo>
                <a:cubicBezTo>
                  <a:pt x="75" y="98"/>
                  <a:pt x="97" y="76"/>
                  <a:pt x="97" y="49"/>
                </a:cubicBezTo>
                <a:cubicBezTo>
                  <a:pt x="97" y="22"/>
                  <a:pt x="75" y="0"/>
                  <a:pt x="48" y="0"/>
                </a:cubicBezTo>
                <a:cubicBezTo>
                  <a:pt x="21" y="0"/>
                  <a:pt x="0" y="22"/>
                  <a:pt x="0" y="49"/>
                </a:cubicBezTo>
                <a:close/>
                <a:moveTo>
                  <a:pt x="10" y="49"/>
                </a:moveTo>
                <a:cubicBezTo>
                  <a:pt x="10" y="46"/>
                  <a:pt x="10" y="43"/>
                  <a:pt x="11" y="40"/>
                </a:cubicBezTo>
                <a:cubicBezTo>
                  <a:pt x="20" y="49"/>
                  <a:pt x="20" y="49"/>
                  <a:pt x="20" y="49"/>
                </a:cubicBezTo>
                <a:cubicBezTo>
                  <a:pt x="18" y="61"/>
                  <a:pt x="18" y="61"/>
                  <a:pt x="18" y="61"/>
                </a:cubicBezTo>
                <a:cubicBezTo>
                  <a:pt x="26" y="70"/>
                  <a:pt x="26" y="70"/>
                  <a:pt x="26" y="70"/>
                </a:cubicBezTo>
                <a:cubicBezTo>
                  <a:pt x="26" y="81"/>
                  <a:pt x="26" y="81"/>
                  <a:pt x="26" y="81"/>
                </a:cubicBezTo>
                <a:cubicBezTo>
                  <a:pt x="16" y="74"/>
                  <a:pt x="10" y="62"/>
                  <a:pt x="10" y="49"/>
                </a:cubicBezTo>
                <a:close/>
                <a:moveTo>
                  <a:pt x="40" y="12"/>
                </a:moveTo>
                <a:cubicBezTo>
                  <a:pt x="42" y="11"/>
                  <a:pt x="45" y="11"/>
                  <a:pt x="48" y="11"/>
                </a:cubicBezTo>
                <a:cubicBezTo>
                  <a:pt x="52" y="11"/>
                  <a:pt x="55" y="11"/>
                  <a:pt x="58" y="12"/>
                </a:cubicBezTo>
                <a:cubicBezTo>
                  <a:pt x="57" y="15"/>
                  <a:pt x="57" y="15"/>
                  <a:pt x="57" y="15"/>
                </a:cubicBezTo>
                <a:cubicBezTo>
                  <a:pt x="59" y="17"/>
                  <a:pt x="59" y="17"/>
                  <a:pt x="59" y="17"/>
                </a:cubicBezTo>
                <a:cubicBezTo>
                  <a:pt x="65" y="17"/>
                  <a:pt x="65" y="17"/>
                  <a:pt x="65" y="17"/>
                </a:cubicBezTo>
                <a:cubicBezTo>
                  <a:pt x="66" y="15"/>
                  <a:pt x="66" y="15"/>
                  <a:pt x="66" y="15"/>
                </a:cubicBezTo>
                <a:cubicBezTo>
                  <a:pt x="68" y="16"/>
                  <a:pt x="69" y="17"/>
                  <a:pt x="70" y="17"/>
                </a:cubicBezTo>
                <a:cubicBezTo>
                  <a:pt x="67" y="19"/>
                  <a:pt x="67" y="19"/>
                  <a:pt x="67" y="19"/>
                </a:cubicBezTo>
                <a:cubicBezTo>
                  <a:pt x="63" y="23"/>
                  <a:pt x="63" y="23"/>
                  <a:pt x="63" y="23"/>
                </a:cubicBezTo>
                <a:cubicBezTo>
                  <a:pt x="67" y="25"/>
                  <a:pt x="67" y="25"/>
                  <a:pt x="67" y="25"/>
                </a:cubicBezTo>
                <a:cubicBezTo>
                  <a:pt x="67" y="27"/>
                  <a:pt x="67" y="27"/>
                  <a:pt x="67" y="27"/>
                </a:cubicBezTo>
                <a:cubicBezTo>
                  <a:pt x="63" y="27"/>
                  <a:pt x="63" y="27"/>
                  <a:pt x="63" y="27"/>
                </a:cubicBezTo>
                <a:cubicBezTo>
                  <a:pt x="63" y="31"/>
                  <a:pt x="63" y="31"/>
                  <a:pt x="63" y="31"/>
                </a:cubicBezTo>
                <a:cubicBezTo>
                  <a:pt x="63" y="31"/>
                  <a:pt x="65" y="33"/>
                  <a:pt x="69" y="33"/>
                </a:cubicBezTo>
                <a:cubicBezTo>
                  <a:pt x="72" y="33"/>
                  <a:pt x="71" y="29"/>
                  <a:pt x="73" y="27"/>
                </a:cubicBezTo>
                <a:cubicBezTo>
                  <a:pt x="75" y="25"/>
                  <a:pt x="78" y="26"/>
                  <a:pt x="78" y="26"/>
                </a:cubicBezTo>
                <a:cubicBezTo>
                  <a:pt x="79" y="26"/>
                  <a:pt x="79" y="26"/>
                  <a:pt x="79" y="26"/>
                </a:cubicBezTo>
                <a:cubicBezTo>
                  <a:pt x="82" y="29"/>
                  <a:pt x="84" y="33"/>
                  <a:pt x="85" y="37"/>
                </a:cubicBezTo>
                <a:cubicBezTo>
                  <a:pt x="85" y="37"/>
                  <a:pt x="85" y="37"/>
                  <a:pt x="85" y="37"/>
                </a:cubicBezTo>
                <a:cubicBezTo>
                  <a:pt x="85" y="37"/>
                  <a:pt x="82" y="35"/>
                  <a:pt x="77" y="35"/>
                </a:cubicBezTo>
                <a:cubicBezTo>
                  <a:pt x="72" y="35"/>
                  <a:pt x="67" y="37"/>
                  <a:pt x="67" y="37"/>
                </a:cubicBezTo>
                <a:cubicBezTo>
                  <a:pt x="67" y="37"/>
                  <a:pt x="61" y="39"/>
                  <a:pt x="61" y="43"/>
                </a:cubicBezTo>
                <a:cubicBezTo>
                  <a:pt x="60" y="51"/>
                  <a:pt x="63" y="53"/>
                  <a:pt x="63" y="53"/>
                </a:cubicBezTo>
                <a:cubicBezTo>
                  <a:pt x="73" y="59"/>
                  <a:pt x="73" y="59"/>
                  <a:pt x="73" y="59"/>
                </a:cubicBezTo>
                <a:cubicBezTo>
                  <a:pt x="73" y="79"/>
                  <a:pt x="73" y="79"/>
                  <a:pt x="73" y="79"/>
                </a:cubicBezTo>
                <a:cubicBezTo>
                  <a:pt x="66" y="85"/>
                  <a:pt x="58" y="88"/>
                  <a:pt x="48" y="88"/>
                </a:cubicBezTo>
                <a:cubicBezTo>
                  <a:pt x="44" y="88"/>
                  <a:pt x="40" y="87"/>
                  <a:pt x="36" y="86"/>
                </a:cubicBezTo>
                <a:cubicBezTo>
                  <a:pt x="46" y="61"/>
                  <a:pt x="46" y="61"/>
                  <a:pt x="46" y="61"/>
                </a:cubicBezTo>
                <a:cubicBezTo>
                  <a:pt x="44" y="51"/>
                  <a:pt x="44" y="51"/>
                  <a:pt x="44" y="51"/>
                </a:cubicBezTo>
                <a:cubicBezTo>
                  <a:pt x="44" y="51"/>
                  <a:pt x="36" y="41"/>
                  <a:pt x="32" y="41"/>
                </a:cubicBezTo>
                <a:cubicBezTo>
                  <a:pt x="28" y="41"/>
                  <a:pt x="26" y="47"/>
                  <a:pt x="26" y="47"/>
                </a:cubicBezTo>
                <a:cubicBezTo>
                  <a:pt x="22" y="39"/>
                  <a:pt x="22" y="39"/>
                  <a:pt x="22" y="39"/>
                </a:cubicBezTo>
                <a:cubicBezTo>
                  <a:pt x="34" y="31"/>
                  <a:pt x="34" y="31"/>
                  <a:pt x="34" y="31"/>
                </a:cubicBezTo>
                <a:cubicBezTo>
                  <a:pt x="40" y="15"/>
                  <a:pt x="40" y="15"/>
                  <a:pt x="40" y="15"/>
                </a:cubicBezTo>
                <a:lnTo>
                  <a:pt x="40" y="1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3" name="Freeform 122"/>
          <p:cNvSpPr>
            <a:spLocks noEditPoints="1"/>
          </p:cNvSpPr>
          <p:nvPr userDrawn="1"/>
        </p:nvSpPr>
        <p:spPr bwMode="auto">
          <a:xfrm>
            <a:off x="5854700" y="3400425"/>
            <a:ext cx="374650" cy="374650"/>
          </a:xfrm>
          <a:custGeom>
            <a:avLst/>
            <a:gdLst>
              <a:gd name="T0" fmla="*/ 0 w 97"/>
              <a:gd name="T1" fmla="*/ 82 h 97"/>
              <a:gd name="T2" fmla="*/ 14 w 97"/>
              <a:gd name="T3" fmla="*/ 96 h 97"/>
              <a:gd name="T4" fmla="*/ 24 w 97"/>
              <a:gd name="T5" fmla="*/ 92 h 97"/>
              <a:gd name="T6" fmla="*/ 50 w 97"/>
              <a:gd name="T7" fmla="*/ 67 h 97"/>
              <a:gd name="T8" fmla="*/ 57 w 97"/>
              <a:gd name="T9" fmla="*/ 73 h 97"/>
              <a:gd name="T10" fmla="*/ 59 w 97"/>
              <a:gd name="T11" fmla="*/ 83 h 97"/>
              <a:gd name="T12" fmla="*/ 69 w 97"/>
              <a:gd name="T13" fmla="*/ 93 h 97"/>
              <a:gd name="T14" fmla="*/ 84 w 97"/>
              <a:gd name="T15" fmla="*/ 93 h 97"/>
              <a:gd name="T16" fmla="*/ 84 w 97"/>
              <a:gd name="T17" fmla="*/ 79 h 97"/>
              <a:gd name="T18" fmla="*/ 74 w 97"/>
              <a:gd name="T19" fmla="*/ 69 h 97"/>
              <a:gd name="T20" fmla="*/ 64 w 97"/>
              <a:gd name="T21" fmla="*/ 66 h 97"/>
              <a:gd name="T22" fmla="*/ 57 w 97"/>
              <a:gd name="T23" fmla="*/ 60 h 97"/>
              <a:gd name="T24" fmla="*/ 61 w 97"/>
              <a:gd name="T25" fmla="*/ 55 h 97"/>
              <a:gd name="T26" fmla="*/ 88 w 97"/>
              <a:gd name="T27" fmla="*/ 48 h 97"/>
              <a:gd name="T28" fmla="*/ 97 w 97"/>
              <a:gd name="T29" fmla="*/ 30 h 97"/>
              <a:gd name="T30" fmla="*/ 97 w 97"/>
              <a:gd name="T31" fmla="*/ 30 h 97"/>
              <a:gd name="T32" fmla="*/ 93 w 97"/>
              <a:gd name="T33" fmla="*/ 26 h 97"/>
              <a:gd name="T34" fmla="*/ 90 w 97"/>
              <a:gd name="T35" fmla="*/ 27 h 97"/>
              <a:gd name="T36" fmla="*/ 89 w 97"/>
              <a:gd name="T37" fmla="*/ 28 h 97"/>
              <a:gd name="T38" fmla="*/ 85 w 97"/>
              <a:gd name="T39" fmla="*/ 32 h 97"/>
              <a:gd name="T40" fmla="*/ 74 w 97"/>
              <a:gd name="T41" fmla="*/ 36 h 97"/>
              <a:gd name="T42" fmla="*/ 64 w 97"/>
              <a:gd name="T43" fmla="*/ 32 h 97"/>
              <a:gd name="T44" fmla="*/ 60 w 97"/>
              <a:gd name="T45" fmla="*/ 22 h 97"/>
              <a:gd name="T46" fmla="*/ 64 w 97"/>
              <a:gd name="T47" fmla="*/ 12 h 97"/>
              <a:gd name="T48" fmla="*/ 68 w 97"/>
              <a:gd name="T49" fmla="*/ 8 h 97"/>
              <a:gd name="T50" fmla="*/ 69 w 97"/>
              <a:gd name="T51" fmla="*/ 7 h 97"/>
              <a:gd name="T52" fmla="*/ 71 w 97"/>
              <a:gd name="T53" fmla="*/ 4 h 97"/>
              <a:gd name="T54" fmla="*/ 67 w 97"/>
              <a:gd name="T55" fmla="*/ 0 h 97"/>
              <a:gd name="T56" fmla="*/ 66 w 97"/>
              <a:gd name="T57" fmla="*/ 0 h 97"/>
              <a:gd name="T58" fmla="*/ 48 w 97"/>
              <a:gd name="T59" fmla="*/ 8 h 97"/>
              <a:gd name="T60" fmla="*/ 41 w 97"/>
              <a:gd name="T61" fmla="*/ 35 h 97"/>
              <a:gd name="T62" fmla="*/ 37 w 97"/>
              <a:gd name="T63" fmla="*/ 39 h 97"/>
              <a:gd name="T64" fmla="*/ 18 w 97"/>
              <a:gd name="T65" fmla="*/ 21 h 97"/>
              <a:gd name="T66" fmla="*/ 18 w 97"/>
              <a:gd name="T67" fmla="*/ 16 h 97"/>
              <a:gd name="T68" fmla="*/ 6 w 97"/>
              <a:gd name="T69" fmla="*/ 10 h 97"/>
              <a:gd name="T70" fmla="*/ 0 w 97"/>
              <a:gd name="T71" fmla="*/ 16 h 97"/>
              <a:gd name="T72" fmla="*/ 6 w 97"/>
              <a:gd name="T73" fmla="*/ 28 h 97"/>
              <a:gd name="T74" fmla="*/ 11 w 97"/>
              <a:gd name="T75" fmla="*/ 28 h 97"/>
              <a:gd name="T76" fmla="*/ 30 w 97"/>
              <a:gd name="T77" fmla="*/ 46 h 97"/>
              <a:gd name="T78" fmla="*/ 4 w 97"/>
              <a:gd name="T79" fmla="*/ 72 h 97"/>
              <a:gd name="T80" fmla="*/ 0 w 97"/>
              <a:gd name="T81" fmla="*/ 82 h 97"/>
              <a:gd name="T82" fmla="*/ 10 w 97"/>
              <a:gd name="T83" fmla="*/ 81 h 97"/>
              <a:gd name="T84" fmla="*/ 15 w 97"/>
              <a:gd name="T85" fmla="*/ 76 h 97"/>
              <a:gd name="T86" fmla="*/ 20 w 97"/>
              <a:gd name="T87" fmla="*/ 81 h 97"/>
              <a:gd name="T88" fmla="*/ 15 w 97"/>
              <a:gd name="T89" fmla="*/ 86 h 97"/>
              <a:gd name="T90" fmla="*/ 10 w 97"/>
              <a:gd name="T91" fmla="*/ 81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7" h="97">
                <a:moveTo>
                  <a:pt x="0" y="82"/>
                </a:moveTo>
                <a:cubicBezTo>
                  <a:pt x="0" y="90"/>
                  <a:pt x="6" y="96"/>
                  <a:pt x="14" y="96"/>
                </a:cubicBezTo>
                <a:cubicBezTo>
                  <a:pt x="18" y="96"/>
                  <a:pt x="22" y="95"/>
                  <a:pt x="24" y="92"/>
                </a:cubicBezTo>
                <a:cubicBezTo>
                  <a:pt x="50" y="67"/>
                  <a:pt x="50" y="67"/>
                  <a:pt x="50" y="67"/>
                </a:cubicBezTo>
                <a:cubicBezTo>
                  <a:pt x="57" y="73"/>
                  <a:pt x="57" y="73"/>
                  <a:pt x="57" y="73"/>
                </a:cubicBezTo>
                <a:cubicBezTo>
                  <a:pt x="56" y="77"/>
                  <a:pt x="57" y="81"/>
                  <a:pt x="59" y="83"/>
                </a:cubicBezTo>
                <a:cubicBezTo>
                  <a:pt x="69" y="93"/>
                  <a:pt x="69" y="93"/>
                  <a:pt x="69" y="93"/>
                </a:cubicBezTo>
                <a:cubicBezTo>
                  <a:pt x="73" y="97"/>
                  <a:pt x="80" y="97"/>
                  <a:pt x="84" y="93"/>
                </a:cubicBezTo>
                <a:cubicBezTo>
                  <a:pt x="88" y="90"/>
                  <a:pt x="88" y="83"/>
                  <a:pt x="84" y="79"/>
                </a:cubicBezTo>
                <a:cubicBezTo>
                  <a:pt x="74" y="69"/>
                  <a:pt x="74" y="69"/>
                  <a:pt x="74" y="69"/>
                </a:cubicBezTo>
                <a:cubicBezTo>
                  <a:pt x="71" y="66"/>
                  <a:pt x="67" y="66"/>
                  <a:pt x="64" y="66"/>
                </a:cubicBezTo>
                <a:cubicBezTo>
                  <a:pt x="57" y="60"/>
                  <a:pt x="57" y="60"/>
                  <a:pt x="57" y="60"/>
                </a:cubicBezTo>
                <a:cubicBezTo>
                  <a:pt x="61" y="55"/>
                  <a:pt x="61" y="55"/>
                  <a:pt x="61" y="55"/>
                </a:cubicBezTo>
                <a:cubicBezTo>
                  <a:pt x="71" y="58"/>
                  <a:pt x="81" y="55"/>
                  <a:pt x="88" y="48"/>
                </a:cubicBezTo>
                <a:cubicBezTo>
                  <a:pt x="94" y="43"/>
                  <a:pt x="96" y="37"/>
                  <a:pt x="97" y="30"/>
                </a:cubicBezTo>
                <a:cubicBezTo>
                  <a:pt x="97" y="30"/>
                  <a:pt x="97" y="30"/>
                  <a:pt x="97" y="30"/>
                </a:cubicBezTo>
                <a:cubicBezTo>
                  <a:pt x="97" y="28"/>
                  <a:pt x="95" y="26"/>
                  <a:pt x="93" y="26"/>
                </a:cubicBezTo>
                <a:cubicBezTo>
                  <a:pt x="92" y="26"/>
                  <a:pt x="91" y="26"/>
                  <a:pt x="90" y="27"/>
                </a:cubicBezTo>
                <a:cubicBezTo>
                  <a:pt x="89" y="28"/>
                  <a:pt x="89" y="28"/>
                  <a:pt x="89" y="28"/>
                </a:cubicBezTo>
                <a:cubicBezTo>
                  <a:pt x="85" y="32"/>
                  <a:pt x="85" y="32"/>
                  <a:pt x="85" y="32"/>
                </a:cubicBezTo>
                <a:cubicBezTo>
                  <a:pt x="82" y="35"/>
                  <a:pt x="78" y="36"/>
                  <a:pt x="74" y="36"/>
                </a:cubicBezTo>
                <a:cubicBezTo>
                  <a:pt x="70" y="36"/>
                  <a:pt x="67" y="34"/>
                  <a:pt x="64" y="32"/>
                </a:cubicBezTo>
                <a:cubicBezTo>
                  <a:pt x="62" y="29"/>
                  <a:pt x="60" y="26"/>
                  <a:pt x="60" y="22"/>
                </a:cubicBezTo>
                <a:cubicBezTo>
                  <a:pt x="60" y="18"/>
                  <a:pt x="62" y="14"/>
                  <a:pt x="64" y="12"/>
                </a:cubicBezTo>
                <a:cubicBezTo>
                  <a:pt x="68" y="8"/>
                  <a:pt x="68" y="8"/>
                  <a:pt x="68" y="8"/>
                </a:cubicBezTo>
                <a:cubicBezTo>
                  <a:pt x="69" y="7"/>
                  <a:pt x="69" y="7"/>
                  <a:pt x="69" y="7"/>
                </a:cubicBezTo>
                <a:cubicBezTo>
                  <a:pt x="70" y="6"/>
                  <a:pt x="71" y="5"/>
                  <a:pt x="71" y="4"/>
                </a:cubicBezTo>
                <a:cubicBezTo>
                  <a:pt x="71" y="1"/>
                  <a:pt x="69" y="0"/>
                  <a:pt x="67" y="0"/>
                </a:cubicBezTo>
                <a:cubicBezTo>
                  <a:pt x="66" y="0"/>
                  <a:pt x="66" y="0"/>
                  <a:pt x="66" y="0"/>
                </a:cubicBezTo>
                <a:cubicBezTo>
                  <a:pt x="60" y="0"/>
                  <a:pt x="53" y="3"/>
                  <a:pt x="48" y="8"/>
                </a:cubicBezTo>
                <a:cubicBezTo>
                  <a:pt x="41" y="15"/>
                  <a:pt x="39" y="26"/>
                  <a:pt x="41" y="35"/>
                </a:cubicBezTo>
                <a:cubicBezTo>
                  <a:pt x="37" y="39"/>
                  <a:pt x="37" y="39"/>
                  <a:pt x="37" y="39"/>
                </a:cubicBezTo>
                <a:cubicBezTo>
                  <a:pt x="18" y="21"/>
                  <a:pt x="18" y="21"/>
                  <a:pt x="18" y="21"/>
                </a:cubicBezTo>
                <a:cubicBezTo>
                  <a:pt x="18" y="16"/>
                  <a:pt x="18" y="16"/>
                  <a:pt x="18" y="16"/>
                </a:cubicBezTo>
                <a:cubicBezTo>
                  <a:pt x="6" y="10"/>
                  <a:pt x="6" y="10"/>
                  <a:pt x="6" y="10"/>
                </a:cubicBezTo>
                <a:cubicBezTo>
                  <a:pt x="0" y="16"/>
                  <a:pt x="0" y="16"/>
                  <a:pt x="0" y="16"/>
                </a:cubicBezTo>
                <a:cubicBezTo>
                  <a:pt x="6" y="28"/>
                  <a:pt x="6" y="28"/>
                  <a:pt x="6" y="28"/>
                </a:cubicBezTo>
                <a:cubicBezTo>
                  <a:pt x="11" y="28"/>
                  <a:pt x="11" y="28"/>
                  <a:pt x="11" y="28"/>
                </a:cubicBezTo>
                <a:cubicBezTo>
                  <a:pt x="30" y="46"/>
                  <a:pt x="30" y="46"/>
                  <a:pt x="30" y="46"/>
                </a:cubicBezTo>
                <a:cubicBezTo>
                  <a:pt x="4" y="72"/>
                  <a:pt x="4" y="72"/>
                  <a:pt x="4" y="72"/>
                </a:cubicBezTo>
                <a:cubicBezTo>
                  <a:pt x="1" y="75"/>
                  <a:pt x="0" y="78"/>
                  <a:pt x="0" y="82"/>
                </a:cubicBezTo>
                <a:close/>
                <a:moveTo>
                  <a:pt x="10" y="81"/>
                </a:moveTo>
                <a:cubicBezTo>
                  <a:pt x="10" y="78"/>
                  <a:pt x="12" y="76"/>
                  <a:pt x="15" y="76"/>
                </a:cubicBezTo>
                <a:cubicBezTo>
                  <a:pt x="18" y="76"/>
                  <a:pt x="20" y="78"/>
                  <a:pt x="20" y="81"/>
                </a:cubicBezTo>
                <a:cubicBezTo>
                  <a:pt x="20" y="84"/>
                  <a:pt x="18" y="86"/>
                  <a:pt x="15" y="86"/>
                </a:cubicBezTo>
                <a:cubicBezTo>
                  <a:pt x="12" y="86"/>
                  <a:pt x="10" y="84"/>
                  <a:pt x="10" y="8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44" name="Group 143"/>
          <p:cNvGrpSpPr/>
          <p:nvPr userDrawn="1"/>
        </p:nvGrpSpPr>
        <p:grpSpPr>
          <a:xfrm>
            <a:off x="7372350" y="2392363"/>
            <a:ext cx="155575" cy="355600"/>
            <a:chOff x="7372350" y="2392363"/>
            <a:chExt cx="155575" cy="355600"/>
          </a:xfrm>
        </p:grpSpPr>
        <p:sp>
          <p:nvSpPr>
            <p:cNvPr id="145" name="Freeform 123"/>
            <p:cNvSpPr>
              <a:spLocks/>
            </p:cNvSpPr>
            <p:nvPr userDrawn="1"/>
          </p:nvSpPr>
          <p:spPr bwMode="auto">
            <a:xfrm>
              <a:off x="7372350" y="2505075"/>
              <a:ext cx="155575" cy="242888"/>
            </a:xfrm>
            <a:custGeom>
              <a:avLst/>
              <a:gdLst>
                <a:gd name="T0" fmla="*/ 76 w 98"/>
                <a:gd name="T1" fmla="*/ 134 h 153"/>
                <a:gd name="T2" fmla="*/ 76 w 98"/>
                <a:gd name="T3" fmla="*/ 0 h 153"/>
                <a:gd name="T4" fmla="*/ 0 w 98"/>
                <a:gd name="T5" fmla="*/ 0 h 153"/>
                <a:gd name="T6" fmla="*/ 0 w 98"/>
                <a:gd name="T7" fmla="*/ 19 h 153"/>
                <a:gd name="T8" fmla="*/ 22 w 98"/>
                <a:gd name="T9" fmla="*/ 19 h 153"/>
                <a:gd name="T10" fmla="*/ 22 w 98"/>
                <a:gd name="T11" fmla="*/ 134 h 153"/>
                <a:gd name="T12" fmla="*/ 0 w 98"/>
                <a:gd name="T13" fmla="*/ 134 h 153"/>
                <a:gd name="T14" fmla="*/ 0 w 98"/>
                <a:gd name="T15" fmla="*/ 153 h 153"/>
                <a:gd name="T16" fmla="*/ 98 w 98"/>
                <a:gd name="T17" fmla="*/ 153 h 153"/>
                <a:gd name="T18" fmla="*/ 98 w 98"/>
                <a:gd name="T19" fmla="*/ 134 h 153"/>
                <a:gd name="T20" fmla="*/ 76 w 98"/>
                <a:gd name="T21" fmla="*/ 134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8" h="153">
                  <a:moveTo>
                    <a:pt x="76" y="134"/>
                  </a:moveTo>
                  <a:lnTo>
                    <a:pt x="76" y="0"/>
                  </a:lnTo>
                  <a:lnTo>
                    <a:pt x="0" y="0"/>
                  </a:lnTo>
                  <a:lnTo>
                    <a:pt x="0" y="19"/>
                  </a:lnTo>
                  <a:lnTo>
                    <a:pt x="22" y="19"/>
                  </a:lnTo>
                  <a:lnTo>
                    <a:pt x="22" y="134"/>
                  </a:lnTo>
                  <a:lnTo>
                    <a:pt x="0" y="134"/>
                  </a:lnTo>
                  <a:lnTo>
                    <a:pt x="0" y="153"/>
                  </a:lnTo>
                  <a:lnTo>
                    <a:pt x="98" y="153"/>
                  </a:lnTo>
                  <a:lnTo>
                    <a:pt x="98" y="134"/>
                  </a:lnTo>
                  <a:lnTo>
                    <a:pt x="76" y="13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6" name="Freeform 124"/>
            <p:cNvSpPr>
              <a:spLocks/>
            </p:cNvSpPr>
            <p:nvPr userDrawn="1"/>
          </p:nvSpPr>
          <p:spPr bwMode="auto">
            <a:xfrm>
              <a:off x="7399338" y="2392363"/>
              <a:ext cx="101600" cy="85725"/>
            </a:xfrm>
            <a:custGeom>
              <a:avLst/>
              <a:gdLst>
                <a:gd name="T0" fmla="*/ 4 w 26"/>
                <a:gd name="T1" fmla="*/ 19 h 22"/>
                <a:gd name="T2" fmla="*/ 13 w 26"/>
                <a:gd name="T3" fmla="*/ 22 h 22"/>
                <a:gd name="T4" fmla="*/ 23 w 26"/>
                <a:gd name="T5" fmla="*/ 19 h 22"/>
                <a:gd name="T6" fmla="*/ 26 w 26"/>
                <a:gd name="T7" fmla="*/ 11 h 22"/>
                <a:gd name="T8" fmla="*/ 23 w 26"/>
                <a:gd name="T9" fmla="*/ 3 h 22"/>
                <a:gd name="T10" fmla="*/ 13 w 26"/>
                <a:gd name="T11" fmla="*/ 0 h 22"/>
                <a:gd name="T12" fmla="*/ 4 w 26"/>
                <a:gd name="T13" fmla="*/ 3 h 22"/>
                <a:gd name="T14" fmla="*/ 0 w 26"/>
                <a:gd name="T15" fmla="*/ 11 h 22"/>
                <a:gd name="T16" fmla="*/ 4 w 26"/>
                <a:gd name="T17" fmla="*/ 19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2">
                  <a:moveTo>
                    <a:pt x="4" y="19"/>
                  </a:moveTo>
                  <a:cubicBezTo>
                    <a:pt x="6" y="21"/>
                    <a:pt x="9" y="22"/>
                    <a:pt x="13" y="22"/>
                  </a:cubicBezTo>
                  <a:cubicBezTo>
                    <a:pt x="17" y="22"/>
                    <a:pt x="20" y="21"/>
                    <a:pt x="23" y="19"/>
                  </a:cubicBezTo>
                  <a:cubicBezTo>
                    <a:pt x="25" y="17"/>
                    <a:pt x="26" y="15"/>
                    <a:pt x="26" y="11"/>
                  </a:cubicBezTo>
                  <a:cubicBezTo>
                    <a:pt x="26" y="8"/>
                    <a:pt x="25" y="5"/>
                    <a:pt x="23" y="3"/>
                  </a:cubicBezTo>
                  <a:cubicBezTo>
                    <a:pt x="20" y="1"/>
                    <a:pt x="17" y="0"/>
                    <a:pt x="13" y="0"/>
                  </a:cubicBezTo>
                  <a:cubicBezTo>
                    <a:pt x="9" y="0"/>
                    <a:pt x="6" y="1"/>
                    <a:pt x="4" y="3"/>
                  </a:cubicBezTo>
                  <a:cubicBezTo>
                    <a:pt x="1" y="5"/>
                    <a:pt x="0" y="8"/>
                    <a:pt x="0" y="11"/>
                  </a:cubicBezTo>
                  <a:cubicBezTo>
                    <a:pt x="0" y="15"/>
                    <a:pt x="1" y="17"/>
                    <a:pt x="4" y="1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47" name="Freeform 125"/>
          <p:cNvSpPr>
            <a:spLocks noEditPoints="1"/>
          </p:cNvSpPr>
          <p:nvPr userDrawn="1"/>
        </p:nvSpPr>
        <p:spPr bwMode="auto">
          <a:xfrm>
            <a:off x="2619375" y="3184525"/>
            <a:ext cx="439738" cy="385763"/>
          </a:xfrm>
          <a:custGeom>
            <a:avLst/>
            <a:gdLst>
              <a:gd name="T0" fmla="*/ 97 w 114"/>
              <a:gd name="T1" fmla="*/ 67 h 100"/>
              <a:gd name="T2" fmla="*/ 92 w 114"/>
              <a:gd name="T3" fmla="*/ 59 h 100"/>
              <a:gd name="T4" fmla="*/ 56 w 114"/>
              <a:gd name="T5" fmla="*/ 87 h 100"/>
              <a:gd name="T6" fmla="*/ 23 w 114"/>
              <a:gd name="T7" fmla="*/ 66 h 100"/>
              <a:gd name="T8" fmla="*/ 34 w 114"/>
              <a:gd name="T9" fmla="*/ 66 h 100"/>
              <a:gd name="T10" fmla="*/ 17 w 114"/>
              <a:gd name="T11" fmla="*/ 37 h 100"/>
              <a:gd name="T12" fmla="*/ 0 w 114"/>
              <a:gd name="T13" fmla="*/ 66 h 100"/>
              <a:gd name="T14" fmla="*/ 9 w 114"/>
              <a:gd name="T15" fmla="*/ 66 h 100"/>
              <a:gd name="T16" fmla="*/ 56 w 114"/>
              <a:gd name="T17" fmla="*/ 100 h 100"/>
              <a:gd name="T18" fmla="*/ 107 w 114"/>
              <a:gd name="T19" fmla="*/ 50 h 100"/>
              <a:gd name="T20" fmla="*/ 107 w 114"/>
              <a:gd name="T21" fmla="*/ 50 h 100"/>
              <a:gd name="T22" fmla="*/ 97 w 114"/>
              <a:gd name="T23" fmla="*/ 67 h 100"/>
              <a:gd name="T24" fmla="*/ 17 w 114"/>
              <a:gd name="T25" fmla="*/ 31 h 100"/>
              <a:gd name="T26" fmla="*/ 21 w 114"/>
              <a:gd name="T27" fmla="*/ 38 h 100"/>
              <a:gd name="T28" fmla="*/ 56 w 114"/>
              <a:gd name="T29" fmla="*/ 13 h 100"/>
              <a:gd name="T30" fmla="*/ 88 w 114"/>
              <a:gd name="T31" fmla="*/ 31 h 100"/>
              <a:gd name="T32" fmla="*/ 80 w 114"/>
              <a:gd name="T33" fmla="*/ 31 h 100"/>
              <a:gd name="T34" fmla="*/ 97 w 114"/>
              <a:gd name="T35" fmla="*/ 60 h 100"/>
              <a:gd name="T36" fmla="*/ 114 w 114"/>
              <a:gd name="T37" fmla="*/ 31 h 100"/>
              <a:gd name="T38" fmla="*/ 103 w 114"/>
              <a:gd name="T39" fmla="*/ 31 h 100"/>
              <a:gd name="T40" fmla="*/ 56 w 114"/>
              <a:gd name="T41" fmla="*/ 0 h 100"/>
              <a:gd name="T42" fmla="*/ 6 w 114"/>
              <a:gd name="T43" fmla="*/ 50 h 100"/>
              <a:gd name="T44" fmla="*/ 6 w 114"/>
              <a:gd name="T45" fmla="*/ 50 h 100"/>
              <a:gd name="T46" fmla="*/ 17 w 114"/>
              <a:gd name="T47" fmla="*/ 31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4" h="100">
                <a:moveTo>
                  <a:pt x="97" y="67"/>
                </a:moveTo>
                <a:cubicBezTo>
                  <a:pt x="92" y="59"/>
                  <a:pt x="92" y="59"/>
                  <a:pt x="92" y="59"/>
                </a:cubicBezTo>
                <a:cubicBezTo>
                  <a:pt x="88" y="75"/>
                  <a:pt x="74" y="87"/>
                  <a:pt x="56" y="87"/>
                </a:cubicBezTo>
                <a:cubicBezTo>
                  <a:pt x="42" y="87"/>
                  <a:pt x="29" y="79"/>
                  <a:pt x="23" y="66"/>
                </a:cubicBezTo>
                <a:cubicBezTo>
                  <a:pt x="34" y="66"/>
                  <a:pt x="34" y="66"/>
                  <a:pt x="34" y="66"/>
                </a:cubicBezTo>
                <a:cubicBezTo>
                  <a:pt x="17" y="37"/>
                  <a:pt x="17" y="37"/>
                  <a:pt x="17" y="37"/>
                </a:cubicBezTo>
                <a:cubicBezTo>
                  <a:pt x="0" y="66"/>
                  <a:pt x="0" y="66"/>
                  <a:pt x="0" y="66"/>
                </a:cubicBezTo>
                <a:cubicBezTo>
                  <a:pt x="9" y="66"/>
                  <a:pt x="9" y="66"/>
                  <a:pt x="9" y="66"/>
                </a:cubicBezTo>
                <a:cubicBezTo>
                  <a:pt x="16" y="86"/>
                  <a:pt x="35" y="100"/>
                  <a:pt x="56" y="100"/>
                </a:cubicBezTo>
                <a:cubicBezTo>
                  <a:pt x="84" y="100"/>
                  <a:pt x="107" y="77"/>
                  <a:pt x="107" y="50"/>
                </a:cubicBezTo>
                <a:cubicBezTo>
                  <a:pt x="107" y="50"/>
                  <a:pt x="107" y="50"/>
                  <a:pt x="107" y="50"/>
                </a:cubicBezTo>
                <a:lnTo>
                  <a:pt x="97" y="67"/>
                </a:lnTo>
                <a:close/>
                <a:moveTo>
                  <a:pt x="17" y="31"/>
                </a:moveTo>
                <a:cubicBezTo>
                  <a:pt x="21" y="38"/>
                  <a:pt x="21" y="38"/>
                  <a:pt x="21" y="38"/>
                </a:cubicBezTo>
                <a:cubicBezTo>
                  <a:pt x="26" y="23"/>
                  <a:pt x="40" y="13"/>
                  <a:pt x="56" y="13"/>
                </a:cubicBezTo>
                <a:cubicBezTo>
                  <a:pt x="70" y="13"/>
                  <a:pt x="82" y="20"/>
                  <a:pt x="88" y="31"/>
                </a:cubicBezTo>
                <a:cubicBezTo>
                  <a:pt x="80" y="31"/>
                  <a:pt x="80" y="31"/>
                  <a:pt x="80" y="31"/>
                </a:cubicBezTo>
                <a:cubicBezTo>
                  <a:pt x="97" y="60"/>
                  <a:pt x="97" y="60"/>
                  <a:pt x="97" y="60"/>
                </a:cubicBezTo>
                <a:cubicBezTo>
                  <a:pt x="114" y="31"/>
                  <a:pt x="114" y="31"/>
                  <a:pt x="114" y="31"/>
                </a:cubicBezTo>
                <a:cubicBezTo>
                  <a:pt x="103" y="31"/>
                  <a:pt x="103" y="31"/>
                  <a:pt x="103" y="31"/>
                </a:cubicBezTo>
                <a:cubicBezTo>
                  <a:pt x="95" y="13"/>
                  <a:pt x="77" y="0"/>
                  <a:pt x="56" y="0"/>
                </a:cubicBezTo>
                <a:cubicBezTo>
                  <a:pt x="29" y="0"/>
                  <a:pt x="6" y="22"/>
                  <a:pt x="6" y="50"/>
                </a:cubicBezTo>
                <a:cubicBezTo>
                  <a:pt x="6" y="50"/>
                  <a:pt x="6" y="50"/>
                  <a:pt x="6" y="50"/>
                </a:cubicBezTo>
                <a:lnTo>
                  <a:pt x="17" y="3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8" name="Freeform 126"/>
          <p:cNvSpPr>
            <a:spLocks noEditPoints="1"/>
          </p:cNvSpPr>
          <p:nvPr userDrawn="1"/>
        </p:nvSpPr>
        <p:spPr bwMode="auto">
          <a:xfrm>
            <a:off x="7453313" y="1839913"/>
            <a:ext cx="193675" cy="390525"/>
          </a:xfrm>
          <a:custGeom>
            <a:avLst/>
            <a:gdLst>
              <a:gd name="T0" fmla="*/ 25 w 50"/>
              <a:gd name="T1" fmla="*/ 11 h 101"/>
              <a:gd name="T2" fmla="*/ 13 w 50"/>
              <a:gd name="T3" fmla="*/ 23 h 101"/>
              <a:gd name="T4" fmla="*/ 25 w 50"/>
              <a:gd name="T5" fmla="*/ 35 h 101"/>
              <a:gd name="T6" fmla="*/ 37 w 50"/>
              <a:gd name="T7" fmla="*/ 23 h 101"/>
              <a:gd name="T8" fmla="*/ 25 w 50"/>
              <a:gd name="T9" fmla="*/ 11 h 101"/>
              <a:gd name="T10" fmla="*/ 50 w 50"/>
              <a:gd name="T11" fmla="*/ 81 h 101"/>
              <a:gd name="T12" fmla="*/ 48 w 50"/>
              <a:gd name="T13" fmla="*/ 78 h 101"/>
              <a:gd name="T14" fmla="*/ 26 w 50"/>
              <a:gd name="T15" fmla="*/ 87 h 101"/>
              <a:gd name="T16" fmla="*/ 38 w 50"/>
              <a:gd name="T17" fmla="*/ 42 h 101"/>
              <a:gd name="T18" fmla="*/ 48 w 50"/>
              <a:gd name="T19" fmla="*/ 23 h 101"/>
              <a:gd name="T20" fmla="*/ 25 w 50"/>
              <a:gd name="T21" fmla="*/ 0 h 101"/>
              <a:gd name="T22" fmla="*/ 2 w 50"/>
              <a:gd name="T23" fmla="*/ 23 h 101"/>
              <a:gd name="T24" fmla="*/ 12 w 50"/>
              <a:gd name="T25" fmla="*/ 42 h 101"/>
              <a:gd name="T26" fmla="*/ 24 w 50"/>
              <a:gd name="T27" fmla="*/ 87 h 101"/>
              <a:gd name="T28" fmla="*/ 2 w 50"/>
              <a:gd name="T29" fmla="*/ 78 h 101"/>
              <a:gd name="T30" fmla="*/ 0 w 50"/>
              <a:gd name="T31" fmla="*/ 81 h 101"/>
              <a:gd name="T32" fmla="*/ 20 w 50"/>
              <a:gd name="T33" fmla="*/ 89 h 101"/>
              <a:gd name="T34" fmla="*/ 0 w 50"/>
              <a:gd name="T35" fmla="*/ 97 h 101"/>
              <a:gd name="T36" fmla="*/ 2 w 50"/>
              <a:gd name="T37" fmla="*/ 101 h 101"/>
              <a:gd name="T38" fmla="*/ 25 w 50"/>
              <a:gd name="T39" fmla="*/ 91 h 101"/>
              <a:gd name="T40" fmla="*/ 25 w 50"/>
              <a:gd name="T41" fmla="*/ 91 h 101"/>
              <a:gd name="T42" fmla="*/ 25 w 50"/>
              <a:gd name="T43" fmla="*/ 91 h 101"/>
              <a:gd name="T44" fmla="*/ 48 w 50"/>
              <a:gd name="T45" fmla="*/ 101 h 101"/>
              <a:gd name="T46" fmla="*/ 50 w 50"/>
              <a:gd name="T47" fmla="*/ 97 h 101"/>
              <a:gd name="T48" fmla="*/ 30 w 50"/>
              <a:gd name="T49" fmla="*/ 89 h 101"/>
              <a:gd name="T50" fmla="*/ 50 w 50"/>
              <a:gd name="T51" fmla="*/ 81 h 101"/>
              <a:gd name="T52" fmla="*/ 25 w 50"/>
              <a:gd name="T53" fmla="*/ 41 h 101"/>
              <a:gd name="T54" fmla="*/ 15 w 50"/>
              <a:gd name="T55" fmla="*/ 38 h 101"/>
              <a:gd name="T56" fmla="*/ 7 w 50"/>
              <a:gd name="T57" fmla="*/ 23 h 101"/>
              <a:gd name="T58" fmla="*/ 25 w 50"/>
              <a:gd name="T59" fmla="*/ 4 h 101"/>
              <a:gd name="T60" fmla="*/ 44 w 50"/>
              <a:gd name="T61" fmla="*/ 23 h 101"/>
              <a:gd name="T62" fmla="*/ 35 w 50"/>
              <a:gd name="T63" fmla="*/ 38 h 101"/>
              <a:gd name="T64" fmla="*/ 25 w 50"/>
              <a:gd name="T65" fmla="*/ 4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0" h="101">
                <a:moveTo>
                  <a:pt x="25" y="11"/>
                </a:moveTo>
                <a:cubicBezTo>
                  <a:pt x="19" y="11"/>
                  <a:pt x="13" y="17"/>
                  <a:pt x="13" y="23"/>
                </a:cubicBezTo>
                <a:cubicBezTo>
                  <a:pt x="13" y="29"/>
                  <a:pt x="19" y="35"/>
                  <a:pt x="25" y="35"/>
                </a:cubicBezTo>
                <a:cubicBezTo>
                  <a:pt x="31" y="35"/>
                  <a:pt x="37" y="29"/>
                  <a:pt x="37" y="23"/>
                </a:cubicBezTo>
                <a:cubicBezTo>
                  <a:pt x="37" y="17"/>
                  <a:pt x="31" y="11"/>
                  <a:pt x="25" y="11"/>
                </a:cubicBezTo>
                <a:close/>
                <a:moveTo>
                  <a:pt x="50" y="81"/>
                </a:moveTo>
                <a:cubicBezTo>
                  <a:pt x="48" y="78"/>
                  <a:pt x="48" y="78"/>
                  <a:pt x="48" y="78"/>
                </a:cubicBezTo>
                <a:cubicBezTo>
                  <a:pt x="26" y="87"/>
                  <a:pt x="26" y="87"/>
                  <a:pt x="26" y="87"/>
                </a:cubicBezTo>
                <a:cubicBezTo>
                  <a:pt x="38" y="42"/>
                  <a:pt x="38" y="42"/>
                  <a:pt x="38" y="42"/>
                </a:cubicBezTo>
                <a:cubicBezTo>
                  <a:pt x="44" y="38"/>
                  <a:pt x="48" y="31"/>
                  <a:pt x="48" y="23"/>
                </a:cubicBezTo>
                <a:cubicBezTo>
                  <a:pt x="48" y="10"/>
                  <a:pt x="38" y="0"/>
                  <a:pt x="25" y="0"/>
                </a:cubicBezTo>
                <a:cubicBezTo>
                  <a:pt x="12" y="0"/>
                  <a:pt x="2" y="10"/>
                  <a:pt x="2" y="23"/>
                </a:cubicBezTo>
                <a:cubicBezTo>
                  <a:pt x="2" y="31"/>
                  <a:pt x="6" y="38"/>
                  <a:pt x="12" y="42"/>
                </a:cubicBezTo>
                <a:cubicBezTo>
                  <a:pt x="24" y="87"/>
                  <a:pt x="24" y="87"/>
                  <a:pt x="24" y="87"/>
                </a:cubicBezTo>
                <a:cubicBezTo>
                  <a:pt x="2" y="78"/>
                  <a:pt x="2" y="78"/>
                  <a:pt x="2" y="78"/>
                </a:cubicBezTo>
                <a:cubicBezTo>
                  <a:pt x="0" y="81"/>
                  <a:pt x="0" y="81"/>
                  <a:pt x="0" y="81"/>
                </a:cubicBezTo>
                <a:cubicBezTo>
                  <a:pt x="20" y="89"/>
                  <a:pt x="20" y="89"/>
                  <a:pt x="20" y="89"/>
                </a:cubicBezTo>
                <a:cubicBezTo>
                  <a:pt x="0" y="97"/>
                  <a:pt x="0" y="97"/>
                  <a:pt x="0" y="97"/>
                </a:cubicBezTo>
                <a:cubicBezTo>
                  <a:pt x="2" y="101"/>
                  <a:pt x="2" y="101"/>
                  <a:pt x="2" y="101"/>
                </a:cubicBezTo>
                <a:cubicBezTo>
                  <a:pt x="25" y="91"/>
                  <a:pt x="25" y="91"/>
                  <a:pt x="25" y="91"/>
                </a:cubicBezTo>
                <a:cubicBezTo>
                  <a:pt x="25" y="91"/>
                  <a:pt x="25" y="91"/>
                  <a:pt x="25" y="91"/>
                </a:cubicBezTo>
                <a:cubicBezTo>
                  <a:pt x="25" y="91"/>
                  <a:pt x="25" y="91"/>
                  <a:pt x="25" y="91"/>
                </a:cubicBezTo>
                <a:cubicBezTo>
                  <a:pt x="48" y="101"/>
                  <a:pt x="48" y="101"/>
                  <a:pt x="48" y="101"/>
                </a:cubicBezTo>
                <a:cubicBezTo>
                  <a:pt x="50" y="97"/>
                  <a:pt x="50" y="97"/>
                  <a:pt x="50" y="97"/>
                </a:cubicBezTo>
                <a:cubicBezTo>
                  <a:pt x="30" y="89"/>
                  <a:pt x="30" y="89"/>
                  <a:pt x="30" y="89"/>
                </a:cubicBezTo>
                <a:lnTo>
                  <a:pt x="50" y="81"/>
                </a:lnTo>
                <a:close/>
                <a:moveTo>
                  <a:pt x="25" y="41"/>
                </a:moveTo>
                <a:cubicBezTo>
                  <a:pt x="21" y="41"/>
                  <a:pt x="18" y="40"/>
                  <a:pt x="15" y="38"/>
                </a:cubicBezTo>
                <a:cubicBezTo>
                  <a:pt x="10" y="35"/>
                  <a:pt x="7" y="29"/>
                  <a:pt x="7" y="23"/>
                </a:cubicBezTo>
                <a:cubicBezTo>
                  <a:pt x="7" y="13"/>
                  <a:pt x="15" y="4"/>
                  <a:pt x="25" y="4"/>
                </a:cubicBezTo>
                <a:cubicBezTo>
                  <a:pt x="35" y="4"/>
                  <a:pt x="44" y="13"/>
                  <a:pt x="44" y="23"/>
                </a:cubicBezTo>
                <a:cubicBezTo>
                  <a:pt x="44" y="29"/>
                  <a:pt x="40" y="35"/>
                  <a:pt x="35" y="38"/>
                </a:cubicBezTo>
                <a:cubicBezTo>
                  <a:pt x="32" y="40"/>
                  <a:pt x="29" y="41"/>
                  <a:pt x="25" y="4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9" name="Freeform 127"/>
          <p:cNvSpPr>
            <a:spLocks noEditPoints="1"/>
          </p:cNvSpPr>
          <p:nvPr userDrawn="1"/>
        </p:nvSpPr>
        <p:spPr bwMode="auto">
          <a:xfrm>
            <a:off x="2185988" y="3602038"/>
            <a:ext cx="406400" cy="363538"/>
          </a:xfrm>
          <a:custGeom>
            <a:avLst/>
            <a:gdLst>
              <a:gd name="T0" fmla="*/ 52 w 105"/>
              <a:gd name="T1" fmla="*/ 0 h 94"/>
              <a:gd name="T2" fmla="*/ 0 w 105"/>
              <a:gd name="T3" fmla="*/ 50 h 94"/>
              <a:gd name="T4" fmla="*/ 8 w 105"/>
              <a:gd name="T5" fmla="*/ 57 h 94"/>
              <a:gd name="T6" fmla="*/ 14 w 105"/>
              <a:gd name="T7" fmla="*/ 51 h 94"/>
              <a:gd name="T8" fmla="*/ 14 w 105"/>
              <a:gd name="T9" fmla="*/ 94 h 94"/>
              <a:gd name="T10" fmla="*/ 91 w 105"/>
              <a:gd name="T11" fmla="*/ 94 h 94"/>
              <a:gd name="T12" fmla="*/ 91 w 105"/>
              <a:gd name="T13" fmla="*/ 52 h 94"/>
              <a:gd name="T14" fmla="*/ 97 w 105"/>
              <a:gd name="T15" fmla="*/ 57 h 94"/>
              <a:gd name="T16" fmla="*/ 105 w 105"/>
              <a:gd name="T17" fmla="*/ 50 h 94"/>
              <a:gd name="T18" fmla="*/ 52 w 105"/>
              <a:gd name="T19" fmla="*/ 0 h 94"/>
              <a:gd name="T20" fmla="*/ 51 w 105"/>
              <a:gd name="T21" fmla="*/ 79 h 94"/>
              <a:gd name="T22" fmla="*/ 40 w 105"/>
              <a:gd name="T23" fmla="*/ 79 h 94"/>
              <a:gd name="T24" fmla="*/ 40 w 105"/>
              <a:gd name="T25" fmla="*/ 66 h 94"/>
              <a:gd name="T26" fmla="*/ 51 w 105"/>
              <a:gd name="T27" fmla="*/ 66 h 94"/>
              <a:gd name="T28" fmla="*/ 51 w 105"/>
              <a:gd name="T29" fmla="*/ 79 h 94"/>
              <a:gd name="T30" fmla="*/ 51 w 105"/>
              <a:gd name="T31" fmla="*/ 63 h 94"/>
              <a:gd name="T32" fmla="*/ 40 w 105"/>
              <a:gd name="T33" fmla="*/ 63 h 94"/>
              <a:gd name="T34" fmla="*/ 40 w 105"/>
              <a:gd name="T35" fmla="*/ 51 h 94"/>
              <a:gd name="T36" fmla="*/ 51 w 105"/>
              <a:gd name="T37" fmla="*/ 51 h 94"/>
              <a:gd name="T38" fmla="*/ 51 w 105"/>
              <a:gd name="T39" fmla="*/ 63 h 94"/>
              <a:gd name="T40" fmla="*/ 65 w 105"/>
              <a:gd name="T41" fmla="*/ 79 h 94"/>
              <a:gd name="T42" fmla="*/ 54 w 105"/>
              <a:gd name="T43" fmla="*/ 79 h 94"/>
              <a:gd name="T44" fmla="*/ 54 w 105"/>
              <a:gd name="T45" fmla="*/ 66 h 94"/>
              <a:gd name="T46" fmla="*/ 65 w 105"/>
              <a:gd name="T47" fmla="*/ 66 h 94"/>
              <a:gd name="T48" fmla="*/ 65 w 105"/>
              <a:gd name="T49" fmla="*/ 79 h 94"/>
              <a:gd name="T50" fmla="*/ 65 w 105"/>
              <a:gd name="T51" fmla="*/ 63 h 94"/>
              <a:gd name="T52" fmla="*/ 54 w 105"/>
              <a:gd name="T53" fmla="*/ 63 h 94"/>
              <a:gd name="T54" fmla="*/ 54 w 105"/>
              <a:gd name="T55" fmla="*/ 51 h 94"/>
              <a:gd name="T56" fmla="*/ 65 w 105"/>
              <a:gd name="T57" fmla="*/ 51 h 94"/>
              <a:gd name="T58" fmla="*/ 65 w 105"/>
              <a:gd name="T59" fmla="*/ 6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 h="94">
                <a:moveTo>
                  <a:pt x="52" y="0"/>
                </a:moveTo>
                <a:cubicBezTo>
                  <a:pt x="35" y="17"/>
                  <a:pt x="18" y="33"/>
                  <a:pt x="0" y="50"/>
                </a:cubicBezTo>
                <a:cubicBezTo>
                  <a:pt x="8" y="57"/>
                  <a:pt x="8" y="57"/>
                  <a:pt x="8" y="57"/>
                </a:cubicBezTo>
                <a:cubicBezTo>
                  <a:pt x="14" y="51"/>
                  <a:pt x="14" y="51"/>
                  <a:pt x="14" y="51"/>
                </a:cubicBezTo>
                <a:cubicBezTo>
                  <a:pt x="14" y="94"/>
                  <a:pt x="14" y="94"/>
                  <a:pt x="14" y="94"/>
                </a:cubicBezTo>
                <a:cubicBezTo>
                  <a:pt x="91" y="94"/>
                  <a:pt x="91" y="94"/>
                  <a:pt x="91" y="94"/>
                </a:cubicBezTo>
                <a:cubicBezTo>
                  <a:pt x="91" y="52"/>
                  <a:pt x="91" y="52"/>
                  <a:pt x="91" y="52"/>
                </a:cubicBezTo>
                <a:cubicBezTo>
                  <a:pt x="97" y="57"/>
                  <a:pt x="97" y="57"/>
                  <a:pt x="97" y="57"/>
                </a:cubicBezTo>
                <a:cubicBezTo>
                  <a:pt x="105" y="50"/>
                  <a:pt x="105" y="50"/>
                  <a:pt x="105" y="50"/>
                </a:cubicBezTo>
                <a:lnTo>
                  <a:pt x="52" y="0"/>
                </a:lnTo>
                <a:close/>
                <a:moveTo>
                  <a:pt x="51" y="79"/>
                </a:moveTo>
                <a:cubicBezTo>
                  <a:pt x="40" y="79"/>
                  <a:pt x="40" y="79"/>
                  <a:pt x="40" y="79"/>
                </a:cubicBezTo>
                <a:cubicBezTo>
                  <a:pt x="40" y="66"/>
                  <a:pt x="40" y="66"/>
                  <a:pt x="40" y="66"/>
                </a:cubicBezTo>
                <a:cubicBezTo>
                  <a:pt x="51" y="66"/>
                  <a:pt x="51" y="66"/>
                  <a:pt x="51" y="66"/>
                </a:cubicBezTo>
                <a:lnTo>
                  <a:pt x="51" y="79"/>
                </a:lnTo>
                <a:close/>
                <a:moveTo>
                  <a:pt x="51" y="63"/>
                </a:moveTo>
                <a:cubicBezTo>
                  <a:pt x="40" y="63"/>
                  <a:pt x="40" y="63"/>
                  <a:pt x="40" y="63"/>
                </a:cubicBezTo>
                <a:cubicBezTo>
                  <a:pt x="40" y="51"/>
                  <a:pt x="40" y="51"/>
                  <a:pt x="40" y="51"/>
                </a:cubicBezTo>
                <a:cubicBezTo>
                  <a:pt x="51" y="51"/>
                  <a:pt x="51" y="51"/>
                  <a:pt x="51" y="51"/>
                </a:cubicBezTo>
                <a:lnTo>
                  <a:pt x="51" y="63"/>
                </a:lnTo>
                <a:close/>
                <a:moveTo>
                  <a:pt x="65" y="79"/>
                </a:moveTo>
                <a:cubicBezTo>
                  <a:pt x="54" y="79"/>
                  <a:pt x="54" y="79"/>
                  <a:pt x="54" y="79"/>
                </a:cubicBezTo>
                <a:cubicBezTo>
                  <a:pt x="54" y="66"/>
                  <a:pt x="54" y="66"/>
                  <a:pt x="54" y="66"/>
                </a:cubicBezTo>
                <a:cubicBezTo>
                  <a:pt x="65" y="66"/>
                  <a:pt x="65" y="66"/>
                  <a:pt x="65" y="66"/>
                </a:cubicBezTo>
                <a:lnTo>
                  <a:pt x="65" y="79"/>
                </a:lnTo>
                <a:close/>
                <a:moveTo>
                  <a:pt x="65" y="63"/>
                </a:moveTo>
                <a:cubicBezTo>
                  <a:pt x="54" y="63"/>
                  <a:pt x="54" y="63"/>
                  <a:pt x="54" y="63"/>
                </a:cubicBezTo>
                <a:cubicBezTo>
                  <a:pt x="54" y="51"/>
                  <a:pt x="54" y="51"/>
                  <a:pt x="54" y="51"/>
                </a:cubicBezTo>
                <a:cubicBezTo>
                  <a:pt x="65" y="51"/>
                  <a:pt x="65" y="51"/>
                  <a:pt x="65" y="51"/>
                </a:cubicBezTo>
                <a:lnTo>
                  <a:pt x="65" y="6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50" name="Group 149"/>
          <p:cNvGrpSpPr/>
          <p:nvPr userDrawn="1"/>
        </p:nvGrpSpPr>
        <p:grpSpPr>
          <a:xfrm>
            <a:off x="7221538" y="2921000"/>
            <a:ext cx="355600" cy="279400"/>
            <a:chOff x="7221538" y="2921000"/>
            <a:chExt cx="355600" cy="279400"/>
          </a:xfrm>
        </p:grpSpPr>
        <p:sp>
          <p:nvSpPr>
            <p:cNvPr id="151" name="Freeform 128"/>
            <p:cNvSpPr>
              <a:spLocks/>
            </p:cNvSpPr>
            <p:nvPr userDrawn="1"/>
          </p:nvSpPr>
          <p:spPr bwMode="auto">
            <a:xfrm>
              <a:off x="7221538" y="2921000"/>
              <a:ext cx="355600" cy="279400"/>
            </a:xfrm>
            <a:custGeom>
              <a:avLst/>
              <a:gdLst>
                <a:gd name="T0" fmla="*/ 15 w 224"/>
                <a:gd name="T1" fmla="*/ 166 h 176"/>
                <a:gd name="T2" fmla="*/ 15 w 224"/>
                <a:gd name="T3" fmla="*/ 0 h 176"/>
                <a:gd name="T4" fmla="*/ 0 w 224"/>
                <a:gd name="T5" fmla="*/ 0 h 176"/>
                <a:gd name="T6" fmla="*/ 0 w 224"/>
                <a:gd name="T7" fmla="*/ 176 h 176"/>
                <a:gd name="T8" fmla="*/ 224 w 224"/>
                <a:gd name="T9" fmla="*/ 176 h 176"/>
                <a:gd name="T10" fmla="*/ 224 w 224"/>
                <a:gd name="T11" fmla="*/ 166 h 176"/>
                <a:gd name="T12" fmla="*/ 15 w 224"/>
                <a:gd name="T13" fmla="*/ 166 h 176"/>
              </a:gdLst>
              <a:ahLst/>
              <a:cxnLst>
                <a:cxn ang="0">
                  <a:pos x="T0" y="T1"/>
                </a:cxn>
                <a:cxn ang="0">
                  <a:pos x="T2" y="T3"/>
                </a:cxn>
                <a:cxn ang="0">
                  <a:pos x="T4" y="T5"/>
                </a:cxn>
                <a:cxn ang="0">
                  <a:pos x="T6" y="T7"/>
                </a:cxn>
                <a:cxn ang="0">
                  <a:pos x="T8" y="T9"/>
                </a:cxn>
                <a:cxn ang="0">
                  <a:pos x="T10" y="T11"/>
                </a:cxn>
                <a:cxn ang="0">
                  <a:pos x="T12" y="T13"/>
                </a:cxn>
              </a:cxnLst>
              <a:rect l="0" t="0" r="r" b="b"/>
              <a:pathLst>
                <a:path w="224" h="176">
                  <a:moveTo>
                    <a:pt x="15" y="166"/>
                  </a:moveTo>
                  <a:lnTo>
                    <a:pt x="15" y="0"/>
                  </a:lnTo>
                  <a:lnTo>
                    <a:pt x="0" y="0"/>
                  </a:lnTo>
                  <a:lnTo>
                    <a:pt x="0" y="176"/>
                  </a:lnTo>
                  <a:lnTo>
                    <a:pt x="224" y="176"/>
                  </a:lnTo>
                  <a:lnTo>
                    <a:pt x="224" y="166"/>
                  </a:lnTo>
                  <a:lnTo>
                    <a:pt x="15" y="16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2" name="Rectangle 129"/>
            <p:cNvSpPr>
              <a:spLocks noChangeArrowheads="1"/>
            </p:cNvSpPr>
            <p:nvPr userDrawn="1"/>
          </p:nvSpPr>
          <p:spPr bwMode="auto">
            <a:xfrm>
              <a:off x="7256463" y="3084513"/>
              <a:ext cx="66675" cy="920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3" name="Rectangle 130"/>
            <p:cNvSpPr>
              <a:spLocks noChangeArrowheads="1"/>
            </p:cNvSpPr>
            <p:nvPr userDrawn="1"/>
          </p:nvSpPr>
          <p:spPr bwMode="auto">
            <a:xfrm>
              <a:off x="7337425" y="3076575"/>
              <a:ext cx="66675" cy="1000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4" name="Rectangle 131"/>
            <p:cNvSpPr>
              <a:spLocks noChangeArrowheads="1"/>
            </p:cNvSpPr>
            <p:nvPr userDrawn="1"/>
          </p:nvSpPr>
          <p:spPr bwMode="auto">
            <a:xfrm>
              <a:off x="7423150" y="3025775"/>
              <a:ext cx="65088" cy="1508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5" name="Rectangle 132"/>
            <p:cNvSpPr>
              <a:spLocks noChangeArrowheads="1"/>
            </p:cNvSpPr>
            <p:nvPr userDrawn="1"/>
          </p:nvSpPr>
          <p:spPr bwMode="auto">
            <a:xfrm>
              <a:off x="7504113" y="2960688"/>
              <a:ext cx="65088" cy="215900"/>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6" name="Freeform 133"/>
            <p:cNvSpPr>
              <a:spLocks/>
            </p:cNvSpPr>
            <p:nvPr userDrawn="1"/>
          </p:nvSpPr>
          <p:spPr bwMode="auto">
            <a:xfrm>
              <a:off x="7280275" y="2925763"/>
              <a:ext cx="169863" cy="119063"/>
            </a:xfrm>
            <a:custGeom>
              <a:avLst/>
              <a:gdLst>
                <a:gd name="T0" fmla="*/ 10 w 107"/>
                <a:gd name="T1" fmla="*/ 75 h 75"/>
                <a:gd name="T2" fmla="*/ 71 w 107"/>
                <a:gd name="T3" fmla="*/ 36 h 75"/>
                <a:gd name="T4" fmla="*/ 78 w 107"/>
                <a:gd name="T5" fmla="*/ 49 h 75"/>
                <a:gd name="T6" fmla="*/ 107 w 107"/>
                <a:gd name="T7" fmla="*/ 0 h 75"/>
                <a:gd name="T8" fmla="*/ 53 w 107"/>
                <a:gd name="T9" fmla="*/ 10 h 75"/>
                <a:gd name="T10" fmla="*/ 61 w 107"/>
                <a:gd name="T11" fmla="*/ 19 h 75"/>
                <a:gd name="T12" fmla="*/ 0 w 107"/>
                <a:gd name="T13" fmla="*/ 61 h 75"/>
                <a:gd name="T14" fmla="*/ 10 w 107"/>
                <a:gd name="T15" fmla="*/ 75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75">
                  <a:moveTo>
                    <a:pt x="10" y="75"/>
                  </a:moveTo>
                  <a:lnTo>
                    <a:pt x="71" y="36"/>
                  </a:lnTo>
                  <a:lnTo>
                    <a:pt x="78" y="49"/>
                  </a:lnTo>
                  <a:lnTo>
                    <a:pt x="107" y="0"/>
                  </a:lnTo>
                  <a:lnTo>
                    <a:pt x="53" y="10"/>
                  </a:lnTo>
                  <a:lnTo>
                    <a:pt x="61" y="19"/>
                  </a:lnTo>
                  <a:lnTo>
                    <a:pt x="0" y="61"/>
                  </a:lnTo>
                  <a:lnTo>
                    <a:pt x="10" y="75"/>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57" name="Group 156"/>
          <p:cNvGrpSpPr/>
          <p:nvPr userDrawn="1"/>
        </p:nvGrpSpPr>
        <p:grpSpPr>
          <a:xfrm>
            <a:off x="1862138" y="2570163"/>
            <a:ext cx="528637" cy="495300"/>
            <a:chOff x="1862138" y="2570163"/>
            <a:chExt cx="528637" cy="495300"/>
          </a:xfrm>
        </p:grpSpPr>
        <p:sp>
          <p:nvSpPr>
            <p:cNvPr id="158" name="Freeform 90"/>
            <p:cNvSpPr>
              <a:spLocks/>
            </p:cNvSpPr>
            <p:nvPr userDrawn="1"/>
          </p:nvSpPr>
          <p:spPr bwMode="auto">
            <a:xfrm>
              <a:off x="2155825" y="2717800"/>
              <a:ext cx="200025" cy="107950"/>
            </a:xfrm>
            <a:custGeom>
              <a:avLst/>
              <a:gdLst>
                <a:gd name="T0" fmla="*/ 42 w 52"/>
                <a:gd name="T1" fmla="*/ 1 h 28"/>
                <a:gd name="T2" fmla="*/ 5 w 52"/>
                <a:gd name="T3" fmla="*/ 11 h 28"/>
                <a:gd name="T4" fmla="*/ 0 w 52"/>
                <a:gd name="T5" fmla="*/ 28 h 28"/>
                <a:gd name="T6" fmla="*/ 46 w 52"/>
                <a:gd name="T7" fmla="*/ 16 h 28"/>
                <a:gd name="T8" fmla="*/ 51 w 52"/>
                <a:gd name="T9" fmla="*/ 7 h 28"/>
                <a:gd name="T10" fmla="*/ 42 w 52"/>
                <a:gd name="T11" fmla="*/ 1 h 28"/>
              </a:gdLst>
              <a:ahLst/>
              <a:cxnLst>
                <a:cxn ang="0">
                  <a:pos x="T0" y="T1"/>
                </a:cxn>
                <a:cxn ang="0">
                  <a:pos x="T2" y="T3"/>
                </a:cxn>
                <a:cxn ang="0">
                  <a:pos x="T4" y="T5"/>
                </a:cxn>
                <a:cxn ang="0">
                  <a:pos x="T6" y="T7"/>
                </a:cxn>
                <a:cxn ang="0">
                  <a:pos x="T8" y="T9"/>
                </a:cxn>
                <a:cxn ang="0">
                  <a:pos x="T10" y="T11"/>
                </a:cxn>
              </a:cxnLst>
              <a:rect l="0" t="0" r="r" b="b"/>
              <a:pathLst>
                <a:path w="52" h="28">
                  <a:moveTo>
                    <a:pt x="42" y="1"/>
                  </a:moveTo>
                  <a:cubicBezTo>
                    <a:pt x="5" y="11"/>
                    <a:pt x="5" y="11"/>
                    <a:pt x="5" y="11"/>
                  </a:cubicBezTo>
                  <a:cubicBezTo>
                    <a:pt x="0" y="28"/>
                    <a:pt x="0" y="28"/>
                    <a:pt x="0" y="28"/>
                  </a:cubicBezTo>
                  <a:cubicBezTo>
                    <a:pt x="46" y="16"/>
                    <a:pt x="46" y="16"/>
                    <a:pt x="46" y="16"/>
                  </a:cubicBezTo>
                  <a:cubicBezTo>
                    <a:pt x="50" y="15"/>
                    <a:pt x="52" y="11"/>
                    <a:pt x="51" y="7"/>
                  </a:cubicBezTo>
                  <a:cubicBezTo>
                    <a:pt x="50" y="2"/>
                    <a:pt x="46" y="0"/>
                    <a:pt x="42" y="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9" name="Freeform 91"/>
            <p:cNvSpPr>
              <a:spLocks noEditPoints="1"/>
            </p:cNvSpPr>
            <p:nvPr userDrawn="1"/>
          </p:nvSpPr>
          <p:spPr bwMode="auto">
            <a:xfrm>
              <a:off x="1862138" y="2570163"/>
              <a:ext cx="347663" cy="495300"/>
            </a:xfrm>
            <a:custGeom>
              <a:avLst/>
              <a:gdLst>
                <a:gd name="T0" fmla="*/ 88 w 90"/>
                <a:gd name="T1" fmla="*/ 11 h 128"/>
                <a:gd name="T2" fmla="*/ 88 w 90"/>
                <a:gd name="T3" fmla="*/ 11 h 128"/>
                <a:gd name="T4" fmla="*/ 89 w 90"/>
                <a:gd name="T5" fmla="*/ 10 h 128"/>
                <a:gd name="T6" fmla="*/ 83 w 90"/>
                <a:gd name="T7" fmla="*/ 1 h 128"/>
                <a:gd name="T8" fmla="*/ 74 w 90"/>
                <a:gd name="T9" fmla="*/ 6 h 128"/>
                <a:gd name="T10" fmla="*/ 61 w 90"/>
                <a:gd name="T11" fmla="*/ 54 h 128"/>
                <a:gd name="T12" fmla="*/ 42 w 90"/>
                <a:gd name="T13" fmla="*/ 59 h 128"/>
                <a:gd name="T14" fmla="*/ 17 w 90"/>
                <a:gd name="T15" fmla="*/ 49 h 128"/>
                <a:gd name="T16" fmla="*/ 7 w 90"/>
                <a:gd name="T17" fmla="*/ 54 h 128"/>
                <a:gd name="T18" fmla="*/ 2 w 90"/>
                <a:gd name="T19" fmla="*/ 75 h 128"/>
                <a:gd name="T20" fmla="*/ 28 w 90"/>
                <a:gd name="T21" fmla="*/ 91 h 128"/>
                <a:gd name="T22" fmla="*/ 38 w 90"/>
                <a:gd name="T23" fmla="*/ 85 h 128"/>
                <a:gd name="T24" fmla="*/ 38 w 90"/>
                <a:gd name="T25" fmla="*/ 85 h 128"/>
                <a:gd name="T26" fmla="*/ 44 w 90"/>
                <a:gd name="T27" fmla="*/ 69 h 128"/>
                <a:gd name="T28" fmla="*/ 64 w 90"/>
                <a:gd name="T29" fmla="*/ 64 h 128"/>
                <a:gd name="T30" fmla="*/ 59 w 90"/>
                <a:gd name="T31" fmla="*/ 84 h 128"/>
                <a:gd name="T32" fmla="*/ 43 w 90"/>
                <a:gd name="T33" fmla="*/ 90 h 128"/>
                <a:gd name="T34" fmla="*/ 37 w 90"/>
                <a:gd name="T35" fmla="*/ 100 h 128"/>
                <a:gd name="T36" fmla="*/ 39 w 90"/>
                <a:gd name="T37" fmla="*/ 116 h 128"/>
                <a:gd name="T38" fmla="*/ 53 w 90"/>
                <a:gd name="T39" fmla="*/ 126 h 128"/>
                <a:gd name="T40" fmla="*/ 74 w 90"/>
                <a:gd name="T41" fmla="*/ 121 h 128"/>
                <a:gd name="T42" fmla="*/ 79 w 90"/>
                <a:gd name="T43" fmla="*/ 111 h 128"/>
                <a:gd name="T44" fmla="*/ 77 w 90"/>
                <a:gd name="T45" fmla="*/ 94 h 128"/>
                <a:gd name="T46" fmla="*/ 68 w 90"/>
                <a:gd name="T47" fmla="*/ 86 h 128"/>
                <a:gd name="T48" fmla="*/ 88 w 90"/>
                <a:gd name="T49" fmla="*/ 11 h 128"/>
                <a:gd name="T50" fmla="*/ 71 w 90"/>
                <a:gd name="T51" fmla="*/ 54 h 128"/>
                <a:gd name="T52" fmla="*/ 71 w 90"/>
                <a:gd name="T53" fmla="*/ 59 h 128"/>
                <a:gd name="T54" fmla="*/ 66 w 90"/>
                <a:gd name="T55" fmla="*/ 59 h 128"/>
                <a:gd name="T56" fmla="*/ 66 w 90"/>
                <a:gd name="T57" fmla="*/ 54 h 128"/>
                <a:gd name="T58" fmla="*/ 71 w 90"/>
                <a:gd name="T59" fmla="*/ 54 h 128"/>
                <a:gd name="T60" fmla="*/ 33 w 90"/>
                <a:gd name="T61" fmla="*/ 80 h 128"/>
                <a:gd name="T62" fmla="*/ 26 w 90"/>
                <a:gd name="T63" fmla="*/ 84 h 128"/>
                <a:gd name="T64" fmla="*/ 8 w 90"/>
                <a:gd name="T65" fmla="*/ 73 h 128"/>
                <a:gd name="T66" fmla="*/ 12 w 90"/>
                <a:gd name="T67" fmla="*/ 59 h 128"/>
                <a:gd name="T68" fmla="*/ 19 w 90"/>
                <a:gd name="T69" fmla="*/ 55 h 128"/>
                <a:gd name="T70" fmla="*/ 37 w 90"/>
                <a:gd name="T71" fmla="*/ 66 h 128"/>
                <a:gd name="T72" fmla="*/ 33 w 90"/>
                <a:gd name="T73" fmla="*/ 80 h 128"/>
                <a:gd name="T74" fmla="*/ 71 w 90"/>
                <a:gd name="T75" fmla="*/ 98 h 128"/>
                <a:gd name="T76" fmla="*/ 72 w 90"/>
                <a:gd name="T77" fmla="*/ 109 h 128"/>
                <a:gd name="T78" fmla="*/ 69 w 90"/>
                <a:gd name="T79" fmla="*/ 116 h 128"/>
                <a:gd name="T80" fmla="*/ 54 w 90"/>
                <a:gd name="T81" fmla="*/ 120 h 128"/>
                <a:gd name="T82" fmla="*/ 45 w 90"/>
                <a:gd name="T83" fmla="*/ 113 h 128"/>
                <a:gd name="T84" fmla="*/ 44 w 90"/>
                <a:gd name="T85" fmla="*/ 102 h 128"/>
                <a:gd name="T86" fmla="*/ 48 w 90"/>
                <a:gd name="T87" fmla="*/ 95 h 128"/>
                <a:gd name="T88" fmla="*/ 62 w 90"/>
                <a:gd name="T89" fmla="*/ 91 h 128"/>
                <a:gd name="T90" fmla="*/ 71 w 90"/>
                <a:gd name="T91" fmla="*/ 9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 h="128">
                  <a:moveTo>
                    <a:pt x="88" y="11"/>
                  </a:moveTo>
                  <a:cubicBezTo>
                    <a:pt x="88" y="11"/>
                    <a:pt x="88" y="11"/>
                    <a:pt x="88" y="11"/>
                  </a:cubicBezTo>
                  <a:cubicBezTo>
                    <a:pt x="89" y="10"/>
                    <a:pt x="89" y="10"/>
                    <a:pt x="89" y="10"/>
                  </a:cubicBezTo>
                  <a:cubicBezTo>
                    <a:pt x="90" y="6"/>
                    <a:pt x="87" y="2"/>
                    <a:pt x="83" y="1"/>
                  </a:cubicBezTo>
                  <a:cubicBezTo>
                    <a:pt x="79" y="0"/>
                    <a:pt x="75" y="2"/>
                    <a:pt x="74" y="6"/>
                  </a:cubicBezTo>
                  <a:cubicBezTo>
                    <a:pt x="61" y="54"/>
                    <a:pt x="61" y="54"/>
                    <a:pt x="61" y="54"/>
                  </a:cubicBezTo>
                  <a:cubicBezTo>
                    <a:pt x="42" y="59"/>
                    <a:pt x="42" y="59"/>
                    <a:pt x="42" y="59"/>
                  </a:cubicBezTo>
                  <a:cubicBezTo>
                    <a:pt x="37" y="51"/>
                    <a:pt x="27" y="46"/>
                    <a:pt x="17" y="49"/>
                  </a:cubicBezTo>
                  <a:cubicBezTo>
                    <a:pt x="13" y="50"/>
                    <a:pt x="10" y="52"/>
                    <a:pt x="7" y="54"/>
                  </a:cubicBezTo>
                  <a:cubicBezTo>
                    <a:pt x="2" y="60"/>
                    <a:pt x="0" y="68"/>
                    <a:pt x="2" y="75"/>
                  </a:cubicBezTo>
                  <a:cubicBezTo>
                    <a:pt x="5" y="87"/>
                    <a:pt x="17" y="94"/>
                    <a:pt x="28" y="91"/>
                  </a:cubicBezTo>
                  <a:cubicBezTo>
                    <a:pt x="32" y="90"/>
                    <a:pt x="35" y="88"/>
                    <a:pt x="38" y="85"/>
                  </a:cubicBezTo>
                  <a:cubicBezTo>
                    <a:pt x="38" y="85"/>
                    <a:pt x="38" y="85"/>
                    <a:pt x="38" y="85"/>
                  </a:cubicBezTo>
                  <a:cubicBezTo>
                    <a:pt x="42" y="81"/>
                    <a:pt x="44" y="75"/>
                    <a:pt x="44" y="69"/>
                  </a:cubicBezTo>
                  <a:cubicBezTo>
                    <a:pt x="64" y="64"/>
                    <a:pt x="64" y="64"/>
                    <a:pt x="64" y="64"/>
                  </a:cubicBezTo>
                  <a:cubicBezTo>
                    <a:pt x="59" y="84"/>
                    <a:pt x="59" y="84"/>
                    <a:pt x="59" y="84"/>
                  </a:cubicBezTo>
                  <a:cubicBezTo>
                    <a:pt x="53" y="83"/>
                    <a:pt x="47" y="86"/>
                    <a:pt x="43" y="90"/>
                  </a:cubicBezTo>
                  <a:cubicBezTo>
                    <a:pt x="40" y="93"/>
                    <a:pt x="38" y="96"/>
                    <a:pt x="37" y="100"/>
                  </a:cubicBezTo>
                  <a:cubicBezTo>
                    <a:pt x="36" y="105"/>
                    <a:pt x="36" y="111"/>
                    <a:pt x="39" y="116"/>
                  </a:cubicBezTo>
                  <a:cubicBezTo>
                    <a:pt x="42" y="121"/>
                    <a:pt x="47" y="125"/>
                    <a:pt x="53" y="126"/>
                  </a:cubicBezTo>
                  <a:cubicBezTo>
                    <a:pt x="60" y="128"/>
                    <a:pt x="68" y="126"/>
                    <a:pt x="74" y="121"/>
                  </a:cubicBezTo>
                  <a:cubicBezTo>
                    <a:pt x="76" y="118"/>
                    <a:pt x="78" y="115"/>
                    <a:pt x="79" y="111"/>
                  </a:cubicBezTo>
                  <a:cubicBezTo>
                    <a:pt x="81" y="105"/>
                    <a:pt x="80" y="100"/>
                    <a:pt x="77" y="94"/>
                  </a:cubicBezTo>
                  <a:cubicBezTo>
                    <a:pt x="75" y="91"/>
                    <a:pt x="72" y="88"/>
                    <a:pt x="68" y="86"/>
                  </a:cubicBezTo>
                  <a:lnTo>
                    <a:pt x="88" y="11"/>
                  </a:lnTo>
                  <a:close/>
                  <a:moveTo>
                    <a:pt x="71" y="54"/>
                  </a:moveTo>
                  <a:cubicBezTo>
                    <a:pt x="72" y="55"/>
                    <a:pt x="72" y="58"/>
                    <a:pt x="71" y="59"/>
                  </a:cubicBezTo>
                  <a:cubicBezTo>
                    <a:pt x="70" y="60"/>
                    <a:pt x="67" y="60"/>
                    <a:pt x="66" y="59"/>
                  </a:cubicBezTo>
                  <a:cubicBezTo>
                    <a:pt x="65" y="58"/>
                    <a:pt x="65" y="55"/>
                    <a:pt x="66" y="54"/>
                  </a:cubicBezTo>
                  <a:cubicBezTo>
                    <a:pt x="67" y="53"/>
                    <a:pt x="70" y="53"/>
                    <a:pt x="71" y="54"/>
                  </a:cubicBezTo>
                  <a:close/>
                  <a:moveTo>
                    <a:pt x="33" y="80"/>
                  </a:moveTo>
                  <a:cubicBezTo>
                    <a:pt x="31" y="82"/>
                    <a:pt x="29" y="83"/>
                    <a:pt x="26" y="84"/>
                  </a:cubicBezTo>
                  <a:cubicBezTo>
                    <a:pt x="19" y="86"/>
                    <a:pt x="10" y="81"/>
                    <a:pt x="8" y="73"/>
                  </a:cubicBezTo>
                  <a:cubicBezTo>
                    <a:pt x="7" y="68"/>
                    <a:pt x="8" y="63"/>
                    <a:pt x="12" y="59"/>
                  </a:cubicBezTo>
                  <a:cubicBezTo>
                    <a:pt x="14" y="57"/>
                    <a:pt x="16" y="56"/>
                    <a:pt x="19" y="55"/>
                  </a:cubicBezTo>
                  <a:cubicBezTo>
                    <a:pt x="27" y="53"/>
                    <a:pt x="35" y="58"/>
                    <a:pt x="37" y="66"/>
                  </a:cubicBezTo>
                  <a:cubicBezTo>
                    <a:pt x="38" y="71"/>
                    <a:pt x="37" y="76"/>
                    <a:pt x="33" y="80"/>
                  </a:cubicBezTo>
                  <a:close/>
                  <a:moveTo>
                    <a:pt x="71" y="98"/>
                  </a:moveTo>
                  <a:cubicBezTo>
                    <a:pt x="73" y="101"/>
                    <a:pt x="73" y="105"/>
                    <a:pt x="72" y="109"/>
                  </a:cubicBezTo>
                  <a:cubicBezTo>
                    <a:pt x="72" y="112"/>
                    <a:pt x="70" y="114"/>
                    <a:pt x="69" y="116"/>
                  </a:cubicBezTo>
                  <a:cubicBezTo>
                    <a:pt x="65" y="119"/>
                    <a:pt x="59" y="121"/>
                    <a:pt x="54" y="120"/>
                  </a:cubicBezTo>
                  <a:cubicBezTo>
                    <a:pt x="51" y="119"/>
                    <a:pt x="47" y="116"/>
                    <a:pt x="45" y="113"/>
                  </a:cubicBezTo>
                  <a:cubicBezTo>
                    <a:pt x="44" y="109"/>
                    <a:pt x="43" y="105"/>
                    <a:pt x="44" y="102"/>
                  </a:cubicBezTo>
                  <a:cubicBezTo>
                    <a:pt x="45" y="99"/>
                    <a:pt x="46" y="97"/>
                    <a:pt x="48" y="95"/>
                  </a:cubicBezTo>
                  <a:cubicBezTo>
                    <a:pt x="52" y="91"/>
                    <a:pt x="57" y="90"/>
                    <a:pt x="62" y="91"/>
                  </a:cubicBezTo>
                  <a:cubicBezTo>
                    <a:pt x="66" y="92"/>
                    <a:pt x="69" y="95"/>
                    <a:pt x="71" y="9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0" name="Freeform 134"/>
            <p:cNvSpPr>
              <a:spLocks/>
            </p:cNvSpPr>
            <p:nvPr userDrawn="1"/>
          </p:nvSpPr>
          <p:spPr bwMode="auto">
            <a:xfrm>
              <a:off x="2390775" y="2952750"/>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61" name="Freeform 135"/>
          <p:cNvSpPr>
            <a:spLocks noEditPoints="1"/>
          </p:cNvSpPr>
          <p:nvPr userDrawn="1"/>
        </p:nvSpPr>
        <p:spPr bwMode="auto">
          <a:xfrm>
            <a:off x="2390775" y="2709863"/>
            <a:ext cx="387350" cy="388938"/>
          </a:xfrm>
          <a:custGeom>
            <a:avLst/>
            <a:gdLst>
              <a:gd name="T0" fmla="*/ 53 w 100"/>
              <a:gd name="T1" fmla="*/ 85 h 101"/>
              <a:gd name="T2" fmla="*/ 53 w 100"/>
              <a:gd name="T3" fmla="*/ 20 h 101"/>
              <a:gd name="T4" fmla="*/ 58 w 100"/>
              <a:gd name="T5" fmla="*/ 13 h 101"/>
              <a:gd name="T6" fmla="*/ 58 w 100"/>
              <a:gd name="T7" fmla="*/ 11 h 101"/>
              <a:gd name="T8" fmla="*/ 84 w 100"/>
              <a:gd name="T9" fmla="*/ 4 h 101"/>
              <a:gd name="T10" fmla="*/ 69 w 100"/>
              <a:gd name="T11" fmla="*/ 43 h 101"/>
              <a:gd name="T12" fmla="*/ 69 w 100"/>
              <a:gd name="T13" fmla="*/ 43 h 101"/>
              <a:gd name="T14" fmla="*/ 84 w 100"/>
              <a:gd name="T15" fmla="*/ 56 h 101"/>
              <a:gd name="T16" fmla="*/ 100 w 100"/>
              <a:gd name="T17" fmla="*/ 43 h 101"/>
              <a:gd name="T18" fmla="*/ 100 w 100"/>
              <a:gd name="T19" fmla="*/ 43 h 101"/>
              <a:gd name="T20" fmla="*/ 85 w 100"/>
              <a:gd name="T21" fmla="*/ 4 h 101"/>
              <a:gd name="T22" fmla="*/ 86 w 100"/>
              <a:gd name="T23" fmla="*/ 3 h 101"/>
              <a:gd name="T24" fmla="*/ 85 w 100"/>
              <a:gd name="T25" fmla="*/ 0 h 101"/>
              <a:gd name="T26" fmla="*/ 57 w 100"/>
              <a:gd name="T27" fmla="*/ 9 h 101"/>
              <a:gd name="T28" fmla="*/ 50 w 100"/>
              <a:gd name="T29" fmla="*/ 5 h 101"/>
              <a:gd name="T30" fmla="*/ 42 w 100"/>
              <a:gd name="T31" fmla="*/ 13 h 101"/>
              <a:gd name="T32" fmla="*/ 42 w 100"/>
              <a:gd name="T33" fmla="*/ 14 h 101"/>
              <a:gd name="T34" fmla="*/ 13 w 100"/>
              <a:gd name="T35" fmla="*/ 22 h 101"/>
              <a:gd name="T36" fmla="*/ 14 w 100"/>
              <a:gd name="T37" fmla="*/ 25 h 101"/>
              <a:gd name="T38" fmla="*/ 15 w 100"/>
              <a:gd name="T39" fmla="*/ 25 h 101"/>
              <a:gd name="T40" fmla="*/ 0 w 100"/>
              <a:gd name="T41" fmla="*/ 63 h 101"/>
              <a:gd name="T42" fmla="*/ 0 w 100"/>
              <a:gd name="T43" fmla="*/ 63 h 101"/>
              <a:gd name="T44" fmla="*/ 16 w 100"/>
              <a:gd name="T45" fmla="*/ 77 h 101"/>
              <a:gd name="T46" fmla="*/ 31 w 100"/>
              <a:gd name="T47" fmla="*/ 63 h 101"/>
              <a:gd name="T48" fmla="*/ 31 w 100"/>
              <a:gd name="T49" fmla="*/ 63 h 101"/>
              <a:gd name="T50" fmla="*/ 16 w 100"/>
              <a:gd name="T51" fmla="*/ 24 h 101"/>
              <a:gd name="T52" fmla="*/ 43 w 100"/>
              <a:gd name="T53" fmla="*/ 17 h 101"/>
              <a:gd name="T54" fmla="*/ 48 w 100"/>
              <a:gd name="T55" fmla="*/ 20 h 101"/>
              <a:gd name="T56" fmla="*/ 48 w 100"/>
              <a:gd name="T57" fmla="*/ 85 h 101"/>
              <a:gd name="T58" fmla="*/ 0 w 100"/>
              <a:gd name="T59" fmla="*/ 101 h 101"/>
              <a:gd name="T60" fmla="*/ 100 w 100"/>
              <a:gd name="T61" fmla="*/ 101 h 101"/>
              <a:gd name="T62" fmla="*/ 53 w 100"/>
              <a:gd name="T63" fmla="*/ 85 h 101"/>
              <a:gd name="T64" fmla="*/ 96 w 100"/>
              <a:gd name="T65" fmla="*/ 40 h 101"/>
              <a:gd name="T66" fmla="*/ 73 w 100"/>
              <a:gd name="T67" fmla="*/ 40 h 101"/>
              <a:gd name="T68" fmla="*/ 85 w 100"/>
              <a:gd name="T69" fmla="*/ 9 h 101"/>
              <a:gd name="T70" fmla="*/ 96 w 100"/>
              <a:gd name="T71" fmla="*/ 40 h 101"/>
              <a:gd name="T72" fmla="*/ 27 w 100"/>
              <a:gd name="T73" fmla="*/ 61 h 101"/>
              <a:gd name="T74" fmla="*/ 4 w 100"/>
              <a:gd name="T75" fmla="*/ 61 h 101"/>
              <a:gd name="T76" fmla="*/ 16 w 100"/>
              <a:gd name="T77" fmla="*/ 30 h 101"/>
              <a:gd name="T78" fmla="*/ 27 w 100"/>
              <a:gd name="T79" fmla="*/ 6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0" h="101">
                <a:moveTo>
                  <a:pt x="53" y="85"/>
                </a:moveTo>
                <a:cubicBezTo>
                  <a:pt x="53" y="20"/>
                  <a:pt x="53" y="20"/>
                  <a:pt x="53" y="20"/>
                </a:cubicBezTo>
                <a:cubicBezTo>
                  <a:pt x="56" y="19"/>
                  <a:pt x="58" y="16"/>
                  <a:pt x="58" y="13"/>
                </a:cubicBezTo>
                <a:cubicBezTo>
                  <a:pt x="58" y="12"/>
                  <a:pt x="58" y="12"/>
                  <a:pt x="58" y="11"/>
                </a:cubicBezTo>
                <a:cubicBezTo>
                  <a:pt x="84" y="4"/>
                  <a:pt x="84" y="4"/>
                  <a:pt x="84" y="4"/>
                </a:cubicBezTo>
                <a:cubicBezTo>
                  <a:pt x="69" y="43"/>
                  <a:pt x="69" y="43"/>
                  <a:pt x="69" y="43"/>
                </a:cubicBezTo>
                <a:cubicBezTo>
                  <a:pt x="69" y="43"/>
                  <a:pt x="69" y="43"/>
                  <a:pt x="69" y="43"/>
                </a:cubicBezTo>
                <a:cubicBezTo>
                  <a:pt x="69" y="50"/>
                  <a:pt x="76" y="56"/>
                  <a:pt x="84" y="56"/>
                </a:cubicBezTo>
                <a:cubicBezTo>
                  <a:pt x="93" y="56"/>
                  <a:pt x="100" y="50"/>
                  <a:pt x="100" y="43"/>
                </a:cubicBezTo>
                <a:cubicBezTo>
                  <a:pt x="100" y="43"/>
                  <a:pt x="100" y="43"/>
                  <a:pt x="100" y="43"/>
                </a:cubicBezTo>
                <a:cubicBezTo>
                  <a:pt x="85" y="4"/>
                  <a:pt x="85" y="4"/>
                  <a:pt x="85" y="4"/>
                </a:cubicBezTo>
                <a:cubicBezTo>
                  <a:pt x="86" y="3"/>
                  <a:pt x="86" y="3"/>
                  <a:pt x="86" y="3"/>
                </a:cubicBezTo>
                <a:cubicBezTo>
                  <a:pt x="85" y="0"/>
                  <a:pt x="85" y="0"/>
                  <a:pt x="85" y="0"/>
                </a:cubicBezTo>
                <a:cubicBezTo>
                  <a:pt x="57" y="9"/>
                  <a:pt x="57" y="9"/>
                  <a:pt x="57" y="9"/>
                </a:cubicBezTo>
                <a:cubicBezTo>
                  <a:pt x="55" y="6"/>
                  <a:pt x="53" y="5"/>
                  <a:pt x="50" y="5"/>
                </a:cubicBezTo>
                <a:cubicBezTo>
                  <a:pt x="46" y="5"/>
                  <a:pt x="42" y="9"/>
                  <a:pt x="42" y="13"/>
                </a:cubicBezTo>
                <a:cubicBezTo>
                  <a:pt x="42" y="13"/>
                  <a:pt x="42" y="13"/>
                  <a:pt x="42" y="14"/>
                </a:cubicBezTo>
                <a:cubicBezTo>
                  <a:pt x="13" y="22"/>
                  <a:pt x="13" y="22"/>
                  <a:pt x="13" y="22"/>
                </a:cubicBezTo>
                <a:cubicBezTo>
                  <a:pt x="14" y="25"/>
                  <a:pt x="14" y="25"/>
                  <a:pt x="14" y="25"/>
                </a:cubicBezTo>
                <a:cubicBezTo>
                  <a:pt x="15" y="25"/>
                  <a:pt x="15" y="25"/>
                  <a:pt x="15" y="25"/>
                </a:cubicBezTo>
                <a:cubicBezTo>
                  <a:pt x="0" y="63"/>
                  <a:pt x="0" y="63"/>
                  <a:pt x="0" y="63"/>
                </a:cubicBezTo>
                <a:cubicBezTo>
                  <a:pt x="0" y="63"/>
                  <a:pt x="0" y="63"/>
                  <a:pt x="0" y="63"/>
                </a:cubicBezTo>
                <a:cubicBezTo>
                  <a:pt x="0" y="71"/>
                  <a:pt x="7" y="77"/>
                  <a:pt x="16" y="77"/>
                </a:cubicBezTo>
                <a:cubicBezTo>
                  <a:pt x="24" y="77"/>
                  <a:pt x="31" y="71"/>
                  <a:pt x="31" y="63"/>
                </a:cubicBezTo>
                <a:cubicBezTo>
                  <a:pt x="31" y="63"/>
                  <a:pt x="31" y="63"/>
                  <a:pt x="31" y="63"/>
                </a:cubicBezTo>
                <a:cubicBezTo>
                  <a:pt x="16" y="24"/>
                  <a:pt x="16" y="24"/>
                  <a:pt x="16" y="24"/>
                </a:cubicBezTo>
                <a:cubicBezTo>
                  <a:pt x="43" y="17"/>
                  <a:pt x="43" y="17"/>
                  <a:pt x="43" y="17"/>
                </a:cubicBezTo>
                <a:cubicBezTo>
                  <a:pt x="44" y="18"/>
                  <a:pt x="46" y="20"/>
                  <a:pt x="48" y="20"/>
                </a:cubicBezTo>
                <a:cubicBezTo>
                  <a:pt x="48" y="85"/>
                  <a:pt x="48" y="85"/>
                  <a:pt x="48" y="85"/>
                </a:cubicBezTo>
                <a:cubicBezTo>
                  <a:pt x="21" y="86"/>
                  <a:pt x="0" y="93"/>
                  <a:pt x="0" y="101"/>
                </a:cubicBezTo>
                <a:cubicBezTo>
                  <a:pt x="100" y="101"/>
                  <a:pt x="100" y="101"/>
                  <a:pt x="100" y="101"/>
                </a:cubicBezTo>
                <a:cubicBezTo>
                  <a:pt x="100" y="93"/>
                  <a:pt x="79" y="86"/>
                  <a:pt x="53" y="85"/>
                </a:cubicBezTo>
                <a:close/>
                <a:moveTo>
                  <a:pt x="96" y="40"/>
                </a:moveTo>
                <a:cubicBezTo>
                  <a:pt x="73" y="40"/>
                  <a:pt x="73" y="40"/>
                  <a:pt x="73" y="40"/>
                </a:cubicBezTo>
                <a:cubicBezTo>
                  <a:pt x="85" y="9"/>
                  <a:pt x="85" y="9"/>
                  <a:pt x="85" y="9"/>
                </a:cubicBezTo>
                <a:lnTo>
                  <a:pt x="96" y="40"/>
                </a:lnTo>
                <a:close/>
                <a:moveTo>
                  <a:pt x="27" y="61"/>
                </a:moveTo>
                <a:cubicBezTo>
                  <a:pt x="4" y="61"/>
                  <a:pt x="4" y="61"/>
                  <a:pt x="4" y="61"/>
                </a:cubicBezTo>
                <a:cubicBezTo>
                  <a:pt x="16" y="30"/>
                  <a:pt x="16" y="30"/>
                  <a:pt x="16" y="30"/>
                </a:cubicBezTo>
                <a:lnTo>
                  <a:pt x="27" y="6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2" name="Freeform 136"/>
          <p:cNvSpPr>
            <a:spLocks/>
          </p:cNvSpPr>
          <p:nvPr userDrawn="1"/>
        </p:nvSpPr>
        <p:spPr bwMode="auto">
          <a:xfrm>
            <a:off x="2657475" y="28749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3" name="Freeform 137"/>
          <p:cNvSpPr>
            <a:spLocks/>
          </p:cNvSpPr>
          <p:nvPr userDrawn="1"/>
        </p:nvSpPr>
        <p:spPr bwMode="auto">
          <a:xfrm>
            <a:off x="7264400" y="715963"/>
            <a:ext cx="387350" cy="390525"/>
          </a:xfrm>
          <a:custGeom>
            <a:avLst/>
            <a:gdLst>
              <a:gd name="T0" fmla="*/ 97 w 100"/>
              <a:gd name="T1" fmla="*/ 36 h 101"/>
              <a:gd name="T2" fmla="*/ 99 w 100"/>
              <a:gd name="T3" fmla="*/ 52 h 101"/>
              <a:gd name="T4" fmla="*/ 95 w 100"/>
              <a:gd name="T5" fmla="*/ 55 h 101"/>
              <a:gd name="T6" fmla="*/ 100 w 100"/>
              <a:gd name="T7" fmla="*/ 60 h 101"/>
              <a:gd name="T8" fmla="*/ 98 w 100"/>
              <a:gd name="T9" fmla="*/ 68 h 101"/>
              <a:gd name="T10" fmla="*/ 94 w 100"/>
              <a:gd name="T11" fmla="*/ 70 h 101"/>
              <a:gd name="T12" fmla="*/ 97 w 100"/>
              <a:gd name="T13" fmla="*/ 73 h 101"/>
              <a:gd name="T14" fmla="*/ 96 w 100"/>
              <a:gd name="T15" fmla="*/ 82 h 101"/>
              <a:gd name="T16" fmla="*/ 92 w 100"/>
              <a:gd name="T17" fmla="*/ 84 h 101"/>
              <a:gd name="T18" fmla="*/ 95 w 100"/>
              <a:gd name="T19" fmla="*/ 88 h 101"/>
              <a:gd name="T20" fmla="*/ 93 w 100"/>
              <a:gd name="T21" fmla="*/ 98 h 101"/>
              <a:gd name="T22" fmla="*/ 86 w 100"/>
              <a:gd name="T23" fmla="*/ 101 h 101"/>
              <a:gd name="T24" fmla="*/ 36 w 100"/>
              <a:gd name="T25" fmla="*/ 88 h 101"/>
              <a:gd name="T26" fmla="*/ 24 w 100"/>
              <a:gd name="T27" fmla="*/ 88 h 101"/>
              <a:gd name="T28" fmla="*/ 24 w 100"/>
              <a:gd name="T29" fmla="*/ 94 h 101"/>
              <a:gd name="T30" fmla="*/ 0 w 100"/>
              <a:gd name="T31" fmla="*/ 94 h 101"/>
              <a:gd name="T32" fmla="*/ 0 w 100"/>
              <a:gd name="T33" fmla="*/ 32 h 101"/>
              <a:gd name="T34" fmla="*/ 24 w 100"/>
              <a:gd name="T35" fmla="*/ 32 h 101"/>
              <a:gd name="T36" fmla="*/ 24 w 100"/>
              <a:gd name="T37" fmla="*/ 41 h 101"/>
              <a:gd name="T38" fmla="*/ 34 w 100"/>
              <a:gd name="T39" fmla="*/ 41 h 101"/>
              <a:gd name="T40" fmla="*/ 73 w 100"/>
              <a:gd name="T41" fmla="*/ 0 h 101"/>
              <a:gd name="T42" fmla="*/ 62 w 100"/>
              <a:gd name="T43" fmla="*/ 38 h 101"/>
              <a:gd name="T44" fmla="*/ 97 w 100"/>
              <a:gd name="T45" fmla="*/ 3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0" h="101">
                <a:moveTo>
                  <a:pt x="97" y="36"/>
                </a:moveTo>
                <a:cubicBezTo>
                  <a:pt x="99" y="52"/>
                  <a:pt x="99" y="52"/>
                  <a:pt x="99" y="52"/>
                </a:cubicBezTo>
                <a:cubicBezTo>
                  <a:pt x="95" y="55"/>
                  <a:pt x="95" y="55"/>
                  <a:pt x="95" y="55"/>
                </a:cubicBezTo>
                <a:cubicBezTo>
                  <a:pt x="100" y="60"/>
                  <a:pt x="100" y="60"/>
                  <a:pt x="100" y="60"/>
                </a:cubicBezTo>
                <a:cubicBezTo>
                  <a:pt x="98" y="68"/>
                  <a:pt x="98" y="68"/>
                  <a:pt x="98" y="68"/>
                </a:cubicBezTo>
                <a:cubicBezTo>
                  <a:pt x="94" y="70"/>
                  <a:pt x="94" y="70"/>
                  <a:pt x="94" y="70"/>
                </a:cubicBezTo>
                <a:cubicBezTo>
                  <a:pt x="97" y="73"/>
                  <a:pt x="97" y="73"/>
                  <a:pt x="97" y="73"/>
                </a:cubicBezTo>
                <a:cubicBezTo>
                  <a:pt x="96" y="82"/>
                  <a:pt x="96" y="82"/>
                  <a:pt x="96" y="82"/>
                </a:cubicBezTo>
                <a:cubicBezTo>
                  <a:pt x="92" y="84"/>
                  <a:pt x="92" y="84"/>
                  <a:pt x="92" y="84"/>
                </a:cubicBezTo>
                <a:cubicBezTo>
                  <a:pt x="95" y="88"/>
                  <a:pt x="95" y="88"/>
                  <a:pt x="95" y="88"/>
                </a:cubicBezTo>
                <a:cubicBezTo>
                  <a:pt x="93" y="98"/>
                  <a:pt x="93" y="98"/>
                  <a:pt x="93" y="98"/>
                </a:cubicBezTo>
                <a:cubicBezTo>
                  <a:pt x="86" y="101"/>
                  <a:pt x="86" y="101"/>
                  <a:pt x="86" y="101"/>
                </a:cubicBezTo>
                <a:cubicBezTo>
                  <a:pt x="36" y="88"/>
                  <a:pt x="36" y="88"/>
                  <a:pt x="36" y="88"/>
                </a:cubicBezTo>
                <a:cubicBezTo>
                  <a:pt x="24" y="88"/>
                  <a:pt x="24" y="88"/>
                  <a:pt x="24" y="88"/>
                </a:cubicBezTo>
                <a:cubicBezTo>
                  <a:pt x="24" y="94"/>
                  <a:pt x="24" y="94"/>
                  <a:pt x="24" y="94"/>
                </a:cubicBezTo>
                <a:cubicBezTo>
                  <a:pt x="0" y="94"/>
                  <a:pt x="0" y="94"/>
                  <a:pt x="0" y="94"/>
                </a:cubicBezTo>
                <a:cubicBezTo>
                  <a:pt x="0" y="32"/>
                  <a:pt x="0" y="32"/>
                  <a:pt x="0" y="32"/>
                </a:cubicBezTo>
                <a:cubicBezTo>
                  <a:pt x="24" y="32"/>
                  <a:pt x="24" y="32"/>
                  <a:pt x="24" y="32"/>
                </a:cubicBezTo>
                <a:cubicBezTo>
                  <a:pt x="24" y="41"/>
                  <a:pt x="24" y="41"/>
                  <a:pt x="24" y="41"/>
                </a:cubicBezTo>
                <a:cubicBezTo>
                  <a:pt x="34" y="41"/>
                  <a:pt x="34" y="41"/>
                  <a:pt x="34" y="41"/>
                </a:cubicBezTo>
                <a:cubicBezTo>
                  <a:pt x="73" y="0"/>
                  <a:pt x="73" y="0"/>
                  <a:pt x="73" y="0"/>
                </a:cubicBezTo>
                <a:cubicBezTo>
                  <a:pt x="92" y="14"/>
                  <a:pt x="75" y="28"/>
                  <a:pt x="62" y="38"/>
                </a:cubicBezTo>
                <a:lnTo>
                  <a:pt x="97" y="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4" name="Freeform 138"/>
          <p:cNvSpPr>
            <a:spLocks noEditPoints="1"/>
          </p:cNvSpPr>
          <p:nvPr userDrawn="1"/>
        </p:nvSpPr>
        <p:spPr bwMode="auto">
          <a:xfrm>
            <a:off x="4476750" y="1414463"/>
            <a:ext cx="471488" cy="398463"/>
          </a:xfrm>
          <a:custGeom>
            <a:avLst/>
            <a:gdLst>
              <a:gd name="T0" fmla="*/ 105 w 122"/>
              <a:gd name="T1" fmla="*/ 75 h 103"/>
              <a:gd name="T2" fmla="*/ 113 w 122"/>
              <a:gd name="T3" fmla="*/ 78 h 103"/>
              <a:gd name="T4" fmla="*/ 120 w 122"/>
              <a:gd name="T5" fmla="*/ 91 h 103"/>
              <a:gd name="T6" fmla="*/ 105 w 122"/>
              <a:gd name="T7" fmla="*/ 92 h 103"/>
              <a:gd name="T8" fmla="*/ 99 w 122"/>
              <a:gd name="T9" fmla="*/ 86 h 103"/>
              <a:gd name="T10" fmla="*/ 72 w 122"/>
              <a:gd name="T11" fmla="*/ 93 h 103"/>
              <a:gd name="T12" fmla="*/ 78 w 122"/>
              <a:gd name="T13" fmla="*/ 87 h 103"/>
              <a:gd name="T14" fmla="*/ 77 w 122"/>
              <a:gd name="T15" fmla="*/ 74 h 103"/>
              <a:gd name="T16" fmla="*/ 65 w 122"/>
              <a:gd name="T17" fmla="*/ 80 h 103"/>
              <a:gd name="T18" fmla="*/ 63 w 122"/>
              <a:gd name="T19" fmla="*/ 88 h 103"/>
              <a:gd name="T20" fmla="*/ 55 w 122"/>
              <a:gd name="T21" fmla="*/ 59 h 103"/>
              <a:gd name="T22" fmla="*/ 61 w 122"/>
              <a:gd name="T23" fmla="*/ 64 h 103"/>
              <a:gd name="T24" fmla="*/ 74 w 122"/>
              <a:gd name="T25" fmla="*/ 64 h 103"/>
              <a:gd name="T26" fmla="*/ 68 w 122"/>
              <a:gd name="T27" fmla="*/ 52 h 103"/>
              <a:gd name="T28" fmla="*/ 60 w 122"/>
              <a:gd name="T29" fmla="*/ 50 h 103"/>
              <a:gd name="T30" fmla="*/ 88 w 122"/>
              <a:gd name="T31" fmla="*/ 43 h 103"/>
              <a:gd name="T32" fmla="*/ 90 w 122"/>
              <a:gd name="T33" fmla="*/ 35 h 103"/>
              <a:gd name="T34" fmla="*/ 103 w 122"/>
              <a:gd name="T35" fmla="*/ 29 h 103"/>
              <a:gd name="T36" fmla="*/ 103 w 122"/>
              <a:gd name="T37" fmla="*/ 43 h 103"/>
              <a:gd name="T38" fmla="*/ 97 w 122"/>
              <a:gd name="T39" fmla="*/ 49 h 103"/>
              <a:gd name="T40" fmla="*/ 53 w 122"/>
              <a:gd name="T41" fmla="*/ 23 h 103"/>
              <a:gd name="T42" fmla="*/ 59 w 122"/>
              <a:gd name="T43" fmla="*/ 17 h 103"/>
              <a:gd name="T44" fmla="*/ 58 w 122"/>
              <a:gd name="T45" fmla="*/ 2 h 103"/>
              <a:gd name="T46" fmla="*/ 45 w 122"/>
              <a:gd name="T47" fmla="*/ 9 h 103"/>
              <a:gd name="T48" fmla="*/ 43 w 122"/>
              <a:gd name="T49" fmla="*/ 17 h 103"/>
              <a:gd name="T50" fmla="*/ 16 w 122"/>
              <a:gd name="T51" fmla="*/ 24 h 103"/>
              <a:gd name="T52" fmla="*/ 23 w 122"/>
              <a:gd name="T53" fmla="*/ 25 h 103"/>
              <a:gd name="T54" fmla="*/ 30 w 122"/>
              <a:gd name="T55" fmla="*/ 38 h 103"/>
              <a:gd name="T56" fmla="*/ 16 w 122"/>
              <a:gd name="T57" fmla="*/ 38 h 103"/>
              <a:gd name="T58" fmla="*/ 11 w 122"/>
              <a:gd name="T59" fmla="*/ 33 h 103"/>
              <a:gd name="T60" fmla="*/ 19 w 122"/>
              <a:gd name="T61" fmla="*/ 61 h 103"/>
              <a:gd name="T62" fmla="*/ 20 w 122"/>
              <a:gd name="T63" fmla="*/ 54 h 103"/>
              <a:gd name="T64" fmla="*/ 32 w 122"/>
              <a:gd name="T65" fmla="*/ 48 h 103"/>
              <a:gd name="T66" fmla="*/ 33 w 122"/>
              <a:gd name="T67" fmla="*/ 61 h 103"/>
              <a:gd name="T68" fmla="*/ 27 w 122"/>
              <a:gd name="T69" fmla="*/ 66 h 103"/>
              <a:gd name="T70" fmla="*/ 54 w 122"/>
              <a:gd name="T71" fmla="*/ 56 h 103"/>
              <a:gd name="T72" fmla="*/ 62 w 122"/>
              <a:gd name="T73" fmla="*/ 62 h 103"/>
              <a:gd name="T74" fmla="*/ 61 w 122"/>
              <a:gd name="T75" fmla="*/ 54 h 103"/>
              <a:gd name="T76" fmla="*/ 68 w 122"/>
              <a:gd name="T77" fmla="*/ 3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2" h="103">
                <a:moveTo>
                  <a:pt x="115" y="59"/>
                </a:moveTo>
                <a:cubicBezTo>
                  <a:pt x="105" y="75"/>
                  <a:pt x="105" y="75"/>
                  <a:pt x="105" y="75"/>
                </a:cubicBezTo>
                <a:cubicBezTo>
                  <a:pt x="105" y="77"/>
                  <a:pt x="105" y="78"/>
                  <a:pt x="107" y="78"/>
                </a:cubicBezTo>
                <a:cubicBezTo>
                  <a:pt x="109" y="79"/>
                  <a:pt x="111" y="78"/>
                  <a:pt x="113" y="78"/>
                </a:cubicBezTo>
                <a:cubicBezTo>
                  <a:pt x="117" y="78"/>
                  <a:pt x="120" y="80"/>
                  <a:pt x="121" y="83"/>
                </a:cubicBezTo>
                <a:cubicBezTo>
                  <a:pt x="122" y="87"/>
                  <a:pt x="120" y="91"/>
                  <a:pt x="120" y="91"/>
                </a:cubicBezTo>
                <a:cubicBezTo>
                  <a:pt x="120" y="91"/>
                  <a:pt x="118" y="95"/>
                  <a:pt x="114" y="96"/>
                </a:cubicBezTo>
                <a:cubicBezTo>
                  <a:pt x="111" y="97"/>
                  <a:pt x="107" y="95"/>
                  <a:pt x="105" y="92"/>
                </a:cubicBezTo>
                <a:cubicBezTo>
                  <a:pt x="104" y="90"/>
                  <a:pt x="104" y="88"/>
                  <a:pt x="103" y="86"/>
                </a:cubicBezTo>
                <a:cubicBezTo>
                  <a:pt x="102" y="85"/>
                  <a:pt x="100" y="85"/>
                  <a:pt x="99" y="86"/>
                </a:cubicBezTo>
                <a:cubicBezTo>
                  <a:pt x="89" y="103"/>
                  <a:pt x="89" y="103"/>
                  <a:pt x="89" y="103"/>
                </a:cubicBezTo>
                <a:cubicBezTo>
                  <a:pt x="72" y="93"/>
                  <a:pt x="72" y="93"/>
                  <a:pt x="72" y="93"/>
                </a:cubicBezTo>
                <a:cubicBezTo>
                  <a:pt x="72" y="92"/>
                  <a:pt x="72" y="91"/>
                  <a:pt x="73" y="90"/>
                </a:cubicBezTo>
                <a:cubicBezTo>
                  <a:pt x="74" y="89"/>
                  <a:pt x="76" y="88"/>
                  <a:pt x="78" y="87"/>
                </a:cubicBezTo>
                <a:cubicBezTo>
                  <a:pt x="80" y="86"/>
                  <a:pt x="82" y="82"/>
                  <a:pt x="81" y="79"/>
                </a:cubicBezTo>
                <a:cubicBezTo>
                  <a:pt x="80" y="76"/>
                  <a:pt x="77" y="74"/>
                  <a:pt x="77" y="74"/>
                </a:cubicBezTo>
                <a:cubicBezTo>
                  <a:pt x="77" y="74"/>
                  <a:pt x="74" y="72"/>
                  <a:pt x="70" y="73"/>
                </a:cubicBezTo>
                <a:cubicBezTo>
                  <a:pt x="67" y="74"/>
                  <a:pt x="65" y="77"/>
                  <a:pt x="65" y="80"/>
                </a:cubicBezTo>
                <a:cubicBezTo>
                  <a:pt x="65" y="82"/>
                  <a:pt x="66" y="84"/>
                  <a:pt x="66" y="86"/>
                </a:cubicBezTo>
                <a:cubicBezTo>
                  <a:pt x="65" y="87"/>
                  <a:pt x="64" y="88"/>
                  <a:pt x="63" y="88"/>
                </a:cubicBezTo>
                <a:cubicBezTo>
                  <a:pt x="45" y="77"/>
                  <a:pt x="45" y="77"/>
                  <a:pt x="45" y="77"/>
                </a:cubicBezTo>
                <a:cubicBezTo>
                  <a:pt x="55" y="59"/>
                  <a:pt x="55" y="59"/>
                  <a:pt x="55" y="59"/>
                </a:cubicBezTo>
                <a:cubicBezTo>
                  <a:pt x="56" y="58"/>
                  <a:pt x="57" y="58"/>
                  <a:pt x="58" y="59"/>
                </a:cubicBezTo>
                <a:cubicBezTo>
                  <a:pt x="59" y="61"/>
                  <a:pt x="60" y="63"/>
                  <a:pt x="61" y="64"/>
                </a:cubicBezTo>
                <a:cubicBezTo>
                  <a:pt x="62" y="67"/>
                  <a:pt x="66" y="69"/>
                  <a:pt x="69" y="68"/>
                </a:cubicBezTo>
                <a:cubicBezTo>
                  <a:pt x="72" y="67"/>
                  <a:pt x="74" y="64"/>
                  <a:pt x="74" y="64"/>
                </a:cubicBezTo>
                <a:cubicBezTo>
                  <a:pt x="74" y="64"/>
                  <a:pt x="76" y="60"/>
                  <a:pt x="75" y="57"/>
                </a:cubicBezTo>
                <a:cubicBezTo>
                  <a:pt x="74" y="54"/>
                  <a:pt x="71" y="51"/>
                  <a:pt x="68" y="52"/>
                </a:cubicBezTo>
                <a:cubicBezTo>
                  <a:pt x="66" y="52"/>
                  <a:pt x="64" y="52"/>
                  <a:pt x="62" y="52"/>
                </a:cubicBezTo>
                <a:cubicBezTo>
                  <a:pt x="61" y="52"/>
                  <a:pt x="60" y="51"/>
                  <a:pt x="60" y="50"/>
                </a:cubicBezTo>
                <a:cubicBezTo>
                  <a:pt x="70" y="33"/>
                  <a:pt x="70" y="33"/>
                  <a:pt x="70" y="33"/>
                </a:cubicBezTo>
                <a:cubicBezTo>
                  <a:pt x="88" y="43"/>
                  <a:pt x="88" y="43"/>
                  <a:pt x="88" y="43"/>
                </a:cubicBezTo>
                <a:cubicBezTo>
                  <a:pt x="89" y="43"/>
                  <a:pt x="90" y="43"/>
                  <a:pt x="90" y="41"/>
                </a:cubicBezTo>
                <a:cubicBezTo>
                  <a:pt x="91" y="39"/>
                  <a:pt x="90" y="37"/>
                  <a:pt x="90" y="35"/>
                </a:cubicBezTo>
                <a:cubicBezTo>
                  <a:pt x="90" y="32"/>
                  <a:pt x="92" y="28"/>
                  <a:pt x="95" y="27"/>
                </a:cubicBezTo>
                <a:cubicBezTo>
                  <a:pt x="99" y="26"/>
                  <a:pt x="103" y="29"/>
                  <a:pt x="103" y="29"/>
                </a:cubicBezTo>
                <a:cubicBezTo>
                  <a:pt x="103" y="29"/>
                  <a:pt x="106" y="31"/>
                  <a:pt x="107" y="34"/>
                </a:cubicBezTo>
                <a:cubicBezTo>
                  <a:pt x="108" y="37"/>
                  <a:pt x="106" y="41"/>
                  <a:pt x="103" y="43"/>
                </a:cubicBezTo>
                <a:cubicBezTo>
                  <a:pt x="102" y="44"/>
                  <a:pt x="100" y="44"/>
                  <a:pt x="98" y="45"/>
                </a:cubicBezTo>
                <a:cubicBezTo>
                  <a:pt x="97" y="46"/>
                  <a:pt x="97" y="48"/>
                  <a:pt x="97" y="49"/>
                </a:cubicBezTo>
                <a:cubicBezTo>
                  <a:pt x="115" y="59"/>
                  <a:pt x="115" y="59"/>
                  <a:pt x="115" y="59"/>
                </a:cubicBezTo>
                <a:close/>
                <a:moveTo>
                  <a:pt x="53" y="23"/>
                </a:moveTo>
                <a:cubicBezTo>
                  <a:pt x="52" y="22"/>
                  <a:pt x="52" y="20"/>
                  <a:pt x="53" y="19"/>
                </a:cubicBezTo>
                <a:cubicBezTo>
                  <a:pt x="55" y="18"/>
                  <a:pt x="57" y="18"/>
                  <a:pt x="59" y="17"/>
                </a:cubicBezTo>
                <a:cubicBezTo>
                  <a:pt x="62" y="15"/>
                  <a:pt x="64" y="11"/>
                  <a:pt x="63" y="8"/>
                </a:cubicBezTo>
                <a:cubicBezTo>
                  <a:pt x="62" y="4"/>
                  <a:pt x="58" y="2"/>
                  <a:pt x="58" y="2"/>
                </a:cubicBezTo>
                <a:cubicBezTo>
                  <a:pt x="58" y="2"/>
                  <a:pt x="54" y="0"/>
                  <a:pt x="51" y="1"/>
                </a:cubicBezTo>
                <a:cubicBezTo>
                  <a:pt x="48" y="2"/>
                  <a:pt x="45" y="6"/>
                  <a:pt x="45" y="9"/>
                </a:cubicBezTo>
                <a:cubicBezTo>
                  <a:pt x="45" y="11"/>
                  <a:pt x="46" y="13"/>
                  <a:pt x="46" y="15"/>
                </a:cubicBezTo>
                <a:cubicBezTo>
                  <a:pt x="46" y="16"/>
                  <a:pt x="44" y="17"/>
                  <a:pt x="43" y="17"/>
                </a:cubicBezTo>
                <a:cubicBezTo>
                  <a:pt x="25" y="7"/>
                  <a:pt x="25" y="7"/>
                  <a:pt x="25" y="7"/>
                </a:cubicBezTo>
                <a:cubicBezTo>
                  <a:pt x="16" y="24"/>
                  <a:pt x="16" y="24"/>
                  <a:pt x="16" y="24"/>
                </a:cubicBezTo>
                <a:cubicBezTo>
                  <a:pt x="16" y="25"/>
                  <a:pt x="16" y="26"/>
                  <a:pt x="18" y="26"/>
                </a:cubicBezTo>
                <a:cubicBezTo>
                  <a:pt x="20" y="26"/>
                  <a:pt x="21" y="26"/>
                  <a:pt x="23" y="25"/>
                </a:cubicBezTo>
                <a:cubicBezTo>
                  <a:pt x="27" y="25"/>
                  <a:pt x="30" y="28"/>
                  <a:pt x="31" y="31"/>
                </a:cubicBezTo>
                <a:cubicBezTo>
                  <a:pt x="32" y="34"/>
                  <a:pt x="30" y="38"/>
                  <a:pt x="30" y="38"/>
                </a:cubicBezTo>
                <a:cubicBezTo>
                  <a:pt x="30" y="38"/>
                  <a:pt x="28" y="41"/>
                  <a:pt x="24" y="42"/>
                </a:cubicBezTo>
                <a:cubicBezTo>
                  <a:pt x="21" y="43"/>
                  <a:pt x="17" y="41"/>
                  <a:pt x="16" y="38"/>
                </a:cubicBezTo>
                <a:cubicBezTo>
                  <a:pt x="15" y="37"/>
                  <a:pt x="15" y="35"/>
                  <a:pt x="14" y="33"/>
                </a:cubicBezTo>
                <a:cubicBezTo>
                  <a:pt x="13" y="32"/>
                  <a:pt x="12" y="32"/>
                  <a:pt x="11" y="33"/>
                </a:cubicBezTo>
                <a:cubicBezTo>
                  <a:pt x="0" y="51"/>
                  <a:pt x="0" y="51"/>
                  <a:pt x="0" y="51"/>
                </a:cubicBezTo>
                <a:cubicBezTo>
                  <a:pt x="19" y="61"/>
                  <a:pt x="19" y="61"/>
                  <a:pt x="19" y="61"/>
                </a:cubicBezTo>
                <a:cubicBezTo>
                  <a:pt x="20" y="61"/>
                  <a:pt x="21" y="61"/>
                  <a:pt x="21" y="59"/>
                </a:cubicBezTo>
                <a:cubicBezTo>
                  <a:pt x="21" y="58"/>
                  <a:pt x="21" y="56"/>
                  <a:pt x="20" y="54"/>
                </a:cubicBezTo>
                <a:cubicBezTo>
                  <a:pt x="20" y="51"/>
                  <a:pt x="23" y="48"/>
                  <a:pt x="26" y="47"/>
                </a:cubicBezTo>
                <a:cubicBezTo>
                  <a:pt x="29" y="46"/>
                  <a:pt x="32" y="48"/>
                  <a:pt x="32" y="48"/>
                </a:cubicBezTo>
                <a:cubicBezTo>
                  <a:pt x="32" y="48"/>
                  <a:pt x="36" y="50"/>
                  <a:pt x="37" y="53"/>
                </a:cubicBezTo>
                <a:cubicBezTo>
                  <a:pt x="37" y="56"/>
                  <a:pt x="36" y="60"/>
                  <a:pt x="33" y="61"/>
                </a:cubicBezTo>
                <a:cubicBezTo>
                  <a:pt x="31" y="62"/>
                  <a:pt x="29" y="62"/>
                  <a:pt x="28" y="64"/>
                </a:cubicBezTo>
                <a:cubicBezTo>
                  <a:pt x="27" y="64"/>
                  <a:pt x="27" y="65"/>
                  <a:pt x="27" y="66"/>
                </a:cubicBezTo>
                <a:cubicBezTo>
                  <a:pt x="43" y="75"/>
                  <a:pt x="43" y="75"/>
                  <a:pt x="43" y="75"/>
                </a:cubicBezTo>
                <a:cubicBezTo>
                  <a:pt x="54" y="56"/>
                  <a:pt x="54" y="56"/>
                  <a:pt x="54" y="56"/>
                </a:cubicBezTo>
                <a:cubicBezTo>
                  <a:pt x="55" y="55"/>
                  <a:pt x="58" y="55"/>
                  <a:pt x="59" y="57"/>
                </a:cubicBezTo>
                <a:cubicBezTo>
                  <a:pt x="60" y="58"/>
                  <a:pt x="61" y="60"/>
                  <a:pt x="62" y="62"/>
                </a:cubicBezTo>
                <a:cubicBezTo>
                  <a:pt x="68" y="74"/>
                  <a:pt x="80" y="55"/>
                  <a:pt x="67" y="54"/>
                </a:cubicBezTo>
                <a:cubicBezTo>
                  <a:pt x="65" y="54"/>
                  <a:pt x="63" y="55"/>
                  <a:pt x="61" y="54"/>
                </a:cubicBezTo>
                <a:cubicBezTo>
                  <a:pt x="59" y="54"/>
                  <a:pt x="57" y="51"/>
                  <a:pt x="57" y="49"/>
                </a:cubicBezTo>
                <a:cubicBezTo>
                  <a:pt x="68" y="31"/>
                  <a:pt x="68" y="31"/>
                  <a:pt x="68" y="31"/>
                </a:cubicBezTo>
                <a:lnTo>
                  <a:pt x="53" y="2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65" name="Group 164"/>
          <p:cNvGrpSpPr/>
          <p:nvPr userDrawn="1"/>
        </p:nvGrpSpPr>
        <p:grpSpPr>
          <a:xfrm>
            <a:off x="2581275" y="4216400"/>
            <a:ext cx="539750" cy="285750"/>
            <a:chOff x="2581275" y="4216400"/>
            <a:chExt cx="539750" cy="285750"/>
          </a:xfrm>
        </p:grpSpPr>
        <p:sp>
          <p:nvSpPr>
            <p:cNvPr id="166" name="Freeform 139"/>
            <p:cNvSpPr>
              <a:spLocks/>
            </p:cNvSpPr>
            <p:nvPr userDrawn="1"/>
          </p:nvSpPr>
          <p:spPr bwMode="auto">
            <a:xfrm>
              <a:off x="2581275" y="4216400"/>
              <a:ext cx="539750" cy="266700"/>
            </a:xfrm>
            <a:custGeom>
              <a:avLst/>
              <a:gdLst>
                <a:gd name="T0" fmla="*/ 140 w 140"/>
                <a:gd name="T1" fmla="*/ 67 h 69"/>
                <a:gd name="T2" fmla="*/ 137 w 140"/>
                <a:gd name="T3" fmla="*/ 50 h 69"/>
                <a:gd name="T4" fmla="*/ 136 w 140"/>
                <a:gd name="T5" fmla="*/ 47 h 69"/>
                <a:gd name="T6" fmla="*/ 135 w 140"/>
                <a:gd name="T7" fmla="*/ 44 h 69"/>
                <a:gd name="T8" fmla="*/ 126 w 140"/>
                <a:gd name="T9" fmla="*/ 28 h 69"/>
                <a:gd name="T10" fmla="*/ 124 w 140"/>
                <a:gd name="T11" fmla="*/ 26 h 69"/>
                <a:gd name="T12" fmla="*/ 122 w 140"/>
                <a:gd name="T13" fmla="*/ 24 h 69"/>
                <a:gd name="T14" fmla="*/ 108 w 140"/>
                <a:gd name="T15" fmla="*/ 11 h 69"/>
                <a:gd name="T16" fmla="*/ 103 w 140"/>
                <a:gd name="T17" fmla="*/ 8 h 69"/>
                <a:gd name="T18" fmla="*/ 85 w 140"/>
                <a:gd name="T19" fmla="*/ 2 h 69"/>
                <a:gd name="T20" fmla="*/ 82 w 140"/>
                <a:gd name="T21" fmla="*/ 2 h 69"/>
                <a:gd name="T22" fmla="*/ 79 w 140"/>
                <a:gd name="T23" fmla="*/ 1 h 69"/>
                <a:gd name="T24" fmla="*/ 61 w 140"/>
                <a:gd name="T25" fmla="*/ 1 h 69"/>
                <a:gd name="T26" fmla="*/ 58 w 140"/>
                <a:gd name="T27" fmla="*/ 2 h 69"/>
                <a:gd name="T28" fmla="*/ 55 w 140"/>
                <a:gd name="T29" fmla="*/ 2 h 69"/>
                <a:gd name="T30" fmla="*/ 37 w 140"/>
                <a:gd name="T31" fmla="*/ 9 h 69"/>
                <a:gd name="T32" fmla="*/ 35 w 140"/>
                <a:gd name="T33" fmla="*/ 10 h 69"/>
                <a:gd name="T34" fmla="*/ 32 w 140"/>
                <a:gd name="T35" fmla="*/ 12 h 69"/>
                <a:gd name="T36" fmla="*/ 18 w 140"/>
                <a:gd name="T37" fmla="*/ 24 h 69"/>
                <a:gd name="T38" fmla="*/ 14 w 140"/>
                <a:gd name="T39" fmla="*/ 28 h 69"/>
                <a:gd name="T40" fmla="*/ 5 w 140"/>
                <a:gd name="T41" fmla="*/ 44 h 69"/>
                <a:gd name="T42" fmla="*/ 4 w 140"/>
                <a:gd name="T43" fmla="*/ 47 h 69"/>
                <a:gd name="T44" fmla="*/ 3 w 140"/>
                <a:gd name="T45" fmla="*/ 50 h 69"/>
                <a:gd name="T46" fmla="*/ 6 w 140"/>
                <a:gd name="T47" fmla="*/ 69 h 69"/>
                <a:gd name="T48" fmla="*/ 19 w 140"/>
                <a:gd name="T49" fmla="*/ 56 h 69"/>
                <a:gd name="T50" fmla="*/ 11 w 140"/>
                <a:gd name="T51" fmla="*/ 46 h 69"/>
                <a:gd name="T52" fmla="*/ 27 w 140"/>
                <a:gd name="T53" fmla="*/ 39 h 69"/>
                <a:gd name="T54" fmla="*/ 23 w 140"/>
                <a:gd name="T55" fmla="*/ 28 h 69"/>
                <a:gd name="T56" fmla="*/ 41 w 140"/>
                <a:gd name="T57" fmla="*/ 26 h 69"/>
                <a:gd name="T58" fmla="*/ 40 w 140"/>
                <a:gd name="T59" fmla="*/ 14 h 69"/>
                <a:gd name="T60" fmla="*/ 58 w 140"/>
                <a:gd name="T61" fmla="*/ 19 h 69"/>
                <a:gd name="T62" fmla="*/ 62 w 140"/>
                <a:gd name="T63" fmla="*/ 7 h 69"/>
                <a:gd name="T64" fmla="*/ 76 w 140"/>
                <a:gd name="T65" fmla="*/ 17 h 69"/>
                <a:gd name="T66" fmla="*/ 84 w 140"/>
                <a:gd name="T67" fmla="*/ 8 h 69"/>
                <a:gd name="T68" fmla="*/ 94 w 140"/>
                <a:gd name="T69" fmla="*/ 23 h 69"/>
                <a:gd name="T70" fmla="*/ 105 w 140"/>
                <a:gd name="T71" fmla="*/ 17 h 69"/>
                <a:gd name="T72" fmla="*/ 109 w 140"/>
                <a:gd name="T73" fmla="*/ 34 h 69"/>
                <a:gd name="T74" fmla="*/ 121 w 140"/>
                <a:gd name="T75" fmla="*/ 32 h 69"/>
                <a:gd name="T76" fmla="*/ 119 w 140"/>
                <a:gd name="T77" fmla="*/ 50 h 69"/>
                <a:gd name="T78" fmla="*/ 131 w 140"/>
                <a:gd name="T79" fmla="*/ 52 h 69"/>
                <a:gd name="T80" fmla="*/ 140 w 140"/>
                <a:gd name="T8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0" h="69">
                  <a:moveTo>
                    <a:pt x="140" y="67"/>
                  </a:moveTo>
                  <a:cubicBezTo>
                    <a:pt x="140" y="67"/>
                    <a:pt x="140" y="67"/>
                    <a:pt x="140" y="67"/>
                  </a:cubicBezTo>
                  <a:cubicBezTo>
                    <a:pt x="140" y="61"/>
                    <a:pt x="139" y="55"/>
                    <a:pt x="137" y="50"/>
                  </a:cubicBezTo>
                  <a:cubicBezTo>
                    <a:pt x="137" y="50"/>
                    <a:pt x="137" y="50"/>
                    <a:pt x="137" y="50"/>
                  </a:cubicBezTo>
                  <a:cubicBezTo>
                    <a:pt x="136" y="47"/>
                    <a:pt x="136" y="47"/>
                    <a:pt x="136" y="47"/>
                  </a:cubicBezTo>
                  <a:cubicBezTo>
                    <a:pt x="136" y="47"/>
                    <a:pt x="136" y="47"/>
                    <a:pt x="136" y="47"/>
                  </a:cubicBezTo>
                  <a:cubicBezTo>
                    <a:pt x="135" y="44"/>
                    <a:pt x="135" y="44"/>
                    <a:pt x="135" y="44"/>
                  </a:cubicBezTo>
                  <a:cubicBezTo>
                    <a:pt x="135" y="44"/>
                    <a:pt x="135" y="44"/>
                    <a:pt x="135" y="44"/>
                  </a:cubicBezTo>
                  <a:cubicBezTo>
                    <a:pt x="133" y="38"/>
                    <a:pt x="130" y="33"/>
                    <a:pt x="126" y="28"/>
                  </a:cubicBezTo>
                  <a:cubicBezTo>
                    <a:pt x="126" y="28"/>
                    <a:pt x="126" y="28"/>
                    <a:pt x="126" y="28"/>
                  </a:cubicBezTo>
                  <a:cubicBezTo>
                    <a:pt x="124" y="26"/>
                    <a:pt x="124" y="26"/>
                    <a:pt x="124" y="26"/>
                  </a:cubicBezTo>
                  <a:cubicBezTo>
                    <a:pt x="124" y="26"/>
                    <a:pt x="124" y="26"/>
                    <a:pt x="124" y="26"/>
                  </a:cubicBezTo>
                  <a:cubicBezTo>
                    <a:pt x="122" y="23"/>
                    <a:pt x="122" y="23"/>
                    <a:pt x="122" y="23"/>
                  </a:cubicBezTo>
                  <a:cubicBezTo>
                    <a:pt x="122" y="24"/>
                    <a:pt x="122" y="24"/>
                    <a:pt x="122" y="24"/>
                  </a:cubicBezTo>
                  <a:cubicBezTo>
                    <a:pt x="118" y="19"/>
                    <a:pt x="113" y="15"/>
                    <a:pt x="108" y="11"/>
                  </a:cubicBezTo>
                  <a:cubicBezTo>
                    <a:pt x="108" y="11"/>
                    <a:pt x="108" y="11"/>
                    <a:pt x="108" y="11"/>
                  </a:cubicBezTo>
                  <a:cubicBezTo>
                    <a:pt x="105" y="10"/>
                    <a:pt x="105" y="10"/>
                    <a:pt x="105" y="10"/>
                  </a:cubicBezTo>
                  <a:cubicBezTo>
                    <a:pt x="103" y="8"/>
                    <a:pt x="103" y="8"/>
                    <a:pt x="103" y="8"/>
                  </a:cubicBezTo>
                  <a:cubicBezTo>
                    <a:pt x="103" y="8"/>
                    <a:pt x="103" y="8"/>
                    <a:pt x="103" y="8"/>
                  </a:cubicBezTo>
                  <a:cubicBezTo>
                    <a:pt x="97" y="6"/>
                    <a:pt x="91" y="3"/>
                    <a:pt x="85" y="2"/>
                  </a:cubicBezTo>
                  <a:cubicBezTo>
                    <a:pt x="85" y="2"/>
                    <a:pt x="85" y="2"/>
                    <a:pt x="85" y="2"/>
                  </a:cubicBezTo>
                  <a:cubicBezTo>
                    <a:pt x="82" y="2"/>
                    <a:pt x="82" y="2"/>
                    <a:pt x="82" y="2"/>
                  </a:cubicBezTo>
                  <a:cubicBezTo>
                    <a:pt x="79" y="1"/>
                    <a:pt x="79" y="1"/>
                    <a:pt x="79" y="1"/>
                  </a:cubicBezTo>
                  <a:cubicBezTo>
                    <a:pt x="79" y="1"/>
                    <a:pt x="79" y="1"/>
                    <a:pt x="79" y="1"/>
                  </a:cubicBezTo>
                  <a:cubicBezTo>
                    <a:pt x="73" y="0"/>
                    <a:pt x="67" y="0"/>
                    <a:pt x="61" y="1"/>
                  </a:cubicBezTo>
                  <a:cubicBezTo>
                    <a:pt x="61" y="1"/>
                    <a:pt x="61" y="1"/>
                    <a:pt x="61" y="1"/>
                  </a:cubicBezTo>
                  <a:cubicBezTo>
                    <a:pt x="58" y="2"/>
                    <a:pt x="58" y="2"/>
                    <a:pt x="58" y="2"/>
                  </a:cubicBezTo>
                  <a:cubicBezTo>
                    <a:pt x="58" y="2"/>
                    <a:pt x="58" y="2"/>
                    <a:pt x="58" y="2"/>
                  </a:cubicBezTo>
                  <a:cubicBezTo>
                    <a:pt x="55" y="2"/>
                    <a:pt x="55" y="2"/>
                    <a:pt x="55" y="2"/>
                  </a:cubicBezTo>
                  <a:cubicBezTo>
                    <a:pt x="55" y="2"/>
                    <a:pt x="55" y="2"/>
                    <a:pt x="55" y="2"/>
                  </a:cubicBezTo>
                  <a:cubicBezTo>
                    <a:pt x="49" y="4"/>
                    <a:pt x="43" y="6"/>
                    <a:pt x="37" y="9"/>
                  </a:cubicBezTo>
                  <a:cubicBezTo>
                    <a:pt x="37" y="9"/>
                    <a:pt x="37" y="9"/>
                    <a:pt x="37" y="9"/>
                  </a:cubicBezTo>
                  <a:cubicBezTo>
                    <a:pt x="35" y="10"/>
                    <a:pt x="35" y="10"/>
                    <a:pt x="35" y="10"/>
                  </a:cubicBezTo>
                  <a:cubicBezTo>
                    <a:pt x="35" y="10"/>
                    <a:pt x="35" y="10"/>
                    <a:pt x="35" y="10"/>
                  </a:cubicBezTo>
                  <a:cubicBezTo>
                    <a:pt x="32" y="12"/>
                    <a:pt x="32" y="12"/>
                    <a:pt x="32" y="12"/>
                  </a:cubicBezTo>
                  <a:cubicBezTo>
                    <a:pt x="32" y="12"/>
                    <a:pt x="32" y="12"/>
                    <a:pt x="32" y="12"/>
                  </a:cubicBezTo>
                  <a:cubicBezTo>
                    <a:pt x="27" y="15"/>
                    <a:pt x="22" y="19"/>
                    <a:pt x="18" y="24"/>
                  </a:cubicBezTo>
                  <a:cubicBezTo>
                    <a:pt x="18" y="24"/>
                    <a:pt x="18" y="24"/>
                    <a:pt x="18" y="24"/>
                  </a:cubicBezTo>
                  <a:cubicBezTo>
                    <a:pt x="16" y="26"/>
                    <a:pt x="16" y="26"/>
                    <a:pt x="16" y="26"/>
                  </a:cubicBezTo>
                  <a:cubicBezTo>
                    <a:pt x="14" y="28"/>
                    <a:pt x="14" y="28"/>
                    <a:pt x="14" y="28"/>
                  </a:cubicBezTo>
                  <a:cubicBezTo>
                    <a:pt x="14" y="28"/>
                    <a:pt x="14" y="28"/>
                    <a:pt x="14" y="28"/>
                  </a:cubicBezTo>
                  <a:cubicBezTo>
                    <a:pt x="11" y="33"/>
                    <a:pt x="8" y="39"/>
                    <a:pt x="5" y="44"/>
                  </a:cubicBezTo>
                  <a:cubicBezTo>
                    <a:pt x="5" y="44"/>
                    <a:pt x="5" y="44"/>
                    <a:pt x="5" y="44"/>
                  </a:cubicBezTo>
                  <a:cubicBezTo>
                    <a:pt x="4" y="47"/>
                    <a:pt x="4" y="47"/>
                    <a:pt x="4" y="47"/>
                  </a:cubicBezTo>
                  <a:cubicBezTo>
                    <a:pt x="3" y="50"/>
                    <a:pt x="3" y="50"/>
                    <a:pt x="3" y="50"/>
                  </a:cubicBezTo>
                  <a:cubicBezTo>
                    <a:pt x="3" y="50"/>
                    <a:pt x="3" y="50"/>
                    <a:pt x="3" y="50"/>
                  </a:cubicBezTo>
                  <a:cubicBezTo>
                    <a:pt x="1" y="56"/>
                    <a:pt x="0" y="63"/>
                    <a:pt x="0" y="69"/>
                  </a:cubicBezTo>
                  <a:cubicBezTo>
                    <a:pt x="6" y="69"/>
                    <a:pt x="6" y="69"/>
                    <a:pt x="6" y="69"/>
                  </a:cubicBezTo>
                  <a:cubicBezTo>
                    <a:pt x="6" y="63"/>
                    <a:pt x="7" y="57"/>
                    <a:pt x="9" y="52"/>
                  </a:cubicBezTo>
                  <a:cubicBezTo>
                    <a:pt x="19" y="56"/>
                    <a:pt x="19" y="56"/>
                    <a:pt x="19" y="56"/>
                  </a:cubicBezTo>
                  <a:cubicBezTo>
                    <a:pt x="21" y="50"/>
                    <a:pt x="21" y="50"/>
                    <a:pt x="21" y="50"/>
                  </a:cubicBezTo>
                  <a:cubicBezTo>
                    <a:pt x="11" y="46"/>
                    <a:pt x="11" y="46"/>
                    <a:pt x="11" y="46"/>
                  </a:cubicBezTo>
                  <a:cubicBezTo>
                    <a:pt x="13" y="41"/>
                    <a:pt x="16" y="36"/>
                    <a:pt x="19" y="32"/>
                  </a:cubicBezTo>
                  <a:cubicBezTo>
                    <a:pt x="27" y="39"/>
                    <a:pt x="27" y="39"/>
                    <a:pt x="27" y="39"/>
                  </a:cubicBezTo>
                  <a:cubicBezTo>
                    <a:pt x="31" y="34"/>
                    <a:pt x="31" y="34"/>
                    <a:pt x="31" y="34"/>
                  </a:cubicBezTo>
                  <a:cubicBezTo>
                    <a:pt x="23" y="28"/>
                    <a:pt x="23" y="28"/>
                    <a:pt x="23" y="28"/>
                  </a:cubicBezTo>
                  <a:cubicBezTo>
                    <a:pt x="26" y="23"/>
                    <a:pt x="31" y="20"/>
                    <a:pt x="35" y="17"/>
                  </a:cubicBezTo>
                  <a:cubicBezTo>
                    <a:pt x="41" y="26"/>
                    <a:pt x="41" y="26"/>
                    <a:pt x="41" y="26"/>
                  </a:cubicBezTo>
                  <a:cubicBezTo>
                    <a:pt x="46" y="23"/>
                    <a:pt x="46" y="23"/>
                    <a:pt x="46" y="23"/>
                  </a:cubicBezTo>
                  <a:cubicBezTo>
                    <a:pt x="40" y="14"/>
                    <a:pt x="40" y="14"/>
                    <a:pt x="40" y="14"/>
                  </a:cubicBezTo>
                  <a:cubicBezTo>
                    <a:pt x="45" y="11"/>
                    <a:pt x="50" y="9"/>
                    <a:pt x="56" y="8"/>
                  </a:cubicBezTo>
                  <a:cubicBezTo>
                    <a:pt x="58" y="19"/>
                    <a:pt x="58" y="19"/>
                    <a:pt x="58" y="19"/>
                  </a:cubicBezTo>
                  <a:cubicBezTo>
                    <a:pt x="64" y="17"/>
                    <a:pt x="64" y="17"/>
                    <a:pt x="64" y="17"/>
                  </a:cubicBezTo>
                  <a:cubicBezTo>
                    <a:pt x="62" y="7"/>
                    <a:pt x="62" y="7"/>
                    <a:pt x="62" y="7"/>
                  </a:cubicBezTo>
                  <a:cubicBezTo>
                    <a:pt x="67" y="6"/>
                    <a:pt x="73" y="6"/>
                    <a:pt x="78" y="7"/>
                  </a:cubicBezTo>
                  <a:cubicBezTo>
                    <a:pt x="76" y="17"/>
                    <a:pt x="76" y="17"/>
                    <a:pt x="76" y="17"/>
                  </a:cubicBezTo>
                  <a:cubicBezTo>
                    <a:pt x="82" y="18"/>
                    <a:pt x="82" y="18"/>
                    <a:pt x="82" y="18"/>
                  </a:cubicBezTo>
                  <a:cubicBezTo>
                    <a:pt x="84" y="8"/>
                    <a:pt x="84" y="8"/>
                    <a:pt x="84" y="8"/>
                  </a:cubicBezTo>
                  <a:cubicBezTo>
                    <a:pt x="90" y="9"/>
                    <a:pt x="95" y="11"/>
                    <a:pt x="100" y="14"/>
                  </a:cubicBezTo>
                  <a:cubicBezTo>
                    <a:pt x="94" y="23"/>
                    <a:pt x="94" y="23"/>
                    <a:pt x="94" y="23"/>
                  </a:cubicBezTo>
                  <a:cubicBezTo>
                    <a:pt x="99" y="26"/>
                    <a:pt x="99" y="26"/>
                    <a:pt x="99" y="26"/>
                  </a:cubicBezTo>
                  <a:cubicBezTo>
                    <a:pt x="105" y="17"/>
                    <a:pt x="105" y="17"/>
                    <a:pt x="105" y="17"/>
                  </a:cubicBezTo>
                  <a:cubicBezTo>
                    <a:pt x="109" y="20"/>
                    <a:pt x="114" y="23"/>
                    <a:pt x="117" y="27"/>
                  </a:cubicBezTo>
                  <a:cubicBezTo>
                    <a:pt x="109" y="34"/>
                    <a:pt x="109" y="34"/>
                    <a:pt x="109" y="34"/>
                  </a:cubicBezTo>
                  <a:cubicBezTo>
                    <a:pt x="113" y="39"/>
                    <a:pt x="113" y="39"/>
                    <a:pt x="113" y="39"/>
                  </a:cubicBezTo>
                  <a:cubicBezTo>
                    <a:pt x="121" y="32"/>
                    <a:pt x="121" y="32"/>
                    <a:pt x="121" y="32"/>
                  </a:cubicBezTo>
                  <a:cubicBezTo>
                    <a:pt x="125" y="36"/>
                    <a:pt x="127" y="41"/>
                    <a:pt x="129" y="46"/>
                  </a:cubicBezTo>
                  <a:cubicBezTo>
                    <a:pt x="119" y="50"/>
                    <a:pt x="119" y="50"/>
                    <a:pt x="119" y="50"/>
                  </a:cubicBezTo>
                  <a:cubicBezTo>
                    <a:pt x="121" y="55"/>
                    <a:pt x="121" y="55"/>
                    <a:pt x="121" y="55"/>
                  </a:cubicBezTo>
                  <a:cubicBezTo>
                    <a:pt x="131" y="52"/>
                    <a:pt x="131" y="52"/>
                    <a:pt x="131" y="52"/>
                  </a:cubicBezTo>
                  <a:cubicBezTo>
                    <a:pt x="133" y="57"/>
                    <a:pt x="134" y="63"/>
                    <a:pt x="134" y="69"/>
                  </a:cubicBezTo>
                  <a:cubicBezTo>
                    <a:pt x="140" y="69"/>
                    <a:pt x="140" y="69"/>
                    <a:pt x="140" y="69"/>
                  </a:cubicBezTo>
                  <a:lnTo>
                    <a:pt x="140" y="6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7" name="Freeform 140"/>
            <p:cNvSpPr>
              <a:spLocks/>
            </p:cNvSpPr>
            <p:nvPr userDrawn="1"/>
          </p:nvSpPr>
          <p:spPr bwMode="auto">
            <a:xfrm>
              <a:off x="2619375" y="4448175"/>
              <a:ext cx="34925" cy="41275"/>
            </a:xfrm>
            <a:custGeom>
              <a:avLst/>
              <a:gdLst>
                <a:gd name="T0" fmla="*/ 7 w 22"/>
                <a:gd name="T1" fmla="*/ 17 h 26"/>
                <a:gd name="T2" fmla="*/ 17 w 22"/>
                <a:gd name="T3" fmla="*/ 17 h 26"/>
                <a:gd name="T4" fmla="*/ 17 w 22"/>
                <a:gd name="T5" fmla="*/ 9 h 26"/>
                <a:gd name="T6" fmla="*/ 7 w 22"/>
                <a:gd name="T7" fmla="*/ 9 h 26"/>
                <a:gd name="T8" fmla="*/ 7 w 22"/>
                <a:gd name="T9" fmla="*/ 7 h 26"/>
                <a:gd name="T10" fmla="*/ 22 w 22"/>
                <a:gd name="T11" fmla="*/ 7 h 26"/>
                <a:gd name="T12" fmla="*/ 22 w 22"/>
                <a:gd name="T13" fmla="*/ 0 h 26"/>
                <a:gd name="T14" fmla="*/ 0 w 22"/>
                <a:gd name="T15" fmla="*/ 0 h 26"/>
                <a:gd name="T16" fmla="*/ 0 w 22"/>
                <a:gd name="T17" fmla="*/ 26 h 26"/>
                <a:gd name="T18" fmla="*/ 22 w 22"/>
                <a:gd name="T19" fmla="*/ 26 h 26"/>
                <a:gd name="T20" fmla="*/ 22 w 22"/>
                <a:gd name="T21" fmla="*/ 22 h 26"/>
                <a:gd name="T22" fmla="*/ 7 w 22"/>
                <a:gd name="T23" fmla="*/ 22 h 26"/>
                <a:gd name="T24" fmla="*/ 7 w 22"/>
                <a:gd name="T25"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 h="26">
                  <a:moveTo>
                    <a:pt x="7" y="17"/>
                  </a:moveTo>
                  <a:lnTo>
                    <a:pt x="17" y="17"/>
                  </a:lnTo>
                  <a:lnTo>
                    <a:pt x="17" y="9"/>
                  </a:lnTo>
                  <a:lnTo>
                    <a:pt x="7" y="9"/>
                  </a:lnTo>
                  <a:lnTo>
                    <a:pt x="7" y="7"/>
                  </a:lnTo>
                  <a:lnTo>
                    <a:pt x="22" y="7"/>
                  </a:lnTo>
                  <a:lnTo>
                    <a:pt x="22" y="0"/>
                  </a:lnTo>
                  <a:lnTo>
                    <a:pt x="0" y="0"/>
                  </a:lnTo>
                  <a:lnTo>
                    <a:pt x="0" y="26"/>
                  </a:lnTo>
                  <a:lnTo>
                    <a:pt x="22" y="26"/>
                  </a:lnTo>
                  <a:lnTo>
                    <a:pt x="22" y="22"/>
                  </a:lnTo>
                  <a:lnTo>
                    <a:pt x="7" y="22"/>
                  </a:lnTo>
                  <a:lnTo>
                    <a:pt x="7" y="1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8" name="Freeform 141"/>
            <p:cNvSpPr>
              <a:spLocks/>
            </p:cNvSpPr>
            <p:nvPr userDrawn="1"/>
          </p:nvSpPr>
          <p:spPr bwMode="auto">
            <a:xfrm>
              <a:off x="2638425" y="4362450"/>
              <a:ext cx="261938" cy="139700"/>
            </a:xfrm>
            <a:custGeom>
              <a:avLst/>
              <a:gdLst>
                <a:gd name="T0" fmla="*/ 58 w 68"/>
                <a:gd name="T1" fmla="*/ 20 h 36"/>
                <a:gd name="T2" fmla="*/ 49 w 68"/>
                <a:gd name="T3" fmla="*/ 21 h 36"/>
                <a:gd name="T4" fmla="*/ 0 w 68"/>
                <a:gd name="T5" fmla="*/ 0 h 36"/>
                <a:gd name="T6" fmla="*/ 47 w 68"/>
                <a:gd name="T7" fmla="*/ 26 h 36"/>
                <a:gd name="T8" fmla="*/ 51 w 68"/>
                <a:gd name="T9" fmla="*/ 33 h 36"/>
                <a:gd name="T10" fmla="*/ 59 w 68"/>
                <a:gd name="T11" fmla="*/ 32 h 36"/>
                <a:gd name="T12" fmla="*/ 65 w 68"/>
                <a:gd name="T13" fmla="*/ 36 h 36"/>
                <a:gd name="T14" fmla="*/ 68 w 68"/>
                <a:gd name="T15" fmla="*/ 29 h 36"/>
                <a:gd name="T16" fmla="*/ 62 w 68"/>
                <a:gd name="T17" fmla="*/ 27 h 36"/>
                <a:gd name="T18" fmla="*/ 58 w 68"/>
                <a:gd name="T19" fmla="*/ 2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36">
                  <a:moveTo>
                    <a:pt x="58" y="20"/>
                  </a:moveTo>
                  <a:cubicBezTo>
                    <a:pt x="55" y="18"/>
                    <a:pt x="52" y="19"/>
                    <a:pt x="49" y="21"/>
                  </a:cubicBezTo>
                  <a:cubicBezTo>
                    <a:pt x="0" y="0"/>
                    <a:pt x="0" y="0"/>
                    <a:pt x="0" y="0"/>
                  </a:cubicBezTo>
                  <a:cubicBezTo>
                    <a:pt x="47" y="26"/>
                    <a:pt x="47" y="26"/>
                    <a:pt x="47" y="26"/>
                  </a:cubicBezTo>
                  <a:cubicBezTo>
                    <a:pt x="47" y="29"/>
                    <a:pt x="49" y="31"/>
                    <a:pt x="51" y="33"/>
                  </a:cubicBezTo>
                  <a:cubicBezTo>
                    <a:pt x="54" y="34"/>
                    <a:pt x="56" y="34"/>
                    <a:pt x="59" y="32"/>
                  </a:cubicBezTo>
                  <a:cubicBezTo>
                    <a:pt x="65" y="36"/>
                    <a:pt x="65" y="36"/>
                    <a:pt x="65" y="36"/>
                  </a:cubicBezTo>
                  <a:cubicBezTo>
                    <a:pt x="68" y="29"/>
                    <a:pt x="68" y="29"/>
                    <a:pt x="68" y="29"/>
                  </a:cubicBezTo>
                  <a:cubicBezTo>
                    <a:pt x="62" y="27"/>
                    <a:pt x="62" y="27"/>
                    <a:pt x="62" y="27"/>
                  </a:cubicBezTo>
                  <a:cubicBezTo>
                    <a:pt x="62" y="24"/>
                    <a:pt x="60" y="21"/>
                    <a:pt x="58" y="2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9" name="Freeform 142"/>
            <p:cNvSpPr>
              <a:spLocks/>
            </p:cNvSpPr>
            <p:nvPr userDrawn="1"/>
          </p:nvSpPr>
          <p:spPr bwMode="auto">
            <a:xfrm>
              <a:off x="3055938" y="4448175"/>
              <a:ext cx="34925" cy="41275"/>
            </a:xfrm>
            <a:custGeom>
              <a:avLst/>
              <a:gdLst>
                <a:gd name="T0" fmla="*/ 0 w 22"/>
                <a:gd name="T1" fmla="*/ 26 h 26"/>
                <a:gd name="T2" fmla="*/ 7 w 22"/>
                <a:gd name="T3" fmla="*/ 26 h 26"/>
                <a:gd name="T4" fmla="*/ 7 w 22"/>
                <a:gd name="T5" fmla="*/ 17 h 26"/>
                <a:gd name="T6" fmla="*/ 17 w 22"/>
                <a:gd name="T7" fmla="*/ 17 h 26"/>
                <a:gd name="T8" fmla="*/ 17 w 22"/>
                <a:gd name="T9" fmla="*/ 9 h 26"/>
                <a:gd name="T10" fmla="*/ 7 w 22"/>
                <a:gd name="T11" fmla="*/ 9 h 26"/>
                <a:gd name="T12" fmla="*/ 7 w 22"/>
                <a:gd name="T13" fmla="*/ 7 h 26"/>
                <a:gd name="T14" fmla="*/ 22 w 22"/>
                <a:gd name="T15" fmla="*/ 7 h 26"/>
                <a:gd name="T16" fmla="*/ 22 w 22"/>
                <a:gd name="T17" fmla="*/ 0 h 26"/>
                <a:gd name="T18" fmla="*/ 0 w 22"/>
                <a:gd name="T19" fmla="*/ 0 h 26"/>
                <a:gd name="T20" fmla="*/ 0 w 22"/>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26">
                  <a:moveTo>
                    <a:pt x="0" y="26"/>
                  </a:moveTo>
                  <a:lnTo>
                    <a:pt x="7" y="26"/>
                  </a:lnTo>
                  <a:lnTo>
                    <a:pt x="7" y="17"/>
                  </a:lnTo>
                  <a:lnTo>
                    <a:pt x="17" y="17"/>
                  </a:lnTo>
                  <a:lnTo>
                    <a:pt x="17" y="9"/>
                  </a:lnTo>
                  <a:lnTo>
                    <a:pt x="7" y="9"/>
                  </a:lnTo>
                  <a:lnTo>
                    <a:pt x="7" y="7"/>
                  </a:lnTo>
                  <a:lnTo>
                    <a:pt x="22" y="7"/>
                  </a:lnTo>
                  <a:lnTo>
                    <a:pt x="22" y="0"/>
                  </a:lnTo>
                  <a:lnTo>
                    <a:pt x="0" y="0"/>
                  </a:lnTo>
                  <a:lnTo>
                    <a:pt x="0" y="2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70" name="Group 169"/>
          <p:cNvGrpSpPr/>
          <p:nvPr userDrawn="1"/>
        </p:nvGrpSpPr>
        <p:grpSpPr>
          <a:xfrm>
            <a:off x="3322638" y="4216400"/>
            <a:ext cx="539750" cy="285750"/>
            <a:chOff x="3322638" y="4216400"/>
            <a:chExt cx="539750" cy="285750"/>
          </a:xfrm>
        </p:grpSpPr>
        <p:sp>
          <p:nvSpPr>
            <p:cNvPr id="171" name="Freeform 143"/>
            <p:cNvSpPr>
              <a:spLocks/>
            </p:cNvSpPr>
            <p:nvPr userDrawn="1"/>
          </p:nvSpPr>
          <p:spPr bwMode="auto">
            <a:xfrm>
              <a:off x="3322638" y="4216400"/>
              <a:ext cx="539750" cy="266700"/>
            </a:xfrm>
            <a:custGeom>
              <a:avLst/>
              <a:gdLst>
                <a:gd name="T0" fmla="*/ 140 w 140"/>
                <a:gd name="T1" fmla="*/ 67 h 69"/>
                <a:gd name="T2" fmla="*/ 137 w 140"/>
                <a:gd name="T3" fmla="*/ 50 h 69"/>
                <a:gd name="T4" fmla="*/ 136 w 140"/>
                <a:gd name="T5" fmla="*/ 47 h 69"/>
                <a:gd name="T6" fmla="*/ 135 w 140"/>
                <a:gd name="T7" fmla="*/ 44 h 69"/>
                <a:gd name="T8" fmla="*/ 126 w 140"/>
                <a:gd name="T9" fmla="*/ 28 h 69"/>
                <a:gd name="T10" fmla="*/ 124 w 140"/>
                <a:gd name="T11" fmla="*/ 26 h 69"/>
                <a:gd name="T12" fmla="*/ 122 w 140"/>
                <a:gd name="T13" fmla="*/ 24 h 69"/>
                <a:gd name="T14" fmla="*/ 108 w 140"/>
                <a:gd name="T15" fmla="*/ 11 h 69"/>
                <a:gd name="T16" fmla="*/ 103 w 140"/>
                <a:gd name="T17" fmla="*/ 8 h 69"/>
                <a:gd name="T18" fmla="*/ 85 w 140"/>
                <a:gd name="T19" fmla="*/ 2 h 69"/>
                <a:gd name="T20" fmla="*/ 82 w 140"/>
                <a:gd name="T21" fmla="*/ 2 h 69"/>
                <a:gd name="T22" fmla="*/ 79 w 140"/>
                <a:gd name="T23" fmla="*/ 1 h 69"/>
                <a:gd name="T24" fmla="*/ 61 w 140"/>
                <a:gd name="T25" fmla="*/ 1 h 69"/>
                <a:gd name="T26" fmla="*/ 58 w 140"/>
                <a:gd name="T27" fmla="*/ 2 h 69"/>
                <a:gd name="T28" fmla="*/ 55 w 140"/>
                <a:gd name="T29" fmla="*/ 2 h 69"/>
                <a:gd name="T30" fmla="*/ 38 w 140"/>
                <a:gd name="T31" fmla="*/ 9 h 69"/>
                <a:gd name="T32" fmla="*/ 35 w 140"/>
                <a:gd name="T33" fmla="*/ 10 h 69"/>
                <a:gd name="T34" fmla="*/ 32 w 140"/>
                <a:gd name="T35" fmla="*/ 12 h 69"/>
                <a:gd name="T36" fmla="*/ 18 w 140"/>
                <a:gd name="T37" fmla="*/ 24 h 69"/>
                <a:gd name="T38" fmla="*/ 15 w 140"/>
                <a:gd name="T39" fmla="*/ 28 h 69"/>
                <a:gd name="T40" fmla="*/ 6 w 140"/>
                <a:gd name="T41" fmla="*/ 44 h 69"/>
                <a:gd name="T42" fmla="*/ 4 w 140"/>
                <a:gd name="T43" fmla="*/ 47 h 69"/>
                <a:gd name="T44" fmla="*/ 4 w 140"/>
                <a:gd name="T45" fmla="*/ 50 h 69"/>
                <a:gd name="T46" fmla="*/ 6 w 140"/>
                <a:gd name="T47" fmla="*/ 69 h 69"/>
                <a:gd name="T48" fmla="*/ 19 w 140"/>
                <a:gd name="T49" fmla="*/ 56 h 69"/>
                <a:gd name="T50" fmla="*/ 11 w 140"/>
                <a:gd name="T51" fmla="*/ 46 h 69"/>
                <a:gd name="T52" fmla="*/ 27 w 140"/>
                <a:gd name="T53" fmla="*/ 39 h 69"/>
                <a:gd name="T54" fmla="*/ 23 w 140"/>
                <a:gd name="T55" fmla="*/ 28 h 69"/>
                <a:gd name="T56" fmla="*/ 41 w 140"/>
                <a:gd name="T57" fmla="*/ 26 h 69"/>
                <a:gd name="T58" fmla="*/ 41 w 140"/>
                <a:gd name="T59" fmla="*/ 14 h 69"/>
                <a:gd name="T60" fmla="*/ 58 w 140"/>
                <a:gd name="T61" fmla="*/ 19 h 69"/>
                <a:gd name="T62" fmla="*/ 62 w 140"/>
                <a:gd name="T63" fmla="*/ 7 h 69"/>
                <a:gd name="T64" fmla="*/ 77 w 140"/>
                <a:gd name="T65" fmla="*/ 17 h 69"/>
                <a:gd name="T66" fmla="*/ 84 w 140"/>
                <a:gd name="T67" fmla="*/ 8 h 69"/>
                <a:gd name="T68" fmla="*/ 95 w 140"/>
                <a:gd name="T69" fmla="*/ 23 h 69"/>
                <a:gd name="T70" fmla="*/ 105 w 140"/>
                <a:gd name="T71" fmla="*/ 17 h 69"/>
                <a:gd name="T72" fmla="*/ 109 w 140"/>
                <a:gd name="T73" fmla="*/ 34 h 69"/>
                <a:gd name="T74" fmla="*/ 121 w 140"/>
                <a:gd name="T75" fmla="*/ 32 h 69"/>
                <a:gd name="T76" fmla="*/ 119 w 140"/>
                <a:gd name="T77" fmla="*/ 50 h 69"/>
                <a:gd name="T78" fmla="*/ 132 w 140"/>
                <a:gd name="T79" fmla="*/ 52 h 69"/>
                <a:gd name="T80" fmla="*/ 140 w 140"/>
                <a:gd name="T8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0" h="69">
                  <a:moveTo>
                    <a:pt x="140" y="67"/>
                  </a:moveTo>
                  <a:cubicBezTo>
                    <a:pt x="140" y="67"/>
                    <a:pt x="140" y="67"/>
                    <a:pt x="140" y="67"/>
                  </a:cubicBezTo>
                  <a:cubicBezTo>
                    <a:pt x="140" y="61"/>
                    <a:pt x="139" y="55"/>
                    <a:pt x="137" y="50"/>
                  </a:cubicBezTo>
                  <a:cubicBezTo>
                    <a:pt x="137" y="50"/>
                    <a:pt x="137" y="50"/>
                    <a:pt x="137" y="50"/>
                  </a:cubicBezTo>
                  <a:cubicBezTo>
                    <a:pt x="136" y="47"/>
                    <a:pt x="136" y="47"/>
                    <a:pt x="136" y="47"/>
                  </a:cubicBezTo>
                  <a:cubicBezTo>
                    <a:pt x="136" y="47"/>
                    <a:pt x="136" y="47"/>
                    <a:pt x="136" y="47"/>
                  </a:cubicBezTo>
                  <a:cubicBezTo>
                    <a:pt x="135" y="44"/>
                    <a:pt x="135" y="44"/>
                    <a:pt x="135" y="44"/>
                  </a:cubicBezTo>
                  <a:cubicBezTo>
                    <a:pt x="135" y="44"/>
                    <a:pt x="135" y="44"/>
                    <a:pt x="135" y="44"/>
                  </a:cubicBezTo>
                  <a:cubicBezTo>
                    <a:pt x="133" y="38"/>
                    <a:pt x="130" y="33"/>
                    <a:pt x="126" y="28"/>
                  </a:cubicBezTo>
                  <a:cubicBezTo>
                    <a:pt x="126" y="28"/>
                    <a:pt x="126" y="28"/>
                    <a:pt x="126" y="28"/>
                  </a:cubicBezTo>
                  <a:cubicBezTo>
                    <a:pt x="124" y="26"/>
                    <a:pt x="124" y="26"/>
                    <a:pt x="124" y="26"/>
                  </a:cubicBezTo>
                  <a:cubicBezTo>
                    <a:pt x="124" y="26"/>
                    <a:pt x="124" y="26"/>
                    <a:pt x="124" y="26"/>
                  </a:cubicBezTo>
                  <a:cubicBezTo>
                    <a:pt x="122" y="23"/>
                    <a:pt x="122" y="23"/>
                    <a:pt x="122" y="23"/>
                  </a:cubicBezTo>
                  <a:cubicBezTo>
                    <a:pt x="122" y="24"/>
                    <a:pt x="122" y="24"/>
                    <a:pt x="122" y="24"/>
                  </a:cubicBezTo>
                  <a:cubicBezTo>
                    <a:pt x="118" y="19"/>
                    <a:pt x="113" y="15"/>
                    <a:pt x="108" y="11"/>
                  </a:cubicBezTo>
                  <a:cubicBezTo>
                    <a:pt x="108" y="11"/>
                    <a:pt x="108" y="11"/>
                    <a:pt x="108" y="11"/>
                  </a:cubicBezTo>
                  <a:cubicBezTo>
                    <a:pt x="105" y="10"/>
                    <a:pt x="105" y="10"/>
                    <a:pt x="105" y="10"/>
                  </a:cubicBezTo>
                  <a:cubicBezTo>
                    <a:pt x="103" y="8"/>
                    <a:pt x="103" y="8"/>
                    <a:pt x="103" y="8"/>
                  </a:cubicBezTo>
                  <a:cubicBezTo>
                    <a:pt x="103" y="8"/>
                    <a:pt x="103" y="8"/>
                    <a:pt x="103" y="8"/>
                  </a:cubicBezTo>
                  <a:cubicBezTo>
                    <a:pt x="97" y="6"/>
                    <a:pt x="91" y="3"/>
                    <a:pt x="85" y="2"/>
                  </a:cubicBezTo>
                  <a:cubicBezTo>
                    <a:pt x="85" y="2"/>
                    <a:pt x="85" y="2"/>
                    <a:pt x="85" y="2"/>
                  </a:cubicBezTo>
                  <a:cubicBezTo>
                    <a:pt x="82" y="2"/>
                    <a:pt x="82" y="2"/>
                    <a:pt x="82" y="2"/>
                  </a:cubicBezTo>
                  <a:cubicBezTo>
                    <a:pt x="79" y="1"/>
                    <a:pt x="79" y="1"/>
                    <a:pt x="79" y="1"/>
                  </a:cubicBezTo>
                  <a:cubicBezTo>
                    <a:pt x="79" y="1"/>
                    <a:pt x="79" y="1"/>
                    <a:pt x="79" y="1"/>
                  </a:cubicBezTo>
                  <a:cubicBezTo>
                    <a:pt x="73" y="0"/>
                    <a:pt x="67" y="0"/>
                    <a:pt x="61" y="1"/>
                  </a:cubicBezTo>
                  <a:cubicBezTo>
                    <a:pt x="61" y="1"/>
                    <a:pt x="61" y="1"/>
                    <a:pt x="61" y="1"/>
                  </a:cubicBezTo>
                  <a:cubicBezTo>
                    <a:pt x="58" y="2"/>
                    <a:pt x="58" y="2"/>
                    <a:pt x="58" y="2"/>
                  </a:cubicBezTo>
                  <a:cubicBezTo>
                    <a:pt x="58" y="2"/>
                    <a:pt x="58" y="2"/>
                    <a:pt x="58" y="2"/>
                  </a:cubicBezTo>
                  <a:cubicBezTo>
                    <a:pt x="55" y="2"/>
                    <a:pt x="55" y="2"/>
                    <a:pt x="55" y="2"/>
                  </a:cubicBezTo>
                  <a:cubicBezTo>
                    <a:pt x="55" y="2"/>
                    <a:pt x="55" y="2"/>
                    <a:pt x="55" y="2"/>
                  </a:cubicBezTo>
                  <a:cubicBezTo>
                    <a:pt x="49" y="4"/>
                    <a:pt x="43" y="6"/>
                    <a:pt x="38" y="9"/>
                  </a:cubicBezTo>
                  <a:cubicBezTo>
                    <a:pt x="38" y="9"/>
                    <a:pt x="38" y="9"/>
                    <a:pt x="38" y="9"/>
                  </a:cubicBezTo>
                  <a:cubicBezTo>
                    <a:pt x="35" y="10"/>
                    <a:pt x="35" y="10"/>
                    <a:pt x="35" y="10"/>
                  </a:cubicBezTo>
                  <a:cubicBezTo>
                    <a:pt x="35" y="10"/>
                    <a:pt x="35" y="10"/>
                    <a:pt x="35" y="10"/>
                  </a:cubicBezTo>
                  <a:cubicBezTo>
                    <a:pt x="32" y="12"/>
                    <a:pt x="32" y="12"/>
                    <a:pt x="32" y="12"/>
                  </a:cubicBezTo>
                  <a:cubicBezTo>
                    <a:pt x="32" y="12"/>
                    <a:pt x="32" y="12"/>
                    <a:pt x="32" y="12"/>
                  </a:cubicBezTo>
                  <a:cubicBezTo>
                    <a:pt x="27" y="15"/>
                    <a:pt x="23" y="19"/>
                    <a:pt x="18" y="24"/>
                  </a:cubicBezTo>
                  <a:cubicBezTo>
                    <a:pt x="18" y="24"/>
                    <a:pt x="18" y="24"/>
                    <a:pt x="18" y="24"/>
                  </a:cubicBezTo>
                  <a:cubicBezTo>
                    <a:pt x="16" y="26"/>
                    <a:pt x="16" y="26"/>
                    <a:pt x="16" y="26"/>
                  </a:cubicBezTo>
                  <a:cubicBezTo>
                    <a:pt x="15" y="28"/>
                    <a:pt x="15" y="28"/>
                    <a:pt x="15" y="28"/>
                  </a:cubicBezTo>
                  <a:cubicBezTo>
                    <a:pt x="15" y="28"/>
                    <a:pt x="15" y="28"/>
                    <a:pt x="15" y="28"/>
                  </a:cubicBezTo>
                  <a:cubicBezTo>
                    <a:pt x="11" y="33"/>
                    <a:pt x="8" y="39"/>
                    <a:pt x="6" y="44"/>
                  </a:cubicBezTo>
                  <a:cubicBezTo>
                    <a:pt x="5" y="44"/>
                    <a:pt x="5" y="44"/>
                    <a:pt x="5" y="44"/>
                  </a:cubicBezTo>
                  <a:cubicBezTo>
                    <a:pt x="4" y="47"/>
                    <a:pt x="4" y="47"/>
                    <a:pt x="4" y="47"/>
                  </a:cubicBezTo>
                  <a:cubicBezTo>
                    <a:pt x="3" y="50"/>
                    <a:pt x="3" y="50"/>
                    <a:pt x="3" y="50"/>
                  </a:cubicBezTo>
                  <a:cubicBezTo>
                    <a:pt x="4" y="50"/>
                    <a:pt x="4" y="50"/>
                    <a:pt x="4" y="50"/>
                  </a:cubicBezTo>
                  <a:cubicBezTo>
                    <a:pt x="2" y="56"/>
                    <a:pt x="1" y="63"/>
                    <a:pt x="0" y="69"/>
                  </a:cubicBezTo>
                  <a:cubicBezTo>
                    <a:pt x="6" y="69"/>
                    <a:pt x="6" y="69"/>
                    <a:pt x="6" y="69"/>
                  </a:cubicBezTo>
                  <a:cubicBezTo>
                    <a:pt x="7" y="63"/>
                    <a:pt x="7" y="57"/>
                    <a:pt x="9" y="52"/>
                  </a:cubicBezTo>
                  <a:cubicBezTo>
                    <a:pt x="19" y="56"/>
                    <a:pt x="19" y="56"/>
                    <a:pt x="19" y="56"/>
                  </a:cubicBezTo>
                  <a:cubicBezTo>
                    <a:pt x="21" y="50"/>
                    <a:pt x="21" y="50"/>
                    <a:pt x="21" y="50"/>
                  </a:cubicBezTo>
                  <a:cubicBezTo>
                    <a:pt x="11" y="46"/>
                    <a:pt x="11" y="46"/>
                    <a:pt x="11" y="46"/>
                  </a:cubicBezTo>
                  <a:cubicBezTo>
                    <a:pt x="13" y="41"/>
                    <a:pt x="16" y="36"/>
                    <a:pt x="19" y="32"/>
                  </a:cubicBezTo>
                  <a:cubicBezTo>
                    <a:pt x="27" y="39"/>
                    <a:pt x="27" y="39"/>
                    <a:pt x="27" y="39"/>
                  </a:cubicBezTo>
                  <a:cubicBezTo>
                    <a:pt x="31" y="34"/>
                    <a:pt x="31" y="34"/>
                    <a:pt x="31" y="34"/>
                  </a:cubicBezTo>
                  <a:cubicBezTo>
                    <a:pt x="23" y="28"/>
                    <a:pt x="23" y="28"/>
                    <a:pt x="23" y="28"/>
                  </a:cubicBezTo>
                  <a:cubicBezTo>
                    <a:pt x="27" y="23"/>
                    <a:pt x="31" y="20"/>
                    <a:pt x="35" y="17"/>
                  </a:cubicBezTo>
                  <a:cubicBezTo>
                    <a:pt x="41" y="26"/>
                    <a:pt x="41" y="26"/>
                    <a:pt x="41" y="26"/>
                  </a:cubicBezTo>
                  <a:cubicBezTo>
                    <a:pt x="46" y="23"/>
                    <a:pt x="46" y="23"/>
                    <a:pt x="46" y="23"/>
                  </a:cubicBezTo>
                  <a:cubicBezTo>
                    <a:pt x="41" y="14"/>
                    <a:pt x="41" y="14"/>
                    <a:pt x="41" y="14"/>
                  </a:cubicBezTo>
                  <a:cubicBezTo>
                    <a:pt x="45" y="11"/>
                    <a:pt x="51" y="9"/>
                    <a:pt x="56" y="8"/>
                  </a:cubicBezTo>
                  <a:cubicBezTo>
                    <a:pt x="58" y="19"/>
                    <a:pt x="58" y="19"/>
                    <a:pt x="58" y="19"/>
                  </a:cubicBezTo>
                  <a:cubicBezTo>
                    <a:pt x="64" y="17"/>
                    <a:pt x="64" y="17"/>
                    <a:pt x="64" y="17"/>
                  </a:cubicBezTo>
                  <a:cubicBezTo>
                    <a:pt x="62" y="7"/>
                    <a:pt x="62" y="7"/>
                    <a:pt x="62" y="7"/>
                  </a:cubicBezTo>
                  <a:cubicBezTo>
                    <a:pt x="67" y="6"/>
                    <a:pt x="73" y="6"/>
                    <a:pt x="78" y="7"/>
                  </a:cubicBezTo>
                  <a:cubicBezTo>
                    <a:pt x="77" y="17"/>
                    <a:pt x="77" y="17"/>
                    <a:pt x="77" y="17"/>
                  </a:cubicBezTo>
                  <a:cubicBezTo>
                    <a:pt x="82" y="18"/>
                    <a:pt x="82" y="18"/>
                    <a:pt x="82" y="18"/>
                  </a:cubicBezTo>
                  <a:cubicBezTo>
                    <a:pt x="84" y="8"/>
                    <a:pt x="84" y="8"/>
                    <a:pt x="84" y="8"/>
                  </a:cubicBezTo>
                  <a:cubicBezTo>
                    <a:pt x="90" y="9"/>
                    <a:pt x="95" y="11"/>
                    <a:pt x="100" y="14"/>
                  </a:cubicBezTo>
                  <a:cubicBezTo>
                    <a:pt x="95" y="23"/>
                    <a:pt x="95" y="23"/>
                    <a:pt x="95" y="23"/>
                  </a:cubicBezTo>
                  <a:cubicBezTo>
                    <a:pt x="100" y="26"/>
                    <a:pt x="100" y="26"/>
                    <a:pt x="100" y="26"/>
                  </a:cubicBezTo>
                  <a:cubicBezTo>
                    <a:pt x="105" y="17"/>
                    <a:pt x="105" y="17"/>
                    <a:pt x="105" y="17"/>
                  </a:cubicBezTo>
                  <a:cubicBezTo>
                    <a:pt x="110" y="20"/>
                    <a:pt x="114" y="23"/>
                    <a:pt x="118" y="27"/>
                  </a:cubicBezTo>
                  <a:cubicBezTo>
                    <a:pt x="109" y="34"/>
                    <a:pt x="109" y="34"/>
                    <a:pt x="109" y="34"/>
                  </a:cubicBezTo>
                  <a:cubicBezTo>
                    <a:pt x="113" y="39"/>
                    <a:pt x="113" y="39"/>
                    <a:pt x="113" y="39"/>
                  </a:cubicBezTo>
                  <a:cubicBezTo>
                    <a:pt x="121" y="32"/>
                    <a:pt x="121" y="32"/>
                    <a:pt x="121" y="32"/>
                  </a:cubicBezTo>
                  <a:cubicBezTo>
                    <a:pt x="125" y="36"/>
                    <a:pt x="127" y="41"/>
                    <a:pt x="130" y="46"/>
                  </a:cubicBezTo>
                  <a:cubicBezTo>
                    <a:pt x="119" y="50"/>
                    <a:pt x="119" y="50"/>
                    <a:pt x="119" y="50"/>
                  </a:cubicBezTo>
                  <a:cubicBezTo>
                    <a:pt x="121" y="55"/>
                    <a:pt x="121" y="55"/>
                    <a:pt x="121" y="55"/>
                  </a:cubicBezTo>
                  <a:cubicBezTo>
                    <a:pt x="132" y="52"/>
                    <a:pt x="132" y="52"/>
                    <a:pt x="132" y="52"/>
                  </a:cubicBezTo>
                  <a:cubicBezTo>
                    <a:pt x="133" y="57"/>
                    <a:pt x="134" y="63"/>
                    <a:pt x="134" y="69"/>
                  </a:cubicBezTo>
                  <a:cubicBezTo>
                    <a:pt x="140" y="69"/>
                    <a:pt x="140" y="69"/>
                    <a:pt x="140" y="69"/>
                  </a:cubicBezTo>
                  <a:lnTo>
                    <a:pt x="140" y="6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2" name="Freeform 144"/>
            <p:cNvSpPr>
              <a:spLocks/>
            </p:cNvSpPr>
            <p:nvPr userDrawn="1"/>
          </p:nvSpPr>
          <p:spPr bwMode="auto">
            <a:xfrm>
              <a:off x="3363913" y="4448175"/>
              <a:ext cx="31750" cy="41275"/>
            </a:xfrm>
            <a:custGeom>
              <a:avLst/>
              <a:gdLst>
                <a:gd name="T0" fmla="*/ 8 w 20"/>
                <a:gd name="T1" fmla="*/ 17 h 26"/>
                <a:gd name="T2" fmla="*/ 15 w 20"/>
                <a:gd name="T3" fmla="*/ 17 h 26"/>
                <a:gd name="T4" fmla="*/ 15 w 20"/>
                <a:gd name="T5" fmla="*/ 9 h 26"/>
                <a:gd name="T6" fmla="*/ 8 w 20"/>
                <a:gd name="T7" fmla="*/ 9 h 26"/>
                <a:gd name="T8" fmla="*/ 8 w 20"/>
                <a:gd name="T9" fmla="*/ 7 h 26"/>
                <a:gd name="T10" fmla="*/ 20 w 20"/>
                <a:gd name="T11" fmla="*/ 7 h 26"/>
                <a:gd name="T12" fmla="*/ 20 w 20"/>
                <a:gd name="T13" fmla="*/ 0 h 26"/>
                <a:gd name="T14" fmla="*/ 0 w 20"/>
                <a:gd name="T15" fmla="*/ 0 h 26"/>
                <a:gd name="T16" fmla="*/ 0 w 20"/>
                <a:gd name="T17" fmla="*/ 26 h 26"/>
                <a:gd name="T18" fmla="*/ 20 w 20"/>
                <a:gd name="T19" fmla="*/ 26 h 26"/>
                <a:gd name="T20" fmla="*/ 20 w 20"/>
                <a:gd name="T21" fmla="*/ 22 h 26"/>
                <a:gd name="T22" fmla="*/ 8 w 20"/>
                <a:gd name="T23" fmla="*/ 22 h 26"/>
                <a:gd name="T24" fmla="*/ 8 w 20"/>
                <a:gd name="T25"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26">
                  <a:moveTo>
                    <a:pt x="8" y="17"/>
                  </a:moveTo>
                  <a:lnTo>
                    <a:pt x="15" y="17"/>
                  </a:lnTo>
                  <a:lnTo>
                    <a:pt x="15" y="9"/>
                  </a:lnTo>
                  <a:lnTo>
                    <a:pt x="8" y="9"/>
                  </a:lnTo>
                  <a:lnTo>
                    <a:pt x="8" y="7"/>
                  </a:lnTo>
                  <a:lnTo>
                    <a:pt x="20" y="7"/>
                  </a:lnTo>
                  <a:lnTo>
                    <a:pt x="20" y="0"/>
                  </a:lnTo>
                  <a:lnTo>
                    <a:pt x="0" y="0"/>
                  </a:lnTo>
                  <a:lnTo>
                    <a:pt x="0" y="26"/>
                  </a:lnTo>
                  <a:lnTo>
                    <a:pt x="20" y="26"/>
                  </a:lnTo>
                  <a:lnTo>
                    <a:pt x="20" y="22"/>
                  </a:lnTo>
                  <a:lnTo>
                    <a:pt x="8" y="22"/>
                  </a:lnTo>
                  <a:lnTo>
                    <a:pt x="8" y="1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3" name="Freeform 145"/>
            <p:cNvSpPr>
              <a:spLocks/>
            </p:cNvSpPr>
            <p:nvPr userDrawn="1"/>
          </p:nvSpPr>
          <p:spPr bwMode="auto">
            <a:xfrm>
              <a:off x="3541713" y="4362450"/>
              <a:ext cx="263525" cy="139700"/>
            </a:xfrm>
            <a:custGeom>
              <a:avLst/>
              <a:gdLst>
                <a:gd name="T0" fmla="*/ 19 w 68"/>
                <a:gd name="T1" fmla="*/ 21 h 36"/>
                <a:gd name="T2" fmla="*/ 11 w 68"/>
                <a:gd name="T3" fmla="*/ 20 h 36"/>
                <a:gd name="T4" fmla="*/ 6 w 68"/>
                <a:gd name="T5" fmla="*/ 27 h 36"/>
                <a:gd name="T6" fmla="*/ 0 w 68"/>
                <a:gd name="T7" fmla="*/ 29 h 36"/>
                <a:gd name="T8" fmla="*/ 4 w 68"/>
                <a:gd name="T9" fmla="*/ 36 h 36"/>
                <a:gd name="T10" fmla="*/ 10 w 68"/>
                <a:gd name="T11" fmla="*/ 32 h 36"/>
                <a:gd name="T12" fmla="*/ 17 w 68"/>
                <a:gd name="T13" fmla="*/ 33 h 36"/>
                <a:gd name="T14" fmla="*/ 21 w 68"/>
                <a:gd name="T15" fmla="*/ 26 h 36"/>
                <a:gd name="T16" fmla="*/ 68 w 68"/>
                <a:gd name="T17" fmla="*/ 0 h 36"/>
                <a:gd name="T18" fmla="*/ 19 w 68"/>
                <a:gd name="T19" fmla="*/ 2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36">
                  <a:moveTo>
                    <a:pt x="19" y="21"/>
                  </a:moveTo>
                  <a:cubicBezTo>
                    <a:pt x="17" y="19"/>
                    <a:pt x="13" y="18"/>
                    <a:pt x="11" y="20"/>
                  </a:cubicBezTo>
                  <a:cubicBezTo>
                    <a:pt x="8" y="21"/>
                    <a:pt x="6" y="24"/>
                    <a:pt x="6" y="27"/>
                  </a:cubicBezTo>
                  <a:cubicBezTo>
                    <a:pt x="0" y="29"/>
                    <a:pt x="0" y="29"/>
                    <a:pt x="0" y="29"/>
                  </a:cubicBezTo>
                  <a:cubicBezTo>
                    <a:pt x="4" y="36"/>
                    <a:pt x="4" y="36"/>
                    <a:pt x="4" y="36"/>
                  </a:cubicBezTo>
                  <a:cubicBezTo>
                    <a:pt x="10" y="32"/>
                    <a:pt x="10" y="32"/>
                    <a:pt x="10" y="32"/>
                  </a:cubicBezTo>
                  <a:cubicBezTo>
                    <a:pt x="12" y="34"/>
                    <a:pt x="15" y="34"/>
                    <a:pt x="17" y="33"/>
                  </a:cubicBezTo>
                  <a:cubicBezTo>
                    <a:pt x="19" y="31"/>
                    <a:pt x="21" y="29"/>
                    <a:pt x="21" y="26"/>
                  </a:cubicBezTo>
                  <a:cubicBezTo>
                    <a:pt x="68" y="0"/>
                    <a:pt x="68" y="0"/>
                    <a:pt x="68" y="0"/>
                  </a:cubicBezTo>
                  <a:lnTo>
                    <a:pt x="19" y="2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4" name="Freeform 146"/>
            <p:cNvSpPr>
              <a:spLocks/>
            </p:cNvSpPr>
            <p:nvPr userDrawn="1"/>
          </p:nvSpPr>
          <p:spPr bwMode="auto">
            <a:xfrm>
              <a:off x="3797300" y="4448175"/>
              <a:ext cx="34925" cy="41275"/>
            </a:xfrm>
            <a:custGeom>
              <a:avLst/>
              <a:gdLst>
                <a:gd name="T0" fmla="*/ 0 w 22"/>
                <a:gd name="T1" fmla="*/ 26 h 26"/>
                <a:gd name="T2" fmla="*/ 7 w 22"/>
                <a:gd name="T3" fmla="*/ 26 h 26"/>
                <a:gd name="T4" fmla="*/ 7 w 22"/>
                <a:gd name="T5" fmla="*/ 17 h 26"/>
                <a:gd name="T6" fmla="*/ 17 w 22"/>
                <a:gd name="T7" fmla="*/ 17 h 26"/>
                <a:gd name="T8" fmla="*/ 17 w 22"/>
                <a:gd name="T9" fmla="*/ 9 h 26"/>
                <a:gd name="T10" fmla="*/ 7 w 22"/>
                <a:gd name="T11" fmla="*/ 9 h 26"/>
                <a:gd name="T12" fmla="*/ 7 w 22"/>
                <a:gd name="T13" fmla="*/ 7 h 26"/>
                <a:gd name="T14" fmla="*/ 22 w 22"/>
                <a:gd name="T15" fmla="*/ 7 h 26"/>
                <a:gd name="T16" fmla="*/ 22 w 22"/>
                <a:gd name="T17" fmla="*/ 0 h 26"/>
                <a:gd name="T18" fmla="*/ 0 w 22"/>
                <a:gd name="T19" fmla="*/ 0 h 26"/>
                <a:gd name="T20" fmla="*/ 0 w 22"/>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26">
                  <a:moveTo>
                    <a:pt x="0" y="26"/>
                  </a:moveTo>
                  <a:lnTo>
                    <a:pt x="7" y="26"/>
                  </a:lnTo>
                  <a:lnTo>
                    <a:pt x="7" y="17"/>
                  </a:lnTo>
                  <a:lnTo>
                    <a:pt x="17" y="17"/>
                  </a:lnTo>
                  <a:lnTo>
                    <a:pt x="17" y="9"/>
                  </a:lnTo>
                  <a:lnTo>
                    <a:pt x="7" y="9"/>
                  </a:lnTo>
                  <a:lnTo>
                    <a:pt x="7" y="7"/>
                  </a:lnTo>
                  <a:lnTo>
                    <a:pt x="22" y="7"/>
                  </a:lnTo>
                  <a:lnTo>
                    <a:pt x="22" y="0"/>
                  </a:lnTo>
                  <a:lnTo>
                    <a:pt x="0" y="0"/>
                  </a:lnTo>
                  <a:lnTo>
                    <a:pt x="0" y="2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75" name="Group 174"/>
          <p:cNvGrpSpPr/>
          <p:nvPr userDrawn="1"/>
        </p:nvGrpSpPr>
        <p:grpSpPr>
          <a:xfrm>
            <a:off x="6916738" y="4011613"/>
            <a:ext cx="436562" cy="563563"/>
            <a:chOff x="6916738" y="4011613"/>
            <a:chExt cx="436562" cy="563563"/>
          </a:xfrm>
        </p:grpSpPr>
        <p:sp>
          <p:nvSpPr>
            <p:cNvPr id="176" name="Rectangle 147"/>
            <p:cNvSpPr>
              <a:spLocks noChangeArrowheads="1"/>
            </p:cNvSpPr>
            <p:nvPr userDrawn="1"/>
          </p:nvSpPr>
          <p:spPr bwMode="auto">
            <a:xfrm>
              <a:off x="6916738" y="4529138"/>
              <a:ext cx="355600" cy="4603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7" name="Freeform 148"/>
            <p:cNvSpPr>
              <a:spLocks noEditPoints="1"/>
            </p:cNvSpPr>
            <p:nvPr userDrawn="1"/>
          </p:nvSpPr>
          <p:spPr bwMode="auto">
            <a:xfrm>
              <a:off x="6924675" y="4011613"/>
              <a:ext cx="428625" cy="490538"/>
            </a:xfrm>
            <a:custGeom>
              <a:avLst/>
              <a:gdLst>
                <a:gd name="T0" fmla="*/ 106 w 111"/>
                <a:gd name="T1" fmla="*/ 22 h 127"/>
                <a:gd name="T2" fmla="*/ 106 w 111"/>
                <a:gd name="T3" fmla="*/ 22 h 127"/>
                <a:gd name="T4" fmla="*/ 85 w 111"/>
                <a:gd name="T5" fmla="*/ 0 h 127"/>
                <a:gd name="T6" fmla="*/ 80 w 111"/>
                <a:gd name="T7" fmla="*/ 4 h 127"/>
                <a:gd name="T8" fmla="*/ 90 w 111"/>
                <a:gd name="T9" fmla="*/ 15 h 127"/>
                <a:gd name="T10" fmla="*/ 90 w 111"/>
                <a:gd name="T11" fmla="*/ 33 h 127"/>
                <a:gd name="T12" fmla="*/ 104 w 111"/>
                <a:gd name="T13" fmla="*/ 48 h 127"/>
                <a:gd name="T14" fmla="*/ 104 w 111"/>
                <a:gd name="T15" fmla="*/ 105 h 127"/>
                <a:gd name="T16" fmla="*/ 99 w 111"/>
                <a:gd name="T17" fmla="*/ 108 h 127"/>
                <a:gd name="T18" fmla="*/ 92 w 111"/>
                <a:gd name="T19" fmla="*/ 105 h 127"/>
                <a:gd name="T20" fmla="*/ 92 w 111"/>
                <a:gd name="T21" fmla="*/ 62 h 127"/>
                <a:gd name="T22" fmla="*/ 80 w 111"/>
                <a:gd name="T23" fmla="*/ 51 h 127"/>
                <a:gd name="T24" fmla="*/ 80 w 111"/>
                <a:gd name="T25" fmla="*/ 15 h 127"/>
                <a:gd name="T26" fmla="*/ 69 w 111"/>
                <a:gd name="T27" fmla="*/ 3 h 127"/>
                <a:gd name="T28" fmla="*/ 12 w 111"/>
                <a:gd name="T29" fmla="*/ 3 h 127"/>
                <a:gd name="T30" fmla="*/ 0 w 111"/>
                <a:gd name="T31" fmla="*/ 15 h 127"/>
                <a:gd name="T32" fmla="*/ 0 w 111"/>
                <a:gd name="T33" fmla="*/ 115 h 127"/>
                <a:gd name="T34" fmla="*/ 12 w 111"/>
                <a:gd name="T35" fmla="*/ 127 h 127"/>
                <a:gd name="T36" fmla="*/ 69 w 111"/>
                <a:gd name="T37" fmla="*/ 127 h 127"/>
                <a:gd name="T38" fmla="*/ 80 w 111"/>
                <a:gd name="T39" fmla="*/ 115 h 127"/>
                <a:gd name="T40" fmla="*/ 80 w 111"/>
                <a:gd name="T41" fmla="*/ 60 h 127"/>
                <a:gd name="T42" fmla="*/ 85 w 111"/>
                <a:gd name="T43" fmla="*/ 65 h 127"/>
                <a:gd name="T44" fmla="*/ 85 w 111"/>
                <a:gd name="T45" fmla="*/ 108 h 127"/>
                <a:gd name="T46" fmla="*/ 86 w 111"/>
                <a:gd name="T47" fmla="*/ 109 h 127"/>
                <a:gd name="T48" fmla="*/ 98 w 111"/>
                <a:gd name="T49" fmla="*/ 115 h 127"/>
                <a:gd name="T50" fmla="*/ 99 w 111"/>
                <a:gd name="T51" fmla="*/ 115 h 127"/>
                <a:gd name="T52" fmla="*/ 110 w 111"/>
                <a:gd name="T53" fmla="*/ 109 h 127"/>
                <a:gd name="T54" fmla="*/ 111 w 111"/>
                <a:gd name="T55" fmla="*/ 108 h 127"/>
                <a:gd name="T56" fmla="*/ 111 w 111"/>
                <a:gd name="T57" fmla="*/ 56 h 127"/>
                <a:gd name="T58" fmla="*/ 111 w 111"/>
                <a:gd name="T59" fmla="*/ 38 h 127"/>
                <a:gd name="T60" fmla="*/ 111 w 111"/>
                <a:gd name="T61" fmla="*/ 28 h 127"/>
                <a:gd name="T62" fmla="*/ 106 w 111"/>
                <a:gd name="T63" fmla="*/ 22 h 127"/>
                <a:gd name="T64" fmla="*/ 73 w 111"/>
                <a:gd name="T65" fmla="*/ 46 h 127"/>
                <a:gd name="T66" fmla="*/ 61 w 111"/>
                <a:gd name="T67" fmla="*/ 57 h 127"/>
                <a:gd name="T68" fmla="*/ 20 w 111"/>
                <a:gd name="T69" fmla="*/ 57 h 127"/>
                <a:gd name="T70" fmla="*/ 9 w 111"/>
                <a:gd name="T71" fmla="*/ 46 h 127"/>
                <a:gd name="T72" fmla="*/ 9 w 111"/>
                <a:gd name="T73" fmla="*/ 26 h 127"/>
                <a:gd name="T74" fmla="*/ 20 w 111"/>
                <a:gd name="T75" fmla="*/ 15 h 127"/>
                <a:gd name="T76" fmla="*/ 61 w 111"/>
                <a:gd name="T77" fmla="*/ 15 h 127"/>
                <a:gd name="T78" fmla="*/ 73 w 111"/>
                <a:gd name="T79" fmla="*/ 26 h 127"/>
                <a:gd name="T80" fmla="*/ 73 w 111"/>
                <a:gd name="T81" fmla="*/ 46 h 127"/>
                <a:gd name="T82" fmla="*/ 104 w 111"/>
                <a:gd name="T83" fmla="*/ 38 h 127"/>
                <a:gd name="T84" fmla="*/ 104 w 111"/>
                <a:gd name="T85" fmla="*/ 38 h 127"/>
                <a:gd name="T86" fmla="*/ 97 w 111"/>
                <a:gd name="T87" fmla="*/ 30 h 127"/>
                <a:gd name="T88" fmla="*/ 97 w 111"/>
                <a:gd name="T89" fmla="*/ 23 h 127"/>
                <a:gd name="T90" fmla="*/ 104 w 111"/>
                <a:gd name="T91" fmla="*/ 31 h 127"/>
                <a:gd name="T92" fmla="*/ 104 w 111"/>
                <a:gd name="T93" fmla="*/ 3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1" h="127">
                  <a:moveTo>
                    <a:pt x="106" y="22"/>
                  </a:moveTo>
                  <a:cubicBezTo>
                    <a:pt x="106" y="22"/>
                    <a:pt x="106" y="22"/>
                    <a:pt x="106" y="22"/>
                  </a:cubicBezTo>
                  <a:cubicBezTo>
                    <a:pt x="85" y="0"/>
                    <a:pt x="85" y="0"/>
                    <a:pt x="85" y="0"/>
                  </a:cubicBezTo>
                  <a:cubicBezTo>
                    <a:pt x="80" y="4"/>
                    <a:pt x="80" y="4"/>
                    <a:pt x="80" y="4"/>
                  </a:cubicBezTo>
                  <a:cubicBezTo>
                    <a:pt x="90" y="15"/>
                    <a:pt x="90" y="15"/>
                    <a:pt x="90" y="15"/>
                  </a:cubicBezTo>
                  <a:cubicBezTo>
                    <a:pt x="90" y="33"/>
                    <a:pt x="90" y="33"/>
                    <a:pt x="90" y="33"/>
                  </a:cubicBezTo>
                  <a:cubicBezTo>
                    <a:pt x="104" y="48"/>
                    <a:pt x="104" y="48"/>
                    <a:pt x="104" y="48"/>
                  </a:cubicBezTo>
                  <a:cubicBezTo>
                    <a:pt x="104" y="105"/>
                    <a:pt x="104" y="105"/>
                    <a:pt x="104" y="105"/>
                  </a:cubicBezTo>
                  <a:cubicBezTo>
                    <a:pt x="103" y="106"/>
                    <a:pt x="101" y="108"/>
                    <a:pt x="99" y="108"/>
                  </a:cubicBezTo>
                  <a:cubicBezTo>
                    <a:pt x="96" y="108"/>
                    <a:pt x="94" y="107"/>
                    <a:pt x="92" y="105"/>
                  </a:cubicBezTo>
                  <a:cubicBezTo>
                    <a:pt x="92" y="62"/>
                    <a:pt x="92" y="62"/>
                    <a:pt x="92" y="62"/>
                  </a:cubicBezTo>
                  <a:cubicBezTo>
                    <a:pt x="80" y="51"/>
                    <a:pt x="80" y="51"/>
                    <a:pt x="80" y="51"/>
                  </a:cubicBezTo>
                  <a:cubicBezTo>
                    <a:pt x="80" y="15"/>
                    <a:pt x="80" y="15"/>
                    <a:pt x="80" y="15"/>
                  </a:cubicBezTo>
                  <a:cubicBezTo>
                    <a:pt x="80" y="9"/>
                    <a:pt x="75" y="3"/>
                    <a:pt x="69" y="3"/>
                  </a:cubicBezTo>
                  <a:cubicBezTo>
                    <a:pt x="12" y="3"/>
                    <a:pt x="12" y="3"/>
                    <a:pt x="12" y="3"/>
                  </a:cubicBezTo>
                  <a:cubicBezTo>
                    <a:pt x="5" y="3"/>
                    <a:pt x="0" y="9"/>
                    <a:pt x="0" y="15"/>
                  </a:cubicBezTo>
                  <a:cubicBezTo>
                    <a:pt x="0" y="115"/>
                    <a:pt x="0" y="115"/>
                    <a:pt x="0" y="115"/>
                  </a:cubicBezTo>
                  <a:cubicBezTo>
                    <a:pt x="0" y="122"/>
                    <a:pt x="5" y="127"/>
                    <a:pt x="12" y="127"/>
                  </a:cubicBezTo>
                  <a:cubicBezTo>
                    <a:pt x="69" y="127"/>
                    <a:pt x="69" y="127"/>
                    <a:pt x="69" y="127"/>
                  </a:cubicBezTo>
                  <a:cubicBezTo>
                    <a:pt x="75" y="127"/>
                    <a:pt x="80" y="122"/>
                    <a:pt x="80" y="115"/>
                  </a:cubicBezTo>
                  <a:cubicBezTo>
                    <a:pt x="80" y="60"/>
                    <a:pt x="80" y="60"/>
                    <a:pt x="80" y="60"/>
                  </a:cubicBezTo>
                  <a:cubicBezTo>
                    <a:pt x="85" y="65"/>
                    <a:pt x="85" y="65"/>
                    <a:pt x="85" y="65"/>
                  </a:cubicBezTo>
                  <a:cubicBezTo>
                    <a:pt x="85" y="108"/>
                    <a:pt x="85" y="108"/>
                    <a:pt x="85" y="108"/>
                  </a:cubicBezTo>
                  <a:cubicBezTo>
                    <a:pt x="86" y="109"/>
                    <a:pt x="86" y="109"/>
                    <a:pt x="86" y="109"/>
                  </a:cubicBezTo>
                  <a:cubicBezTo>
                    <a:pt x="90" y="113"/>
                    <a:pt x="94" y="115"/>
                    <a:pt x="98" y="115"/>
                  </a:cubicBezTo>
                  <a:cubicBezTo>
                    <a:pt x="98" y="115"/>
                    <a:pt x="99" y="115"/>
                    <a:pt x="99" y="115"/>
                  </a:cubicBezTo>
                  <a:cubicBezTo>
                    <a:pt x="106" y="115"/>
                    <a:pt x="110" y="109"/>
                    <a:pt x="110" y="109"/>
                  </a:cubicBezTo>
                  <a:cubicBezTo>
                    <a:pt x="111" y="108"/>
                    <a:pt x="111" y="108"/>
                    <a:pt x="111" y="108"/>
                  </a:cubicBezTo>
                  <a:cubicBezTo>
                    <a:pt x="111" y="56"/>
                    <a:pt x="111" y="56"/>
                    <a:pt x="111" y="56"/>
                  </a:cubicBezTo>
                  <a:cubicBezTo>
                    <a:pt x="111" y="38"/>
                    <a:pt x="111" y="38"/>
                    <a:pt x="111" y="38"/>
                  </a:cubicBezTo>
                  <a:cubicBezTo>
                    <a:pt x="111" y="28"/>
                    <a:pt x="111" y="28"/>
                    <a:pt x="111" y="28"/>
                  </a:cubicBezTo>
                  <a:lnTo>
                    <a:pt x="106" y="22"/>
                  </a:lnTo>
                  <a:close/>
                  <a:moveTo>
                    <a:pt x="73" y="46"/>
                  </a:moveTo>
                  <a:cubicBezTo>
                    <a:pt x="73" y="52"/>
                    <a:pt x="68" y="57"/>
                    <a:pt x="61" y="57"/>
                  </a:cubicBezTo>
                  <a:cubicBezTo>
                    <a:pt x="20" y="57"/>
                    <a:pt x="20" y="57"/>
                    <a:pt x="20" y="57"/>
                  </a:cubicBezTo>
                  <a:cubicBezTo>
                    <a:pt x="14" y="57"/>
                    <a:pt x="9" y="52"/>
                    <a:pt x="9" y="46"/>
                  </a:cubicBezTo>
                  <a:cubicBezTo>
                    <a:pt x="9" y="26"/>
                    <a:pt x="9" y="26"/>
                    <a:pt x="9" y="26"/>
                  </a:cubicBezTo>
                  <a:cubicBezTo>
                    <a:pt x="9" y="20"/>
                    <a:pt x="14" y="15"/>
                    <a:pt x="20" y="15"/>
                  </a:cubicBezTo>
                  <a:cubicBezTo>
                    <a:pt x="61" y="15"/>
                    <a:pt x="61" y="15"/>
                    <a:pt x="61" y="15"/>
                  </a:cubicBezTo>
                  <a:cubicBezTo>
                    <a:pt x="68" y="15"/>
                    <a:pt x="73" y="20"/>
                    <a:pt x="73" y="26"/>
                  </a:cubicBezTo>
                  <a:lnTo>
                    <a:pt x="73" y="46"/>
                  </a:lnTo>
                  <a:close/>
                  <a:moveTo>
                    <a:pt x="104" y="38"/>
                  </a:moveTo>
                  <a:cubicBezTo>
                    <a:pt x="104" y="38"/>
                    <a:pt x="104" y="38"/>
                    <a:pt x="104" y="38"/>
                  </a:cubicBezTo>
                  <a:cubicBezTo>
                    <a:pt x="97" y="30"/>
                    <a:pt x="97" y="30"/>
                    <a:pt x="97" y="30"/>
                  </a:cubicBezTo>
                  <a:cubicBezTo>
                    <a:pt x="97" y="23"/>
                    <a:pt x="97" y="23"/>
                    <a:pt x="97" y="23"/>
                  </a:cubicBezTo>
                  <a:cubicBezTo>
                    <a:pt x="104" y="31"/>
                    <a:pt x="104" y="31"/>
                    <a:pt x="104" y="31"/>
                  </a:cubicBezTo>
                  <a:lnTo>
                    <a:pt x="104" y="3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78" name="Freeform 149"/>
          <p:cNvSpPr>
            <a:spLocks noEditPoints="1"/>
          </p:cNvSpPr>
          <p:nvPr userDrawn="1"/>
        </p:nvSpPr>
        <p:spPr bwMode="auto">
          <a:xfrm>
            <a:off x="7585075" y="4003675"/>
            <a:ext cx="296863" cy="404813"/>
          </a:xfrm>
          <a:custGeom>
            <a:avLst/>
            <a:gdLst>
              <a:gd name="T0" fmla="*/ 66 w 77"/>
              <a:gd name="T1" fmla="*/ 57 h 105"/>
              <a:gd name="T2" fmla="*/ 66 w 77"/>
              <a:gd name="T3" fmla="*/ 6 h 105"/>
              <a:gd name="T4" fmla="*/ 60 w 77"/>
              <a:gd name="T5" fmla="*/ 0 h 105"/>
              <a:gd name="T6" fmla="*/ 22 w 77"/>
              <a:gd name="T7" fmla="*/ 0 h 105"/>
              <a:gd name="T8" fmla="*/ 0 w 77"/>
              <a:gd name="T9" fmla="*/ 22 h 105"/>
              <a:gd name="T10" fmla="*/ 0 w 77"/>
              <a:gd name="T11" fmla="*/ 86 h 105"/>
              <a:gd name="T12" fmla="*/ 6 w 77"/>
              <a:gd name="T13" fmla="*/ 92 h 105"/>
              <a:gd name="T14" fmla="*/ 26 w 77"/>
              <a:gd name="T15" fmla="*/ 92 h 105"/>
              <a:gd name="T16" fmla="*/ 50 w 77"/>
              <a:gd name="T17" fmla="*/ 105 h 105"/>
              <a:gd name="T18" fmla="*/ 77 w 77"/>
              <a:gd name="T19" fmla="*/ 78 h 105"/>
              <a:gd name="T20" fmla="*/ 66 w 77"/>
              <a:gd name="T21" fmla="*/ 57 h 105"/>
              <a:gd name="T22" fmla="*/ 20 w 77"/>
              <a:gd name="T23" fmla="*/ 9 h 105"/>
              <a:gd name="T24" fmla="*/ 20 w 77"/>
              <a:gd name="T25" fmla="*/ 19 h 105"/>
              <a:gd name="T26" fmla="*/ 20 w 77"/>
              <a:gd name="T27" fmla="*/ 20 h 105"/>
              <a:gd name="T28" fmla="*/ 9 w 77"/>
              <a:gd name="T29" fmla="*/ 20 h 105"/>
              <a:gd name="T30" fmla="*/ 20 w 77"/>
              <a:gd name="T31" fmla="*/ 9 h 105"/>
              <a:gd name="T32" fmla="*/ 23 w 77"/>
              <a:gd name="T33" fmla="*/ 72 h 105"/>
              <a:gd name="T34" fmla="*/ 10 w 77"/>
              <a:gd name="T35" fmla="*/ 72 h 105"/>
              <a:gd name="T36" fmla="*/ 10 w 77"/>
              <a:gd name="T37" fmla="*/ 78 h 105"/>
              <a:gd name="T38" fmla="*/ 23 w 77"/>
              <a:gd name="T39" fmla="*/ 78 h 105"/>
              <a:gd name="T40" fmla="*/ 23 w 77"/>
              <a:gd name="T41" fmla="*/ 78 h 105"/>
              <a:gd name="T42" fmla="*/ 24 w 77"/>
              <a:gd name="T43" fmla="*/ 86 h 105"/>
              <a:gd name="T44" fmla="*/ 6 w 77"/>
              <a:gd name="T45" fmla="*/ 86 h 105"/>
              <a:gd name="T46" fmla="*/ 5 w 77"/>
              <a:gd name="T47" fmla="*/ 86 h 105"/>
              <a:gd name="T48" fmla="*/ 5 w 77"/>
              <a:gd name="T49" fmla="*/ 26 h 105"/>
              <a:gd name="T50" fmla="*/ 20 w 77"/>
              <a:gd name="T51" fmla="*/ 26 h 105"/>
              <a:gd name="T52" fmla="*/ 26 w 77"/>
              <a:gd name="T53" fmla="*/ 19 h 105"/>
              <a:gd name="T54" fmla="*/ 26 w 77"/>
              <a:gd name="T55" fmla="*/ 5 h 105"/>
              <a:gd name="T56" fmla="*/ 60 w 77"/>
              <a:gd name="T57" fmla="*/ 5 h 105"/>
              <a:gd name="T58" fmla="*/ 61 w 77"/>
              <a:gd name="T59" fmla="*/ 6 h 105"/>
              <a:gd name="T60" fmla="*/ 61 w 77"/>
              <a:gd name="T61" fmla="*/ 53 h 105"/>
              <a:gd name="T62" fmla="*/ 50 w 77"/>
              <a:gd name="T63" fmla="*/ 51 h 105"/>
              <a:gd name="T64" fmla="*/ 32 w 77"/>
              <a:gd name="T65" fmla="*/ 58 h 105"/>
              <a:gd name="T66" fmla="*/ 10 w 77"/>
              <a:gd name="T67" fmla="*/ 58 h 105"/>
              <a:gd name="T68" fmla="*/ 10 w 77"/>
              <a:gd name="T69" fmla="*/ 63 h 105"/>
              <a:gd name="T70" fmla="*/ 27 w 77"/>
              <a:gd name="T71" fmla="*/ 63 h 105"/>
              <a:gd name="T72" fmla="*/ 23 w 77"/>
              <a:gd name="T73" fmla="*/ 72 h 105"/>
              <a:gd name="T74" fmla="*/ 50 w 77"/>
              <a:gd name="T75" fmla="*/ 100 h 105"/>
              <a:gd name="T76" fmla="*/ 28 w 77"/>
              <a:gd name="T77" fmla="*/ 78 h 105"/>
              <a:gd name="T78" fmla="*/ 50 w 77"/>
              <a:gd name="T79" fmla="*/ 56 h 105"/>
              <a:gd name="T80" fmla="*/ 71 w 77"/>
              <a:gd name="T81" fmla="*/ 78 h 105"/>
              <a:gd name="T82" fmla="*/ 50 w 77"/>
              <a:gd name="T83" fmla="*/ 10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7" h="105">
                <a:moveTo>
                  <a:pt x="66" y="57"/>
                </a:moveTo>
                <a:cubicBezTo>
                  <a:pt x="66" y="6"/>
                  <a:pt x="66" y="6"/>
                  <a:pt x="66" y="6"/>
                </a:cubicBezTo>
                <a:cubicBezTo>
                  <a:pt x="66" y="2"/>
                  <a:pt x="63" y="0"/>
                  <a:pt x="60" y="0"/>
                </a:cubicBezTo>
                <a:cubicBezTo>
                  <a:pt x="22" y="0"/>
                  <a:pt x="22" y="0"/>
                  <a:pt x="22" y="0"/>
                </a:cubicBezTo>
                <a:cubicBezTo>
                  <a:pt x="0" y="22"/>
                  <a:pt x="0" y="22"/>
                  <a:pt x="0" y="22"/>
                </a:cubicBezTo>
                <a:cubicBezTo>
                  <a:pt x="0" y="86"/>
                  <a:pt x="0" y="86"/>
                  <a:pt x="0" y="86"/>
                </a:cubicBezTo>
                <a:cubicBezTo>
                  <a:pt x="0" y="89"/>
                  <a:pt x="3" y="92"/>
                  <a:pt x="6" y="92"/>
                </a:cubicBezTo>
                <a:cubicBezTo>
                  <a:pt x="26" y="92"/>
                  <a:pt x="26" y="92"/>
                  <a:pt x="26" y="92"/>
                </a:cubicBezTo>
                <a:cubicBezTo>
                  <a:pt x="31" y="100"/>
                  <a:pt x="40" y="105"/>
                  <a:pt x="50" y="105"/>
                </a:cubicBezTo>
                <a:cubicBezTo>
                  <a:pt x="65" y="105"/>
                  <a:pt x="77" y="93"/>
                  <a:pt x="77" y="78"/>
                </a:cubicBezTo>
                <a:cubicBezTo>
                  <a:pt x="77" y="69"/>
                  <a:pt x="73" y="62"/>
                  <a:pt x="66" y="57"/>
                </a:cubicBezTo>
                <a:close/>
                <a:moveTo>
                  <a:pt x="20" y="9"/>
                </a:moveTo>
                <a:cubicBezTo>
                  <a:pt x="20" y="19"/>
                  <a:pt x="20" y="19"/>
                  <a:pt x="20" y="19"/>
                </a:cubicBezTo>
                <a:cubicBezTo>
                  <a:pt x="20" y="20"/>
                  <a:pt x="20" y="20"/>
                  <a:pt x="20" y="20"/>
                </a:cubicBezTo>
                <a:cubicBezTo>
                  <a:pt x="9" y="20"/>
                  <a:pt x="9" y="20"/>
                  <a:pt x="9" y="20"/>
                </a:cubicBezTo>
                <a:lnTo>
                  <a:pt x="20" y="9"/>
                </a:lnTo>
                <a:close/>
                <a:moveTo>
                  <a:pt x="23" y="72"/>
                </a:moveTo>
                <a:cubicBezTo>
                  <a:pt x="10" y="72"/>
                  <a:pt x="10" y="72"/>
                  <a:pt x="10" y="72"/>
                </a:cubicBezTo>
                <a:cubicBezTo>
                  <a:pt x="10" y="78"/>
                  <a:pt x="10" y="78"/>
                  <a:pt x="10" y="78"/>
                </a:cubicBezTo>
                <a:cubicBezTo>
                  <a:pt x="23" y="78"/>
                  <a:pt x="23" y="78"/>
                  <a:pt x="23" y="78"/>
                </a:cubicBezTo>
                <a:cubicBezTo>
                  <a:pt x="23" y="78"/>
                  <a:pt x="23" y="78"/>
                  <a:pt x="23" y="78"/>
                </a:cubicBezTo>
                <a:cubicBezTo>
                  <a:pt x="23" y="81"/>
                  <a:pt x="23" y="84"/>
                  <a:pt x="24" y="86"/>
                </a:cubicBezTo>
                <a:cubicBezTo>
                  <a:pt x="6" y="86"/>
                  <a:pt x="6" y="86"/>
                  <a:pt x="6" y="86"/>
                </a:cubicBezTo>
                <a:cubicBezTo>
                  <a:pt x="6" y="86"/>
                  <a:pt x="5" y="86"/>
                  <a:pt x="5" y="86"/>
                </a:cubicBezTo>
                <a:cubicBezTo>
                  <a:pt x="5" y="26"/>
                  <a:pt x="5" y="26"/>
                  <a:pt x="5" y="26"/>
                </a:cubicBezTo>
                <a:cubicBezTo>
                  <a:pt x="20" y="26"/>
                  <a:pt x="20" y="26"/>
                  <a:pt x="20" y="26"/>
                </a:cubicBezTo>
                <a:cubicBezTo>
                  <a:pt x="23" y="26"/>
                  <a:pt x="26" y="23"/>
                  <a:pt x="26" y="19"/>
                </a:cubicBezTo>
                <a:cubicBezTo>
                  <a:pt x="26" y="5"/>
                  <a:pt x="26" y="5"/>
                  <a:pt x="26" y="5"/>
                </a:cubicBezTo>
                <a:cubicBezTo>
                  <a:pt x="60" y="5"/>
                  <a:pt x="60" y="5"/>
                  <a:pt x="60" y="5"/>
                </a:cubicBezTo>
                <a:cubicBezTo>
                  <a:pt x="60" y="5"/>
                  <a:pt x="61" y="5"/>
                  <a:pt x="61" y="6"/>
                </a:cubicBezTo>
                <a:cubicBezTo>
                  <a:pt x="61" y="53"/>
                  <a:pt x="61" y="53"/>
                  <a:pt x="61" y="53"/>
                </a:cubicBezTo>
                <a:cubicBezTo>
                  <a:pt x="57" y="52"/>
                  <a:pt x="54" y="51"/>
                  <a:pt x="50" y="51"/>
                </a:cubicBezTo>
                <a:cubicBezTo>
                  <a:pt x="43" y="51"/>
                  <a:pt x="36" y="54"/>
                  <a:pt x="32" y="58"/>
                </a:cubicBezTo>
                <a:cubicBezTo>
                  <a:pt x="10" y="58"/>
                  <a:pt x="10" y="58"/>
                  <a:pt x="10" y="58"/>
                </a:cubicBezTo>
                <a:cubicBezTo>
                  <a:pt x="10" y="63"/>
                  <a:pt x="10" y="63"/>
                  <a:pt x="10" y="63"/>
                </a:cubicBezTo>
                <a:cubicBezTo>
                  <a:pt x="27" y="63"/>
                  <a:pt x="27" y="63"/>
                  <a:pt x="27" y="63"/>
                </a:cubicBezTo>
                <a:cubicBezTo>
                  <a:pt x="25" y="66"/>
                  <a:pt x="24" y="69"/>
                  <a:pt x="23" y="72"/>
                </a:cubicBezTo>
                <a:close/>
                <a:moveTo>
                  <a:pt x="50" y="100"/>
                </a:moveTo>
                <a:cubicBezTo>
                  <a:pt x="38" y="100"/>
                  <a:pt x="28" y="90"/>
                  <a:pt x="28" y="78"/>
                </a:cubicBezTo>
                <a:cubicBezTo>
                  <a:pt x="28" y="66"/>
                  <a:pt x="38" y="56"/>
                  <a:pt x="50" y="56"/>
                </a:cubicBezTo>
                <a:cubicBezTo>
                  <a:pt x="62" y="56"/>
                  <a:pt x="71" y="66"/>
                  <a:pt x="71" y="78"/>
                </a:cubicBezTo>
                <a:cubicBezTo>
                  <a:pt x="71" y="90"/>
                  <a:pt x="62" y="100"/>
                  <a:pt x="50" y="10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9" name="Rectangle 150"/>
          <p:cNvSpPr>
            <a:spLocks noChangeArrowheads="1"/>
          </p:cNvSpPr>
          <p:nvPr userDrawn="1"/>
        </p:nvSpPr>
        <p:spPr bwMode="auto">
          <a:xfrm>
            <a:off x="7705725" y="4057650"/>
            <a:ext cx="95250" cy="238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0" name="Rectangle 151"/>
          <p:cNvSpPr>
            <a:spLocks noChangeArrowheads="1"/>
          </p:cNvSpPr>
          <p:nvPr userDrawn="1"/>
        </p:nvSpPr>
        <p:spPr bwMode="auto">
          <a:xfrm>
            <a:off x="7623175" y="4114800"/>
            <a:ext cx="177800" cy="2063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1" name="Rectangle 152"/>
          <p:cNvSpPr>
            <a:spLocks noChangeArrowheads="1"/>
          </p:cNvSpPr>
          <p:nvPr userDrawn="1"/>
        </p:nvSpPr>
        <p:spPr bwMode="auto">
          <a:xfrm>
            <a:off x="7623175" y="4170363"/>
            <a:ext cx="177800" cy="2222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2" name="Freeform 153"/>
          <p:cNvSpPr>
            <a:spLocks/>
          </p:cNvSpPr>
          <p:nvPr userDrawn="1"/>
        </p:nvSpPr>
        <p:spPr bwMode="auto">
          <a:xfrm>
            <a:off x="7724775" y="4254500"/>
            <a:ext cx="123825" cy="65088"/>
          </a:xfrm>
          <a:custGeom>
            <a:avLst/>
            <a:gdLst>
              <a:gd name="T0" fmla="*/ 16 w 32"/>
              <a:gd name="T1" fmla="*/ 10 h 17"/>
              <a:gd name="T2" fmla="*/ 14 w 32"/>
              <a:gd name="T3" fmla="*/ 9 h 17"/>
              <a:gd name="T4" fmla="*/ 4 w 32"/>
              <a:gd name="T5" fmla="*/ 0 h 17"/>
              <a:gd name="T6" fmla="*/ 0 w 32"/>
              <a:gd name="T7" fmla="*/ 4 h 17"/>
              <a:gd name="T8" fmla="*/ 10 w 32"/>
              <a:gd name="T9" fmla="*/ 13 h 17"/>
              <a:gd name="T10" fmla="*/ 14 w 32"/>
              <a:gd name="T11" fmla="*/ 17 h 17"/>
              <a:gd name="T12" fmla="*/ 16 w 32"/>
              <a:gd name="T13" fmla="*/ 16 h 17"/>
              <a:gd name="T14" fmla="*/ 32 w 32"/>
              <a:gd name="T15" fmla="*/ 16 h 17"/>
              <a:gd name="T16" fmla="*/ 32 w 32"/>
              <a:gd name="T17" fmla="*/ 10 h 17"/>
              <a:gd name="T18" fmla="*/ 16 w 32"/>
              <a:gd name="T19" fmla="*/ 1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17">
                <a:moveTo>
                  <a:pt x="16" y="10"/>
                </a:moveTo>
                <a:cubicBezTo>
                  <a:pt x="16" y="10"/>
                  <a:pt x="15" y="9"/>
                  <a:pt x="14" y="9"/>
                </a:cubicBezTo>
                <a:cubicBezTo>
                  <a:pt x="4" y="0"/>
                  <a:pt x="4" y="0"/>
                  <a:pt x="4" y="0"/>
                </a:cubicBezTo>
                <a:cubicBezTo>
                  <a:pt x="0" y="4"/>
                  <a:pt x="0" y="4"/>
                  <a:pt x="0" y="4"/>
                </a:cubicBezTo>
                <a:cubicBezTo>
                  <a:pt x="10" y="13"/>
                  <a:pt x="10" y="13"/>
                  <a:pt x="10" y="13"/>
                </a:cubicBezTo>
                <a:cubicBezTo>
                  <a:pt x="10" y="15"/>
                  <a:pt x="12" y="17"/>
                  <a:pt x="14" y="17"/>
                </a:cubicBezTo>
                <a:cubicBezTo>
                  <a:pt x="15" y="17"/>
                  <a:pt x="16" y="16"/>
                  <a:pt x="16" y="16"/>
                </a:cubicBezTo>
                <a:cubicBezTo>
                  <a:pt x="32" y="16"/>
                  <a:pt x="32" y="16"/>
                  <a:pt x="32" y="16"/>
                </a:cubicBezTo>
                <a:cubicBezTo>
                  <a:pt x="32" y="10"/>
                  <a:pt x="32" y="10"/>
                  <a:pt x="32" y="10"/>
                </a:cubicBezTo>
                <a:lnTo>
                  <a:pt x="16"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3" name="Freeform 154"/>
          <p:cNvSpPr>
            <a:spLocks noEditPoints="1"/>
          </p:cNvSpPr>
          <p:nvPr userDrawn="1"/>
        </p:nvSpPr>
        <p:spPr bwMode="auto">
          <a:xfrm>
            <a:off x="8310563" y="3467100"/>
            <a:ext cx="560388" cy="296863"/>
          </a:xfrm>
          <a:custGeom>
            <a:avLst/>
            <a:gdLst>
              <a:gd name="T0" fmla="*/ 73 w 145"/>
              <a:gd name="T1" fmla="*/ 0 h 77"/>
              <a:gd name="T2" fmla="*/ 0 w 145"/>
              <a:gd name="T3" fmla="*/ 38 h 77"/>
              <a:gd name="T4" fmla="*/ 0 w 145"/>
              <a:gd name="T5" fmla="*/ 38 h 77"/>
              <a:gd name="T6" fmla="*/ 73 w 145"/>
              <a:gd name="T7" fmla="*/ 77 h 77"/>
              <a:gd name="T8" fmla="*/ 145 w 145"/>
              <a:gd name="T9" fmla="*/ 38 h 77"/>
              <a:gd name="T10" fmla="*/ 145 w 145"/>
              <a:gd name="T11" fmla="*/ 38 h 77"/>
              <a:gd name="T12" fmla="*/ 73 w 145"/>
              <a:gd name="T13" fmla="*/ 0 h 77"/>
              <a:gd name="T14" fmla="*/ 54 w 145"/>
              <a:gd name="T15" fmla="*/ 25 h 77"/>
              <a:gd name="T16" fmla="*/ 63 w 145"/>
              <a:gd name="T17" fmla="*/ 16 h 77"/>
              <a:gd name="T18" fmla="*/ 71 w 145"/>
              <a:gd name="T19" fmla="*/ 25 h 77"/>
              <a:gd name="T20" fmla="*/ 63 w 145"/>
              <a:gd name="T21" fmla="*/ 33 h 77"/>
              <a:gd name="T22" fmla="*/ 54 w 145"/>
              <a:gd name="T23" fmla="*/ 25 h 77"/>
              <a:gd name="T24" fmla="*/ 10 w 145"/>
              <a:gd name="T25" fmla="*/ 38 h 77"/>
              <a:gd name="T26" fmla="*/ 57 w 145"/>
              <a:gd name="T27" fmla="*/ 10 h 77"/>
              <a:gd name="T28" fmla="*/ 40 w 145"/>
              <a:gd name="T29" fmla="*/ 38 h 77"/>
              <a:gd name="T30" fmla="*/ 56 w 145"/>
              <a:gd name="T31" fmla="*/ 66 h 77"/>
              <a:gd name="T32" fmla="*/ 31 w 145"/>
              <a:gd name="T33" fmla="*/ 58 h 77"/>
              <a:gd name="T34" fmla="*/ 10 w 145"/>
              <a:gd name="T35" fmla="*/ 38 h 77"/>
              <a:gd name="T36" fmla="*/ 89 w 145"/>
              <a:gd name="T37" fmla="*/ 66 h 77"/>
              <a:gd name="T38" fmla="*/ 105 w 145"/>
              <a:gd name="T39" fmla="*/ 38 h 77"/>
              <a:gd name="T40" fmla="*/ 88 w 145"/>
              <a:gd name="T41" fmla="*/ 10 h 77"/>
              <a:gd name="T42" fmla="*/ 135 w 145"/>
              <a:gd name="T43" fmla="*/ 38 h 77"/>
              <a:gd name="T44" fmla="*/ 89 w 145"/>
              <a:gd name="T45" fmla="*/ 66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5" h="77">
                <a:moveTo>
                  <a:pt x="73" y="0"/>
                </a:moveTo>
                <a:cubicBezTo>
                  <a:pt x="38" y="0"/>
                  <a:pt x="9" y="16"/>
                  <a:pt x="0" y="38"/>
                </a:cubicBezTo>
                <a:cubicBezTo>
                  <a:pt x="0" y="38"/>
                  <a:pt x="0" y="38"/>
                  <a:pt x="0" y="38"/>
                </a:cubicBezTo>
                <a:cubicBezTo>
                  <a:pt x="9" y="60"/>
                  <a:pt x="38" y="77"/>
                  <a:pt x="73" y="77"/>
                </a:cubicBezTo>
                <a:cubicBezTo>
                  <a:pt x="107" y="77"/>
                  <a:pt x="137" y="60"/>
                  <a:pt x="145" y="38"/>
                </a:cubicBezTo>
                <a:cubicBezTo>
                  <a:pt x="145" y="38"/>
                  <a:pt x="145" y="38"/>
                  <a:pt x="145" y="38"/>
                </a:cubicBezTo>
                <a:cubicBezTo>
                  <a:pt x="137" y="16"/>
                  <a:pt x="107" y="0"/>
                  <a:pt x="73" y="0"/>
                </a:cubicBezTo>
                <a:close/>
                <a:moveTo>
                  <a:pt x="54" y="25"/>
                </a:moveTo>
                <a:cubicBezTo>
                  <a:pt x="54" y="20"/>
                  <a:pt x="58" y="16"/>
                  <a:pt x="63" y="16"/>
                </a:cubicBezTo>
                <a:cubicBezTo>
                  <a:pt x="67" y="16"/>
                  <a:pt x="71" y="20"/>
                  <a:pt x="71" y="25"/>
                </a:cubicBezTo>
                <a:cubicBezTo>
                  <a:pt x="71" y="29"/>
                  <a:pt x="67" y="33"/>
                  <a:pt x="63" y="33"/>
                </a:cubicBezTo>
                <a:cubicBezTo>
                  <a:pt x="58" y="33"/>
                  <a:pt x="54" y="29"/>
                  <a:pt x="54" y="25"/>
                </a:cubicBezTo>
                <a:close/>
                <a:moveTo>
                  <a:pt x="10" y="38"/>
                </a:moveTo>
                <a:cubicBezTo>
                  <a:pt x="18" y="24"/>
                  <a:pt x="36" y="14"/>
                  <a:pt x="57" y="10"/>
                </a:cubicBezTo>
                <a:cubicBezTo>
                  <a:pt x="47" y="16"/>
                  <a:pt x="40" y="26"/>
                  <a:pt x="40" y="38"/>
                </a:cubicBezTo>
                <a:cubicBezTo>
                  <a:pt x="40" y="50"/>
                  <a:pt x="47" y="61"/>
                  <a:pt x="56" y="66"/>
                </a:cubicBezTo>
                <a:cubicBezTo>
                  <a:pt x="47" y="65"/>
                  <a:pt x="39" y="62"/>
                  <a:pt x="31" y="58"/>
                </a:cubicBezTo>
                <a:cubicBezTo>
                  <a:pt x="21" y="53"/>
                  <a:pt x="14" y="46"/>
                  <a:pt x="10" y="38"/>
                </a:cubicBezTo>
                <a:close/>
                <a:moveTo>
                  <a:pt x="89" y="66"/>
                </a:moveTo>
                <a:cubicBezTo>
                  <a:pt x="99" y="61"/>
                  <a:pt x="105" y="50"/>
                  <a:pt x="105" y="38"/>
                </a:cubicBezTo>
                <a:cubicBezTo>
                  <a:pt x="105" y="26"/>
                  <a:pt x="98" y="16"/>
                  <a:pt x="88" y="10"/>
                </a:cubicBezTo>
                <a:cubicBezTo>
                  <a:pt x="110" y="14"/>
                  <a:pt x="128" y="24"/>
                  <a:pt x="135" y="38"/>
                </a:cubicBezTo>
                <a:cubicBezTo>
                  <a:pt x="128" y="52"/>
                  <a:pt x="110" y="62"/>
                  <a:pt x="89" y="6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4" name="Freeform 155"/>
          <p:cNvSpPr>
            <a:spLocks noEditPoints="1"/>
          </p:cNvSpPr>
          <p:nvPr userDrawn="1"/>
        </p:nvSpPr>
        <p:spPr bwMode="auto">
          <a:xfrm>
            <a:off x="8423275" y="2354263"/>
            <a:ext cx="544513" cy="838200"/>
          </a:xfrm>
          <a:custGeom>
            <a:avLst/>
            <a:gdLst>
              <a:gd name="T0" fmla="*/ 0 w 141"/>
              <a:gd name="T1" fmla="*/ 200 h 217"/>
              <a:gd name="T2" fmla="*/ 141 w 141"/>
              <a:gd name="T3" fmla="*/ 17 h 217"/>
              <a:gd name="T4" fmla="*/ 126 w 141"/>
              <a:gd name="T5" fmla="*/ 67 h 217"/>
              <a:gd name="T6" fmla="*/ 40 w 141"/>
              <a:gd name="T7" fmla="*/ 200 h 217"/>
              <a:gd name="T8" fmla="*/ 20 w 141"/>
              <a:gd name="T9" fmla="*/ 183 h 217"/>
              <a:gd name="T10" fmla="*/ 46 w 141"/>
              <a:gd name="T11" fmla="*/ 168 h 217"/>
              <a:gd name="T12" fmla="*/ 14 w 141"/>
              <a:gd name="T13" fmla="*/ 163 h 217"/>
              <a:gd name="T14" fmla="*/ 46 w 141"/>
              <a:gd name="T15" fmla="*/ 168 h 217"/>
              <a:gd name="T16" fmla="*/ 14 w 141"/>
              <a:gd name="T17" fmla="*/ 143 h 217"/>
              <a:gd name="T18" fmla="*/ 46 w 141"/>
              <a:gd name="T19" fmla="*/ 137 h 217"/>
              <a:gd name="T20" fmla="*/ 20 w 141"/>
              <a:gd name="T21" fmla="*/ 123 h 217"/>
              <a:gd name="T22" fmla="*/ 40 w 141"/>
              <a:gd name="T23" fmla="*/ 106 h 217"/>
              <a:gd name="T24" fmla="*/ 80 w 141"/>
              <a:gd name="T25" fmla="*/ 200 h 217"/>
              <a:gd name="T26" fmla="*/ 61 w 141"/>
              <a:gd name="T27" fmla="*/ 183 h 217"/>
              <a:gd name="T28" fmla="*/ 86 w 141"/>
              <a:gd name="T29" fmla="*/ 168 h 217"/>
              <a:gd name="T30" fmla="*/ 55 w 141"/>
              <a:gd name="T31" fmla="*/ 163 h 217"/>
              <a:gd name="T32" fmla="*/ 86 w 141"/>
              <a:gd name="T33" fmla="*/ 168 h 217"/>
              <a:gd name="T34" fmla="*/ 55 w 141"/>
              <a:gd name="T35" fmla="*/ 143 h 217"/>
              <a:gd name="T36" fmla="*/ 86 w 141"/>
              <a:gd name="T37" fmla="*/ 137 h 217"/>
              <a:gd name="T38" fmla="*/ 61 w 141"/>
              <a:gd name="T39" fmla="*/ 123 h 217"/>
              <a:gd name="T40" fmla="*/ 80 w 141"/>
              <a:gd name="T41" fmla="*/ 106 h 217"/>
              <a:gd name="T42" fmla="*/ 121 w 141"/>
              <a:gd name="T43" fmla="*/ 200 h 217"/>
              <a:gd name="T44" fmla="*/ 102 w 141"/>
              <a:gd name="T45" fmla="*/ 183 h 217"/>
              <a:gd name="T46" fmla="*/ 127 w 141"/>
              <a:gd name="T47" fmla="*/ 168 h 217"/>
              <a:gd name="T48" fmla="*/ 95 w 141"/>
              <a:gd name="T49" fmla="*/ 163 h 217"/>
              <a:gd name="T50" fmla="*/ 127 w 141"/>
              <a:gd name="T51" fmla="*/ 168 h 217"/>
              <a:gd name="T52" fmla="*/ 95 w 141"/>
              <a:gd name="T53" fmla="*/ 143 h 217"/>
              <a:gd name="T54" fmla="*/ 127 w 141"/>
              <a:gd name="T55" fmla="*/ 137 h 217"/>
              <a:gd name="T56" fmla="*/ 102 w 141"/>
              <a:gd name="T57" fmla="*/ 123 h 217"/>
              <a:gd name="T58" fmla="*/ 121 w 141"/>
              <a:gd name="T59" fmla="*/ 106 h 217"/>
              <a:gd name="T60" fmla="*/ 29 w 141"/>
              <a:gd name="T61" fmla="*/ 84 h 217"/>
              <a:gd name="T62" fmla="*/ 18 w 141"/>
              <a:gd name="T63" fmla="*/ 75 h 217"/>
              <a:gd name="T64" fmla="*/ 56 w 141"/>
              <a:gd name="T65" fmla="*/ 81 h 217"/>
              <a:gd name="T66" fmla="*/ 38 w 141"/>
              <a:gd name="T67" fmla="*/ 78 h 217"/>
              <a:gd name="T68" fmla="*/ 56 w 141"/>
              <a:gd name="T69" fmla="*/ 81 h 217"/>
              <a:gd name="T70" fmla="*/ 61 w 141"/>
              <a:gd name="T71" fmla="*/ 81 h 217"/>
              <a:gd name="T72" fmla="*/ 80 w 141"/>
              <a:gd name="T73" fmla="*/ 78 h 217"/>
              <a:gd name="T74" fmla="*/ 88 w 141"/>
              <a:gd name="T75" fmla="*/ 84 h 217"/>
              <a:gd name="T76" fmla="*/ 99 w 141"/>
              <a:gd name="T77" fmla="*/ 75 h 217"/>
              <a:gd name="T78" fmla="*/ 123 w 141"/>
              <a:gd name="T79" fmla="*/ 84 h 217"/>
              <a:gd name="T80" fmla="*/ 111 w 141"/>
              <a:gd name="T81" fmla="*/ 75 h 217"/>
              <a:gd name="T82" fmla="*/ 33 w 141"/>
              <a:gd name="T83" fmla="*/ 96 h 217"/>
              <a:gd name="T84" fmla="*/ 14 w 141"/>
              <a:gd name="T85" fmla="*/ 93 h 217"/>
              <a:gd name="T86" fmla="*/ 33 w 141"/>
              <a:gd name="T87" fmla="*/ 96 h 217"/>
              <a:gd name="T88" fmla="*/ 38 w 141"/>
              <a:gd name="T89" fmla="*/ 96 h 217"/>
              <a:gd name="T90" fmla="*/ 56 w 141"/>
              <a:gd name="T91" fmla="*/ 93 h 217"/>
              <a:gd name="T92" fmla="*/ 65 w 141"/>
              <a:gd name="T93" fmla="*/ 99 h 217"/>
              <a:gd name="T94" fmla="*/ 76 w 141"/>
              <a:gd name="T95" fmla="*/ 90 h 217"/>
              <a:gd name="T96" fmla="*/ 99 w 141"/>
              <a:gd name="T97" fmla="*/ 99 h 217"/>
              <a:gd name="T98" fmla="*/ 88 w 141"/>
              <a:gd name="T99" fmla="*/ 90 h 217"/>
              <a:gd name="T100" fmla="*/ 126 w 141"/>
              <a:gd name="T101" fmla="*/ 96 h 217"/>
              <a:gd name="T102" fmla="*/ 108 w 141"/>
              <a:gd name="T103" fmla="*/ 93 h 217"/>
              <a:gd name="T104" fmla="*/ 126 w 141"/>
              <a:gd name="T105" fmla="*/ 9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1" h="217">
                <a:moveTo>
                  <a:pt x="126" y="0"/>
                </a:moveTo>
                <a:cubicBezTo>
                  <a:pt x="15" y="0"/>
                  <a:pt x="15" y="0"/>
                  <a:pt x="15" y="0"/>
                </a:cubicBezTo>
                <a:cubicBezTo>
                  <a:pt x="6" y="0"/>
                  <a:pt x="0" y="8"/>
                  <a:pt x="0" y="17"/>
                </a:cubicBezTo>
                <a:cubicBezTo>
                  <a:pt x="0" y="200"/>
                  <a:pt x="0" y="200"/>
                  <a:pt x="0" y="200"/>
                </a:cubicBezTo>
                <a:cubicBezTo>
                  <a:pt x="0" y="210"/>
                  <a:pt x="6" y="217"/>
                  <a:pt x="15" y="217"/>
                </a:cubicBezTo>
                <a:cubicBezTo>
                  <a:pt x="126" y="217"/>
                  <a:pt x="126" y="217"/>
                  <a:pt x="126" y="217"/>
                </a:cubicBezTo>
                <a:cubicBezTo>
                  <a:pt x="135" y="217"/>
                  <a:pt x="141" y="210"/>
                  <a:pt x="141" y="200"/>
                </a:cubicBezTo>
                <a:cubicBezTo>
                  <a:pt x="141" y="17"/>
                  <a:pt x="141" y="17"/>
                  <a:pt x="141" y="17"/>
                </a:cubicBezTo>
                <a:cubicBezTo>
                  <a:pt x="141" y="8"/>
                  <a:pt x="135" y="0"/>
                  <a:pt x="126" y="0"/>
                </a:cubicBezTo>
                <a:close/>
                <a:moveTo>
                  <a:pt x="15" y="16"/>
                </a:moveTo>
                <a:cubicBezTo>
                  <a:pt x="126" y="16"/>
                  <a:pt x="126" y="16"/>
                  <a:pt x="126" y="16"/>
                </a:cubicBezTo>
                <a:cubicBezTo>
                  <a:pt x="126" y="67"/>
                  <a:pt x="126" y="67"/>
                  <a:pt x="126" y="67"/>
                </a:cubicBezTo>
                <a:cubicBezTo>
                  <a:pt x="15" y="67"/>
                  <a:pt x="15" y="67"/>
                  <a:pt x="15" y="67"/>
                </a:cubicBezTo>
                <a:lnTo>
                  <a:pt x="15" y="16"/>
                </a:lnTo>
                <a:close/>
                <a:moveTo>
                  <a:pt x="46" y="194"/>
                </a:moveTo>
                <a:cubicBezTo>
                  <a:pt x="46" y="197"/>
                  <a:pt x="43" y="200"/>
                  <a:pt x="40" y="200"/>
                </a:cubicBezTo>
                <a:cubicBezTo>
                  <a:pt x="20" y="200"/>
                  <a:pt x="20" y="200"/>
                  <a:pt x="20" y="200"/>
                </a:cubicBezTo>
                <a:cubicBezTo>
                  <a:pt x="17" y="200"/>
                  <a:pt x="14" y="197"/>
                  <a:pt x="14" y="194"/>
                </a:cubicBezTo>
                <a:cubicBezTo>
                  <a:pt x="14" y="189"/>
                  <a:pt x="14" y="189"/>
                  <a:pt x="14" y="189"/>
                </a:cubicBezTo>
                <a:cubicBezTo>
                  <a:pt x="14" y="186"/>
                  <a:pt x="17" y="183"/>
                  <a:pt x="20" y="183"/>
                </a:cubicBezTo>
                <a:cubicBezTo>
                  <a:pt x="40" y="183"/>
                  <a:pt x="40" y="183"/>
                  <a:pt x="40" y="183"/>
                </a:cubicBezTo>
                <a:cubicBezTo>
                  <a:pt x="43" y="183"/>
                  <a:pt x="46" y="186"/>
                  <a:pt x="46" y="189"/>
                </a:cubicBezTo>
                <a:lnTo>
                  <a:pt x="46" y="194"/>
                </a:lnTo>
                <a:close/>
                <a:moveTo>
                  <a:pt x="46" y="168"/>
                </a:moveTo>
                <a:cubicBezTo>
                  <a:pt x="46" y="171"/>
                  <a:pt x="43" y="174"/>
                  <a:pt x="40" y="174"/>
                </a:cubicBezTo>
                <a:cubicBezTo>
                  <a:pt x="20" y="174"/>
                  <a:pt x="20" y="174"/>
                  <a:pt x="20" y="174"/>
                </a:cubicBezTo>
                <a:cubicBezTo>
                  <a:pt x="17" y="174"/>
                  <a:pt x="14" y="171"/>
                  <a:pt x="14" y="168"/>
                </a:cubicBezTo>
                <a:cubicBezTo>
                  <a:pt x="14" y="163"/>
                  <a:pt x="14" y="163"/>
                  <a:pt x="14" y="163"/>
                </a:cubicBezTo>
                <a:cubicBezTo>
                  <a:pt x="14" y="160"/>
                  <a:pt x="17" y="157"/>
                  <a:pt x="20" y="157"/>
                </a:cubicBezTo>
                <a:cubicBezTo>
                  <a:pt x="40" y="157"/>
                  <a:pt x="40" y="157"/>
                  <a:pt x="40" y="157"/>
                </a:cubicBezTo>
                <a:cubicBezTo>
                  <a:pt x="43" y="157"/>
                  <a:pt x="46" y="160"/>
                  <a:pt x="46" y="163"/>
                </a:cubicBezTo>
                <a:lnTo>
                  <a:pt x="46" y="168"/>
                </a:lnTo>
                <a:close/>
                <a:moveTo>
                  <a:pt x="46" y="143"/>
                </a:moveTo>
                <a:cubicBezTo>
                  <a:pt x="46" y="146"/>
                  <a:pt x="43" y="148"/>
                  <a:pt x="40" y="148"/>
                </a:cubicBezTo>
                <a:cubicBezTo>
                  <a:pt x="20" y="148"/>
                  <a:pt x="20" y="148"/>
                  <a:pt x="20" y="148"/>
                </a:cubicBezTo>
                <a:cubicBezTo>
                  <a:pt x="17" y="148"/>
                  <a:pt x="14" y="146"/>
                  <a:pt x="14" y="143"/>
                </a:cubicBezTo>
                <a:cubicBezTo>
                  <a:pt x="14" y="137"/>
                  <a:pt x="14" y="137"/>
                  <a:pt x="14" y="137"/>
                </a:cubicBezTo>
                <a:cubicBezTo>
                  <a:pt x="14" y="134"/>
                  <a:pt x="17" y="132"/>
                  <a:pt x="20" y="132"/>
                </a:cubicBezTo>
                <a:cubicBezTo>
                  <a:pt x="40" y="132"/>
                  <a:pt x="40" y="132"/>
                  <a:pt x="40" y="132"/>
                </a:cubicBezTo>
                <a:cubicBezTo>
                  <a:pt x="43" y="132"/>
                  <a:pt x="46" y="134"/>
                  <a:pt x="46" y="137"/>
                </a:cubicBezTo>
                <a:lnTo>
                  <a:pt x="46" y="143"/>
                </a:lnTo>
                <a:close/>
                <a:moveTo>
                  <a:pt x="46" y="117"/>
                </a:moveTo>
                <a:cubicBezTo>
                  <a:pt x="46" y="120"/>
                  <a:pt x="43" y="123"/>
                  <a:pt x="40" y="123"/>
                </a:cubicBezTo>
                <a:cubicBezTo>
                  <a:pt x="20" y="123"/>
                  <a:pt x="20" y="123"/>
                  <a:pt x="20" y="123"/>
                </a:cubicBezTo>
                <a:cubicBezTo>
                  <a:pt x="17" y="123"/>
                  <a:pt x="14" y="120"/>
                  <a:pt x="14" y="117"/>
                </a:cubicBezTo>
                <a:cubicBezTo>
                  <a:pt x="14" y="111"/>
                  <a:pt x="14" y="111"/>
                  <a:pt x="14" y="111"/>
                </a:cubicBezTo>
                <a:cubicBezTo>
                  <a:pt x="14" y="108"/>
                  <a:pt x="17" y="106"/>
                  <a:pt x="20" y="106"/>
                </a:cubicBezTo>
                <a:cubicBezTo>
                  <a:pt x="40" y="106"/>
                  <a:pt x="40" y="106"/>
                  <a:pt x="40" y="106"/>
                </a:cubicBezTo>
                <a:cubicBezTo>
                  <a:pt x="43" y="106"/>
                  <a:pt x="46" y="108"/>
                  <a:pt x="46" y="111"/>
                </a:cubicBezTo>
                <a:lnTo>
                  <a:pt x="46" y="117"/>
                </a:lnTo>
                <a:close/>
                <a:moveTo>
                  <a:pt x="86" y="194"/>
                </a:moveTo>
                <a:cubicBezTo>
                  <a:pt x="86" y="197"/>
                  <a:pt x="84" y="200"/>
                  <a:pt x="80" y="200"/>
                </a:cubicBezTo>
                <a:cubicBezTo>
                  <a:pt x="61" y="200"/>
                  <a:pt x="61" y="200"/>
                  <a:pt x="61" y="200"/>
                </a:cubicBezTo>
                <a:cubicBezTo>
                  <a:pt x="58" y="200"/>
                  <a:pt x="55" y="197"/>
                  <a:pt x="55" y="194"/>
                </a:cubicBezTo>
                <a:cubicBezTo>
                  <a:pt x="55" y="189"/>
                  <a:pt x="55" y="189"/>
                  <a:pt x="55" y="189"/>
                </a:cubicBezTo>
                <a:cubicBezTo>
                  <a:pt x="55" y="186"/>
                  <a:pt x="58" y="183"/>
                  <a:pt x="61" y="183"/>
                </a:cubicBezTo>
                <a:cubicBezTo>
                  <a:pt x="80" y="183"/>
                  <a:pt x="80" y="183"/>
                  <a:pt x="80" y="183"/>
                </a:cubicBezTo>
                <a:cubicBezTo>
                  <a:pt x="84" y="183"/>
                  <a:pt x="86" y="186"/>
                  <a:pt x="86" y="189"/>
                </a:cubicBezTo>
                <a:lnTo>
                  <a:pt x="86" y="194"/>
                </a:lnTo>
                <a:close/>
                <a:moveTo>
                  <a:pt x="86" y="168"/>
                </a:moveTo>
                <a:cubicBezTo>
                  <a:pt x="86" y="171"/>
                  <a:pt x="84" y="174"/>
                  <a:pt x="80" y="174"/>
                </a:cubicBezTo>
                <a:cubicBezTo>
                  <a:pt x="61" y="174"/>
                  <a:pt x="61" y="174"/>
                  <a:pt x="61" y="174"/>
                </a:cubicBezTo>
                <a:cubicBezTo>
                  <a:pt x="58" y="174"/>
                  <a:pt x="55" y="171"/>
                  <a:pt x="55" y="168"/>
                </a:cubicBezTo>
                <a:cubicBezTo>
                  <a:pt x="55" y="163"/>
                  <a:pt x="55" y="163"/>
                  <a:pt x="55" y="163"/>
                </a:cubicBezTo>
                <a:cubicBezTo>
                  <a:pt x="55" y="160"/>
                  <a:pt x="58" y="157"/>
                  <a:pt x="61" y="157"/>
                </a:cubicBezTo>
                <a:cubicBezTo>
                  <a:pt x="80" y="157"/>
                  <a:pt x="80" y="157"/>
                  <a:pt x="80" y="157"/>
                </a:cubicBezTo>
                <a:cubicBezTo>
                  <a:pt x="84" y="157"/>
                  <a:pt x="86" y="160"/>
                  <a:pt x="86" y="163"/>
                </a:cubicBezTo>
                <a:lnTo>
                  <a:pt x="86" y="168"/>
                </a:lnTo>
                <a:close/>
                <a:moveTo>
                  <a:pt x="86" y="143"/>
                </a:moveTo>
                <a:cubicBezTo>
                  <a:pt x="86" y="146"/>
                  <a:pt x="84" y="148"/>
                  <a:pt x="80" y="148"/>
                </a:cubicBezTo>
                <a:cubicBezTo>
                  <a:pt x="61" y="148"/>
                  <a:pt x="61" y="148"/>
                  <a:pt x="61" y="148"/>
                </a:cubicBezTo>
                <a:cubicBezTo>
                  <a:pt x="58" y="148"/>
                  <a:pt x="55" y="146"/>
                  <a:pt x="55" y="143"/>
                </a:cubicBezTo>
                <a:cubicBezTo>
                  <a:pt x="55" y="137"/>
                  <a:pt x="55" y="137"/>
                  <a:pt x="55" y="137"/>
                </a:cubicBezTo>
                <a:cubicBezTo>
                  <a:pt x="55" y="134"/>
                  <a:pt x="58" y="132"/>
                  <a:pt x="61" y="132"/>
                </a:cubicBezTo>
                <a:cubicBezTo>
                  <a:pt x="80" y="132"/>
                  <a:pt x="80" y="132"/>
                  <a:pt x="80" y="132"/>
                </a:cubicBezTo>
                <a:cubicBezTo>
                  <a:pt x="84" y="132"/>
                  <a:pt x="86" y="134"/>
                  <a:pt x="86" y="137"/>
                </a:cubicBezTo>
                <a:lnTo>
                  <a:pt x="86" y="143"/>
                </a:lnTo>
                <a:close/>
                <a:moveTo>
                  <a:pt x="86" y="117"/>
                </a:moveTo>
                <a:cubicBezTo>
                  <a:pt x="86" y="120"/>
                  <a:pt x="84" y="123"/>
                  <a:pt x="80" y="123"/>
                </a:cubicBezTo>
                <a:cubicBezTo>
                  <a:pt x="61" y="123"/>
                  <a:pt x="61" y="123"/>
                  <a:pt x="61" y="123"/>
                </a:cubicBezTo>
                <a:cubicBezTo>
                  <a:pt x="58" y="123"/>
                  <a:pt x="55" y="120"/>
                  <a:pt x="55" y="117"/>
                </a:cubicBezTo>
                <a:cubicBezTo>
                  <a:pt x="55" y="111"/>
                  <a:pt x="55" y="111"/>
                  <a:pt x="55" y="111"/>
                </a:cubicBezTo>
                <a:cubicBezTo>
                  <a:pt x="55" y="108"/>
                  <a:pt x="58" y="106"/>
                  <a:pt x="61" y="106"/>
                </a:cubicBezTo>
                <a:cubicBezTo>
                  <a:pt x="80" y="106"/>
                  <a:pt x="80" y="106"/>
                  <a:pt x="80" y="106"/>
                </a:cubicBezTo>
                <a:cubicBezTo>
                  <a:pt x="84" y="106"/>
                  <a:pt x="86" y="108"/>
                  <a:pt x="86" y="111"/>
                </a:cubicBezTo>
                <a:lnTo>
                  <a:pt x="86" y="117"/>
                </a:lnTo>
                <a:close/>
                <a:moveTo>
                  <a:pt x="127" y="194"/>
                </a:moveTo>
                <a:cubicBezTo>
                  <a:pt x="127" y="197"/>
                  <a:pt x="124" y="200"/>
                  <a:pt x="121" y="200"/>
                </a:cubicBezTo>
                <a:cubicBezTo>
                  <a:pt x="102" y="200"/>
                  <a:pt x="102" y="200"/>
                  <a:pt x="102" y="200"/>
                </a:cubicBezTo>
                <a:cubicBezTo>
                  <a:pt x="98" y="200"/>
                  <a:pt x="95" y="197"/>
                  <a:pt x="95" y="194"/>
                </a:cubicBezTo>
                <a:cubicBezTo>
                  <a:pt x="95" y="189"/>
                  <a:pt x="95" y="189"/>
                  <a:pt x="95" y="189"/>
                </a:cubicBezTo>
                <a:cubicBezTo>
                  <a:pt x="95" y="186"/>
                  <a:pt x="98" y="183"/>
                  <a:pt x="102" y="183"/>
                </a:cubicBezTo>
                <a:cubicBezTo>
                  <a:pt x="121" y="183"/>
                  <a:pt x="121" y="183"/>
                  <a:pt x="121" y="183"/>
                </a:cubicBezTo>
                <a:cubicBezTo>
                  <a:pt x="124" y="183"/>
                  <a:pt x="127" y="186"/>
                  <a:pt x="127" y="189"/>
                </a:cubicBezTo>
                <a:lnTo>
                  <a:pt x="127" y="194"/>
                </a:lnTo>
                <a:close/>
                <a:moveTo>
                  <a:pt x="127" y="168"/>
                </a:moveTo>
                <a:cubicBezTo>
                  <a:pt x="127" y="171"/>
                  <a:pt x="124" y="174"/>
                  <a:pt x="121" y="174"/>
                </a:cubicBezTo>
                <a:cubicBezTo>
                  <a:pt x="102" y="174"/>
                  <a:pt x="102" y="174"/>
                  <a:pt x="102" y="174"/>
                </a:cubicBezTo>
                <a:cubicBezTo>
                  <a:pt x="98" y="174"/>
                  <a:pt x="95" y="171"/>
                  <a:pt x="95" y="168"/>
                </a:cubicBezTo>
                <a:cubicBezTo>
                  <a:pt x="95" y="163"/>
                  <a:pt x="95" y="163"/>
                  <a:pt x="95" y="163"/>
                </a:cubicBezTo>
                <a:cubicBezTo>
                  <a:pt x="95" y="160"/>
                  <a:pt x="98" y="157"/>
                  <a:pt x="102" y="157"/>
                </a:cubicBezTo>
                <a:cubicBezTo>
                  <a:pt x="121" y="157"/>
                  <a:pt x="121" y="157"/>
                  <a:pt x="121" y="157"/>
                </a:cubicBezTo>
                <a:cubicBezTo>
                  <a:pt x="124" y="157"/>
                  <a:pt x="127" y="160"/>
                  <a:pt x="127" y="163"/>
                </a:cubicBezTo>
                <a:lnTo>
                  <a:pt x="127" y="168"/>
                </a:lnTo>
                <a:close/>
                <a:moveTo>
                  <a:pt x="127" y="143"/>
                </a:moveTo>
                <a:cubicBezTo>
                  <a:pt x="127" y="146"/>
                  <a:pt x="124" y="148"/>
                  <a:pt x="121" y="148"/>
                </a:cubicBezTo>
                <a:cubicBezTo>
                  <a:pt x="102" y="148"/>
                  <a:pt x="102" y="148"/>
                  <a:pt x="102" y="148"/>
                </a:cubicBezTo>
                <a:cubicBezTo>
                  <a:pt x="98" y="148"/>
                  <a:pt x="95" y="146"/>
                  <a:pt x="95" y="143"/>
                </a:cubicBezTo>
                <a:cubicBezTo>
                  <a:pt x="95" y="137"/>
                  <a:pt x="95" y="137"/>
                  <a:pt x="95" y="137"/>
                </a:cubicBezTo>
                <a:cubicBezTo>
                  <a:pt x="95" y="134"/>
                  <a:pt x="98" y="132"/>
                  <a:pt x="102" y="132"/>
                </a:cubicBezTo>
                <a:cubicBezTo>
                  <a:pt x="121" y="132"/>
                  <a:pt x="121" y="132"/>
                  <a:pt x="121" y="132"/>
                </a:cubicBezTo>
                <a:cubicBezTo>
                  <a:pt x="124" y="132"/>
                  <a:pt x="127" y="134"/>
                  <a:pt x="127" y="137"/>
                </a:cubicBezTo>
                <a:lnTo>
                  <a:pt x="127" y="143"/>
                </a:lnTo>
                <a:close/>
                <a:moveTo>
                  <a:pt x="127" y="117"/>
                </a:moveTo>
                <a:cubicBezTo>
                  <a:pt x="127" y="120"/>
                  <a:pt x="124" y="123"/>
                  <a:pt x="121" y="123"/>
                </a:cubicBezTo>
                <a:cubicBezTo>
                  <a:pt x="102" y="123"/>
                  <a:pt x="102" y="123"/>
                  <a:pt x="102" y="123"/>
                </a:cubicBezTo>
                <a:cubicBezTo>
                  <a:pt x="98" y="123"/>
                  <a:pt x="95" y="120"/>
                  <a:pt x="95" y="117"/>
                </a:cubicBezTo>
                <a:cubicBezTo>
                  <a:pt x="95" y="111"/>
                  <a:pt x="95" y="111"/>
                  <a:pt x="95" y="111"/>
                </a:cubicBezTo>
                <a:cubicBezTo>
                  <a:pt x="95" y="108"/>
                  <a:pt x="98" y="106"/>
                  <a:pt x="102" y="106"/>
                </a:cubicBezTo>
                <a:cubicBezTo>
                  <a:pt x="121" y="106"/>
                  <a:pt x="121" y="106"/>
                  <a:pt x="121" y="106"/>
                </a:cubicBezTo>
                <a:cubicBezTo>
                  <a:pt x="124" y="106"/>
                  <a:pt x="127" y="108"/>
                  <a:pt x="127" y="111"/>
                </a:cubicBezTo>
                <a:lnTo>
                  <a:pt x="127" y="117"/>
                </a:lnTo>
                <a:close/>
                <a:moveTo>
                  <a:pt x="33" y="81"/>
                </a:moveTo>
                <a:cubicBezTo>
                  <a:pt x="33" y="83"/>
                  <a:pt x="31" y="84"/>
                  <a:pt x="29" y="84"/>
                </a:cubicBezTo>
                <a:cubicBezTo>
                  <a:pt x="18" y="84"/>
                  <a:pt x="18" y="84"/>
                  <a:pt x="18" y="84"/>
                </a:cubicBezTo>
                <a:cubicBezTo>
                  <a:pt x="16" y="84"/>
                  <a:pt x="14" y="83"/>
                  <a:pt x="14" y="81"/>
                </a:cubicBezTo>
                <a:cubicBezTo>
                  <a:pt x="14" y="78"/>
                  <a:pt x="14" y="78"/>
                  <a:pt x="14" y="78"/>
                </a:cubicBezTo>
                <a:cubicBezTo>
                  <a:pt x="14" y="76"/>
                  <a:pt x="16" y="75"/>
                  <a:pt x="18" y="75"/>
                </a:cubicBezTo>
                <a:cubicBezTo>
                  <a:pt x="29" y="75"/>
                  <a:pt x="29" y="75"/>
                  <a:pt x="29" y="75"/>
                </a:cubicBezTo>
                <a:cubicBezTo>
                  <a:pt x="31" y="75"/>
                  <a:pt x="33" y="76"/>
                  <a:pt x="33" y="78"/>
                </a:cubicBezTo>
                <a:lnTo>
                  <a:pt x="33" y="81"/>
                </a:lnTo>
                <a:close/>
                <a:moveTo>
                  <a:pt x="56" y="81"/>
                </a:moveTo>
                <a:cubicBezTo>
                  <a:pt x="56" y="83"/>
                  <a:pt x="54" y="84"/>
                  <a:pt x="52" y="84"/>
                </a:cubicBezTo>
                <a:cubicBezTo>
                  <a:pt x="41" y="84"/>
                  <a:pt x="41" y="84"/>
                  <a:pt x="41" y="84"/>
                </a:cubicBezTo>
                <a:cubicBezTo>
                  <a:pt x="39" y="84"/>
                  <a:pt x="38" y="83"/>
                  <a:pt x="38" y="81"/>
                </a:cubicBezTo>
                <a:cubicBezTo>
                  <a:pt x="38" y="78"/>
                  <a:pt x="38" y="78"/>
                  <a:pt x="38" y="78"/>
                </a:cubicBezTo>
                <a:cubicBezTo>
                  <a:pt x="38" y="76"/>
                  <a:pt x="39" y="75"/>
                  <a:pt x="41" y="75"/>
                </a:cubicBezTo>
                <a:cubicBezTo>
                  <a:pt x="52" y="75"/>
                  <a:pt x="52" y="75"/>
                  <a:pt x="52" y="75"/>
                </a:cubicBezTo>
                <a:cubicBezTo>
                  <a:pt x="54" y="75"/>
                  <a:pt x="56" y="76"/>
                  <a:pt x="56" y="78"/>
                </a:cubicBezTo>
                <a:lnTo>
                  <a:pt x="56" y="81"/>
                </a:lnTo>
                <a:close/>
                <a:moveTo>
                  <a:pt x="80" y="81"/>
                </a:moveTo>
                <a:cubicBezTo>
                  <a:pt x="80" y="83"/>
                  <a:pt x="78" y="84"/>
                  <a:pt x="76" y="84"/>
                </a:cubicBezTo>
                <a:cubicBezTo>
                  <a:pt x="65" y="84"/>
                  <a:pt x="65" y="84"/>
                  <a:pt x="65" y="84"/>
                </a:cubicBezTo>
                <a:cubicBezTo>
                  <a:pt x="63" y="84"/>
                  <a:pt x="61" y="83"/>
                  <a:pt x="61" y="81"/>
                </a:cubicBezTo>
                <a:cubicBezTo>
                  <a:pt x="61" y="78"/>
                  <a:pt x="61" y="78"/>
                  <a:pt x="61" y="78"/>
                </a:cubicBezTo>
                <a:cubicBezTo>
                  <a:pt x="61" y="76"/>
                  <a:pt x="63" y="75"/>
                  <a:pt x="65" y="75"/>
                </a:cubicBezTo>
                <a:cubicBezTo>
                  <a:pt x="76" y="75"/>
                  <a:pt x="76" y="75"/>
                  <a:pt x="76" y="75"/>
                </a:cubicBezTo>
                <a:cubicBezTo>
                  <a:pt x="78" y="75"/>
                  <a:pt x="80" y="76"/>
                  <a:pt x="80" y="78"/>
                </a:cubicBezTo>
                <a:lnTo>
                  <a:pt x="80" y="81"/>
                </a:lnTo>
                <a:close/>
                <a:moveTo>
                  <a:pt x="103" y="81"/>
                </a:moveTo>
                <a:cubicBezTo>
                  <a:pt x="103" y="83"/>
                  <a:pt x="101" y="84"/>
                  <a:pt x="99" y="84"/>
                </a:cubicBezTo>
                <a:cubicBezTo>
                  <a:pt x="88" y="84"/>
                  <a:pt x="88" y="84"/>
                  <a:pt x="88" y="84"/>
                </a:cubicBezTo>
                <a:cubicBezTo>
                  <a:pt x="86" y="84"/>
                  <a:pt x="84" y="83"/>
                  <a:pt x="84" y="81"/>
                </a:cubicBezTo>
                <a:cubicBezTo>
                  <a:pt x="84" y="78"/>
                  <a:pt x="84" y="78"/>
                  <a:pt x="84" y="78"/>
                </a:cubicBezTo>
                <a:cubicBezTo>
                  <a:pt x="84" y="76"/>
                  <a:pt x="86" y="75"/>
                  <a:pt x="88" y="75"/>
                </a:cubicBezTo>
                <a:cubicBezTo>
                  <a:pt x="99" y="75"/>
                  <a:pt x="99" y="75"/>
                  <a:pt x="99" y="75"/>
                </a:cubicBezTo>
                <a:cubicBezTo>
                  <a:pt x="101" y="75"/>
                  <a:pt x="103" y="76"/>
                  <a:pt x="103" y="78"/>
                </a:cubicBezTo>
                <a:lnTo>
                  <a:pt x="103" y="81"/>
                </a:lnTo>
                <a:close/>
                <a:moveTo>
                  <a:pt x="126" y="81"/>
                </a:moveTo>
                <a:cubicBezTo>
                  <a:pt x="126" y="83"/>
                  <a:pt x="125" y="84"/>
                  <a:pt x="123" y="84"/>
                </a:cubicBezTo>
                <a:cubicBezTo>
                  <a:pt x="111" y="84"/>
                  <a:pt x="111" y="84"/>
                  <a:pt x="111" y="84"/>
                </a:cubicBezTo>
                <a:cubicBezTo>
                  <a:pt x="109" y="84"/>
                  <a:pt x="108" y="83"/>
                  <a:pt x="108" y="81"/>
                </a:cubicBezTo>
                <a:cubicBezTo>
                  <a:pt x="108" y="78"/>
                  <a:pt x="108" y="78"/>
                  <a:pt x="108" y="78"/>
                </a:cubicBezTo>
                <a:cubicBezTo>
                  <a:pt x="108" y="76"/>
                  <a:pt x="109" y="75"/>
                  <a:pt x="111" y="75"/>
                </a:cubicBezTo>
                <a:cubicBezTo>
                  <a:pt x="123" y="75"/>
                  <a:pt x="123" y="75"/>
                  <a:pt x="123" y="75"/>
                </a:cubicBezTo>
                <a:cubicBezTo>
                  <a:pt x="125" y="75"/>
                  <a:pt x="126" y="76"/>
                  <a:pt x="126" y="78"/>
                </a:cubicBezTo>
                <a:lnTo>
                  <a:pt x="126" y="81"/>
                </a:lnTo>
                <a:close/>
                <a:moveTo>
                  <a:pt x="33" y="96"/>
                </a:moveTo>
                <a:cubicBezTo>
                  <a:pt x="33" y="98"/>
                  <a:pt x="31" y="99"/>
                  <a:pt x="29" y="99"/>
                </a:cubicBezTo>
                <a:cubicBezTo>
                  <a:pt x="18" y="99"/>
                  <a:pt x="18" y="99"/>
                  <a:pt x="18" y="99"/>
                </a:cubicBezTo>
                <a:cubicBezTo>
                  <a:pt x="16" y="99"/>
                  <a:pt x="14" y="98"/>
                  <a:pt x="14" y="96"/>
                </a:cubicBezTo>
                <a:cubicBezTo>
                  <a:pt x="14" y="93"/>
                  <a:pt x="14" y="93"/>
                  <a:pt x="14" y="93"/>
                </a:cubicBezTo>
                <a:cubicBezTo>
                  <a:pt x="14" y="91"/>
                  <a:pt x="16" y="90"/>
                  <a:pt x="18" y="90"/>
                </a:cubicBezTo>
                <a:cubicBezTo>
                  <a:pt x="29" y="90"/>
                  <a:pt x="29" y="90"/>
                  <a:pt x="29" y="90"/>
                </a:cubicBezTo>
                <a:cubicBezTo>
                  <a:pt x="31" y="90"/>
                  <a:pt x="33" y="91"/>
                  <a:pt x="33" y="93"/>
                </a:cubicBezTo>
                <a:lnTo>
                  <a:pt x="33" y="96"/>
                </a:lnTo>
                <a:close/>
                <a:moveTo>
                  <a:pt x="56" y="96"/>
                </a:moveTo>
                <a:cubicBezTo>
                  <a:pt x="56" y="98"/>
                  <a:pt x="54" y="99"/>
                  <a:pt x="52" y="99"/>
                </a:cubicBezTo>
                <a:cubicBezTo>
                  <a:pt x="41" y="99"/>
                  <a:pt x="41" y="99"/>
                  <a:pt x="41" y="99"/>
                </a:cubicBezTo>
                <a:cubicBezTo>
                  <a:pt x="39" y="99"/>
                  <a:pt x="38" y="98"/>
                  <a:pt x="38" y="96"/>
                </a:cubicBezTo>
                <a:cubicBezTo>
                  <a:pt x="38" y="93"/>
                  <a:pt x="38" y="93"/>
                  <a:pt x="38" y="93"/>
                </a:cubicBezTo>
                <a:cubicBezTo>
                  <a:pt x="38" y="91"/>
                  <a:pt x="39" y="90"/>
                  <a:pt x="41" y="90"/>
                </a:cubicBezTo>
                <a:cubicBezTo>
                  <a:pt x="52" y="90"/>
                  <a:pt x="52" y="90"/>
                  <a:pt x="52" y="90"/>
                </a:cubicBezTo>
                <a:cubicBezTo>
                  <a:pt x="54" y="90"/>
                  <a:pt x="56" y="91"/>
                  <a:pt x="56" y="93"/>
                </a:cubicBezTo>
                <a:lnTo>
                  <a:pt x="56" y="96"/>
                </a:lnTo>
                <a:close/>
                <a:moveTo>
                  <a:pt x="80" y="96"/>
                </a:moveTo>
                <a:cubicBezTo>
                  <a:pt x="80" y="98"/>
                  <a:pt x="78" y="99"/>
                  <a:pt x="76" y="99"/>
                </a:cubicBezTo>
                <a:cubicBezTo>
                  <a:pt x="65" y="99"/>
                  <a:pt x="65" y="99"/>
                  <a:pt x="65" y="99"/>
                </a:cubicBezTo>
                <a:cubicBezTo>
                  <a:pt x="63" y="99"/>
                  <a:pt x="61" y="98"/>
                  <a:pt x="61" y="96"/>
                </a:cubicBezTo>
                <a:cubicBezTo>
                  <a:pt x="61" y="93"/>
                  <a:pt x="61" y="93"/>
                  <a:pt x="61" y="93"/>
                </a:cubicBezTo>
                <a:cubicBezTo>
                  <a:pt x="61" y="91"/>
                  <a:pt x="63" y="90"/>
                  <a:pt x="65" y="90"/>
                </a:cubicBezTo>
                <a:cubicBezTo>
                  <a:pt x="76" y="90"/>
                  <a:pt x="76" y="90"/>
                  <a:pt x="76" y="90"/>
                </a:cubicBezTo>
                <a:cubicBezTo>
                  <a:pt x="78" y="90"/>
                  <a:pt x="80" y="91"/>
                  <a:pt x="80" y="93"/>
                </a:cubicBezTo>
                <a:lnTo>
                  <a:pt x="80" y="96"/>
                </a:lnTo>
                <a:close/>
                <a:moveTo>
                  <a:pt x="103" y="96"/>
                </a:moveTo>
                <a:cubicBezTo>
                  <a:pt x="103" y="98"/>
                  <a:pt x="101" y="99"/>
                  <a:pt x="99" y="99"/>
                </a:cubicBezTo>
                <a:cubicBezTo>
                  <a:pt x="88" y="99"/>
                  <a:pt x="88" y="99"/>
                  <a:pt x="88" y="99"/>
                </a:cubicBezTo>
                <a:cubicBezTo>
                  <a:pt x="86" y="99"/>
                  <a:pt x="84" y="98"/>
                  <a:pt x="84" y="96"/>
                </a:cubicBezTo>
                <a:cubicBezTo>
                  <a:pt x="84" y="93"/>
                  <a:pt x="84" y="93"/>
                  <a:pt x="84" y="93"/>
                </a:cubicBezTo>
                <a:cubicBezTo>
                  <a:pt x="84" y="91"/>
                  <a:pt x="86" y="90"/>
                  <a:pt x="88" y="90"/>
                </a:cubicBezTo>
                <a:cubicBezTo>
                  <a:pt x="99" y="90"/>
                  <a:pt x="99" y="90"/>
                  <a:pt x="99" y="90"/>
                </a:cubicBezTo>
                <a:cubicBezTo>
                  <a:pt x="101" y="90"/>
                  <a:pt x="103" y="91"/>
                  <a:pt x="103" y="93"/>
                </a:cubicBezTo>
                <a:lnTo>
                  <a:pt x="103" y="96"/>
                </a:lnTo>
                <a:close/>
                <a:moveTo>
                  <a:pt x="126" y="96"/>
                </a:moveTo>
                <a:cubicBezTo>
                  <a:pt x="126" y="98"/>
                  <a:pt x="125" y="99"/>
                  <a:pt x="123" y="99"/>
                </a:cubicBezTo>
                <a:cubicBezTo>
                  <a:pt x="111" y="99"/>
                  <a:pt x="111" y="99"/>
                  <a:pt x="111" y="99"/>
                </a:cubicBezTo>
                <a:cubicBezTo>
                  <a:pt x="109" y="99"/>
                  <a:pt x="108" y="98"/>
                  <a:pt x="108" y="96"/>
                </a:cubicBezTo>
                <a:cubicBezTo>
                  <a:pt x="108" y="93"/>
                  <a:pt x="108" y="93"/>
                  <a:pt x="108" y="93"/>
                </a:cubicBezTo>
                <a:cubicBezTo>
                  <a:pt x="108" y="91"/>
                  <a:pt x="109" y="90"/>
                  <a:pt x="111" y="90"/>
                </a:cubicBezTo>
                <a:cubicBezTo>
                  <a:pt x="123" y="90"/>
                  <a:pt x="123" y="90"/>
                  <a:pt x="123" y="90"/>
                </a:cubicBezTo>
                <a:cubicBezTo>
                  <a:pt x="125" y="90"/>
                  <a:pt x="126" y="91"/>
                  <a:pt x="126" y="93"/>
                </a:cubicBezTo>
                <a:lnTo>
                  <a:pt x="126" y="9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5" name="Freeform 156"/>
          <p:cNvSpPr>
            <a:spLocks noEditPoints="1"/>
          </p:cNvSpPr>
          <p:nvPr userDrawn="1"/>
        </p:nvSpPr>
        <p:spPr bwMode="auto">
          <a:xfrm>
            <a:off x="1870075" y="4054475"/>
            <a:ext cx="517525" cy="366713"/>
          </a:xfrm>
          <a:custGeom>
            <a:avLst/>
            <a:gdLst>
              <a:gd name="T0" fmla="*/ 132 w 134"/>
              <a:gd name="T1" fmla="*/ 10 h 95"/>
              <a:gd name="T2" fmla="*/ 129 w 134"/>
              <a:gd name="T3" fmla="*/ 10 h 95"/>
              <a:gd name="T4" fmla="*/ 129 w 134"/>
              <a:gd name="T5" fmla="*/ 6 h 95"/>
              <a:gd name="T6" fmla="*/ 127 w 134"/>
              <a:gd name="T7" fmla="*/ 4 h 95"/>
              <a:gd name="T8" fmla="*/ 95 w 134"/>
              <a:gd name="T9" fmla="*/ 0 h 95"/>
              <a:gd name="T10" fmla="*/ 67 w 134"/>
              <a:gd name="T11" fmla="*/ 7 h 95"/>
              <a:gd name="T12" fmla="*/ 40 w 134"/>
              <a:gd name="T13" fmla="*/ 0 h 95"/>
              <a:gd name="T14" fmla="*/ 8 w 134"/>
              <a:gd name="T15" fmla="*/ 4 h 95"/>
              <a:gd name="T16" fmla="*/ 6 w 134"/>
              <a:gd name="T17" fmla="*/ 6 h 95"/>
              <a:gd name="T18" fmla="*/ 6 w 134"/>
              <a:gd name="T19" fmla="*/ 10 h 95"/>
              <a:gd name="T20" fmla="*/ 3 w 134"/>
              <a:gd name="T21" fmla="*/ 10 h 95"/>
              <a:gd name="T22" fmla="*/ 0 w 134"/>
              <a:gd name="T23" fmla="*/ 12 h 95"/>
              <a:gd name="T24" fmla="*/ 0 w 134"/>
              <a:gd name="T25" fmla="*/ 88 h 95"/>
              <a:gd name="T26" fmla="*/ 3 w 134"/>
              <a:gd name="T27" fmla="*/ 90 h 95"/>
              <a:gd name="T28" fmla="*/ 57 w 134"/>
              <a:gd name="T29" fmla="*/ 90 h 95"/>
              <a:gd name="T30" fmla="*/ 67 w 134"/>
              <a:gd name="T31" fmla="*/ 95 h 95"/>
              <a:gd name="T32" fmla="*/ 78 w 134"/>
              <a:gd name="T33" fmla="*/ 90 h 95"/>
              <a:gd name="T34" fmla="*/ 132 w 134"/>
              <a:gd name="T35" fmla="*/ 90 h 95"/>
              <a:gd name="T36" fmla="*/ 134 w 134"/>
              <a:gd name="T37" fmla="*/ 88 h 95"/>
              <a:gd name="T38" fmla="*/ 134 w 134"/>
              <a:gd name="T39" fmla="*/ 12 h 95"/>
              <a:gd name="T40" fmla="*/ 132 w 134"/>
              <a:gd name="T41" fmla="*/ 10 h 95"/>
              <a:gd name="T42" fmla="*/ 124 w 134"/>
              <a:gd name="T43" fmla="*/ 8 h 95"/>
              <a:gd name="T44" fmla="*/ 124 w 134"/>
              <a:gd name="T45" fmla="*/ 79 h 95"/>
              <a:gd name="T46" fmla="*/ 95 w 134"/>
              <a:gd name="T47" fmla="*/ 76 h 95"/>
              <a:gd name="T48" fmla="*/ 70 w 134"/>
              <a:gd name="T49" fmla="*/ 81 h 95"/>
              <a:gd name="T50" fmla="*/ 70 w 134"/>
              <a:gd name="T51" fmla="*/ 11 h 95"/>
              <a:gd name="T52" fmla="*/ 95 w 134"/>
              <a:gd name="T53" fmla="*/ 5 h 95"/>
              <a:gd name="T54" fmla="*/ 124 w 134"/>
              <a:gd name="T55" fmla="*/ 8 h 95"/>
              <a:gd name="T56" fmla="*/ 11 w 134"/>
              <a:gd name="T57" fmla="*/ 8 h 95"/>
              <a:gd name="T58" fmla="*/ 40 w 134"/>
              <a:gd name="T59" fmla="*/ 5 h 95"/>
              <a:gd name="T60" fmla="*/ 65 w 134"/>
              <a:gd name="T61" fmla="*/ 11 h 95"/>
              <a:gd name="T62" fmla="*/ 65 w 134"/>
              <a:gd name="T63" fmla="*/ 81 h 95"/>
              <a:gd name="T64" fmla="*/ 40 w 134"/>
              <a:gd name="T65" fmla="*/ 76 h 95"/>
              <a:gd name="T66" fmla="*/ 11 w 134"/>
              <a:gd name="T67" fmla="*/ 79 h 95"/>
              <a:gd name="T68" fmla="*/ 11 w 134"/>
              <a:gd name="T69" fmla="*/ 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4" h="95">
                <a:moveTo>
                  <a:pt x="132" y="10"/>
                </a:moveTo>
                <a:cubicBezTo>
                  <a:pt x="129" y="10"/>
                  <a:pt x="129" y="10"/>
                  <a:pt x="129" y="10"/>
                </a:cubicBezTo>
                <a:cubicBezTo>
                  <a:pt x="129" y="6"/>
                  <a:pt x="129" y="6"/>
                  <a:pt x="129" y="6"/>
                </a:cubicBezTo>
                <a:cubicBezTo>
                  <a:pt x="129" y="5"/>
                  <a:pt x="128" y="4"/>
                  <a:pt x="127" y="4"/>
                </a:cubicBezTo>
                <a:cubicBezTo>
                  <a:pt x="127" y="4"/>
                  <a:pt x="111" y="0"/>
                  <a:pt x="95" y="0"/>
                </a:cubicBezTo>
                <a:cubicBezTo>
                  <a:pt x="82" y="0"/>
                  <a:pt x="73" y="3"/>
                  <a:pt x="67" y="7"/>
                </a:cubicBezTo>
                <a:cubicBezTo>
                  <a:pt x="62" y="3"/>
                  <a:pt x="53" y="0"/>
                  <a:pt x="40" y="0"/>
                </a:cubicBezTo>
                <a:cubicBezTo>
                  <a:pt x="24" y="0"/>
                  <a:pt x="8" y="4"/>
                  <a:pt x="8" y="4"/>
                </a:cubicBezTo>
                <a:cubicBezTo>
                  <a:pt x="7" y="4"/>
                  <a:pt x="6" y="5"/>
                  <a:pt x="6" y="6"/>
                </a:cubicBezTo>
                <a:cubicBezTo>
                  <a:pt x="6" y="10"/>
                  <a:pt x="6" y="10"/>
                  <a:pt x="6" y="10"/>
                </a:cubicBezTo>
                <a:cubicBezTo>
                  <a:pt x="3" y="10"/>
                  <a:pt x="3" y="10"/>
                  <a:pt x="3" y="10"/>
                </a:cubicBezTo>
                <a:cubicBezTo>
                  <a:pt x="1" y="10"/>
                  <a:pt x="0" y="11"/>
                  <a:pt x="0" y="12"/>
                </a:cubicBezTo>
                <a:cubicBezTo>
                  <a:pt x="0" y="88"/>
                  <a:pt x="0" y="88"/>
                  <a:pt x="0" y="88"/>
                </a:cubicBezTo>
                <a:cubicBezTo>
                  <a:pt x="0" y="89"/>
                  <a:pt x="1" y="90"/>
                  <a:pt x="3" y="90"/>
                </a:cubicBezTo>
                <a:cubicBezTo>
                  <a:pt x="57" y="90"/>
                  <a:pt x="57" y="90"/>
                  <a:pt x="57" y="90"/>
                </a:cubicBezTo>
                <a:cubicBezTo>
                  <a:pt x="58" y="95"/>
                  <a:pt x="62" y="95"/>
                  <a:pt x="67" y="95"/>
                </a:cubicBezTo>
                <a:cubicBezTo>
                  <a:pt x="72" y="95"/>
                  <a:pt x="77" y="95"/>
                  <a:pt x="78" y="90"/>
                </a:cubicBezTo>
                <a:cubicBezTo>
                  <a:pt x="132" y="90"/>
                  <a:pt x="132" y="90"/>
                  <a:pt x="132" y="90"/>
                </a:cubicBezTo>
                <a:cubicBezTo>
                  <a:pt x="133" y="90"/>
                  <a:pt x="134" y="89"/>
                  <a:pt x="134" y="88"/>
                </a:cubicBezTo>
                <a:cubicBezTo>
                  <a:pt x="134" y="12"/>
                  <a:pt x="134" y="12"/>
                  <a:pt x="134" y="12"/>
                </a:cubicBezTo>
                <a:cubicBezTo>
                  <a:pt x="134" y="11"/>
                  <a:pt x="133" y="10"/>
                  <a:pt x="132" y="10"/>
                </a:cubicBezTo>
                <a:close/>
                <a:moveTo>
                  <a:pt x="124" y="8"/>
                </a:moveTo>
                <a:cubicBezTo>
                  <a:pt x="124" y="79"/>
                  <a:pt x="124" y="79"/>
                  <a:pt x="124" y="79"/>
                </a:cubicBezTo>
                <a:cubicBezTo>
                  <a:pt x="119" y="78"/>
                  <a:pt x="107" y="76"/>
                  <a:pt x="95" y="76"/>
                </a:cubicBezTo>
                <a:cubicBezTo>
                  <a:pt x="84" y="76"/>
                  <a:pt x="75" y="78"/>
                  <a:pt x="70" y="81"/>
                </a:cubicBezTo>
                <a:cubicBezTo>
                  <a:pt x="70" y="11"/>
                  <a:pt x="70" y="11"/>
                  <a:pt x="70" y="11"/>
                </a:cubicBezTo>
                <a:cubicBezTo>
                  <a:pt x="74" y="7"/>
                  <a:pt x="83" y="5"/>
                  <a:pt x="95" y="5"/>
                </a:cubicBezTo>
                <a:cubicBezTo>
                  <a:pt x="107" y="5"/>
                  <a:pt x="120" y="7"/>
                  <a:pt x="124" y="8"/>
                </a:cubicBezTo>
                <a:close/>
                <a:moveTo>
                  <a:pt x="11" y="8"/>
                </a:moveTo>
                <a:cubicBezTo>
                  <a:pt x="15" y="7"/>
                  <a:pt x="28" y="5"/>
                  <a:pt x="40" y="5"/>
                </a:cubicBezTo>
                <a:cubicBezTo>
                  <a:pt x="52" y="5"/>
                  <a:pt x="60" y="7"/>
                  <a:pt x="65" y="11"/>
                </a:cubicBezTo>
                <a:cubicBezTo>
                  <a:pt x="65" y="81"/>
                  <a:pt x="65" y="81"/>
                  <a:pt x="65" y="81"/>
                </a:cubicBezTo>
                <a:cubicBezTo>
                  <a:pt x="59" y="78"/>
                  <a:pt x="51" y="76"/>
                  <a:pt x="40" y="76"/>
                </a:cubicBezTo>
                <a:cubicBezTo>
                  <a:pt x="28" y="76"/>
                  <a:pt x="16" y="78"/>
                  <a:pt x="11" y="79"/>
                </a:cubicBezTo>
                <a:lnTo>
                  <a:pt x="11" y="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6" name="Freeform 157"/>
          <p:cNvSpPr>
            <a:spLocks noEditPoints="1"/>
          </p:cNvSpPr>
          <p:nvPr userDrawn="1"/>
        </p:nvSpPr>
        <p:spPr bwMode="auto">
          <a:xfrm>
            <a:off x="4554538" y="3852863"/>
            <a:ext cx="493713" cy="223838"/>
          </a:xfrm>
          <a:custGeom>
            <a:avLst/>
            <a:gdLst>
              <a:gd name="T0" fmla="*/ 125 w 128"/>
              <a:gd name="T1" fmla="*/ 0 h 58"/>
              <a:gd name="T2" fmla="*/ 3 w 128"/>
              <a:gd name="T3" fmla="*/ 0 h 58"/>
              <a:gd name="T4" fmla="*/ 0 w 128"/>
              <a:gd name="T5" fmla="*/ 4 h 58"/>
              <a:gd name="T6" fmla="*/ 0 w 128"/>
              <a:gd name="T7" fmla="*/ 54 h 58"/>
              <a:gd name="T8" fmla="*/ 3 w 128"/>
              <a:gd name="T9" fmla="*/ 58 h 58"/>
              <a:gd name="T10" fmla="*/ 125 w 128"/>
              <a:gd name="T11" fmla="*/ 58 h 58"/>
              <a:gd name="T12" fmla="*/ 128 w 128"/>
              <a:gd name="T13" fmla="*/ 54 h 58"/>
              <a:gd name="T14" fmla="*/ 128 w 128"/>
              <a:gd name="T15" fmla="*/ 4 h 58"/>
              <a:gd name="T16" fmla="*/ 125 w 128"/>
              <a:gd name="T17" fmla="*/ 0 h 58"/>
              <a:gd name="T18" fmla="*/ 122 w 128"/>
              <a:gd name="T19" fmla="*/ 51 h 58"/>
              <a:gd name="T20" fmla="*/ 112 w 128"/>
              <a:gd name="T21" fmla="*/ 51 h 58"/>
              <a:gd name="T22" fmla="*/ 112 w 128"/>
              <a:gd name="T23" fmla="*/ 39 h 58"/>
              <a:gd name="T24" fmla="*/ 109 w 128"/>
              <a:gd name="T25" fmla="*/ 35 h 58"/>
              <a:gd name="T26" fmla="*/ 106 w 128"/>
              <a:gd name="T27" fmla="*/ 39 h 58"/>
              <a:gd name="T28" fmla="*/ 106 w 128"/>
              <a:gd name="T29" fmla="*/ 51 h 58"/>
              <a:gd name="T30" fmla="*/ 97 w 128"/>
              <a:gd name="T31" fmla="*/ 51 h 58"/>
              <a:gd name="T32" fmla="*/ 97 w 128"/>
              <a:gd name="T33" fmla="*/ 25 h 58"/>
              <a:gd name="T34" fmla="*/ 94 w 128"/>
              <a:gd name="T35" fmla="*/ 22 h 58"/>
              <a:gd name="T36" fmla="*/ 91 w 128"/>
              <a:gd name="T37" fmla="*/ 25 h 58"/>
              <a:gd name="T38" fmla="*/ 91 w 128"/>
              <a:gd name="T39" fmla="*/ 51 h 58"/>
              <a:gd name="T40" fmla="*/ 82 w 128"/>
              <a:gd name="T41" fmla="*/ 51 h 58"/>
              <a:gd name="T42" fmla="*/ 82 w 128"/>
              <a:gd name="T43" fmla="*/ 39 h 58"/>
              <a:gd name="T44" fmla="*/ 79 w 128"/>
              <a:gd name="T45" fmla="*/ 35 h 58"/>
              <a:gd name="T46" fmla="*/ 76 w 128"/>
              <a:gd name="T47" fmla="*/ 39 h 58"/>
              <a:gd name="T48" fmla="*/ 76 w 128"/>
              <a:gd name="T49" fmla="*/ 51 h 58"/>
              <a:gd name="T50" fmla="*/ 66 w 128"/>
              <a:gd name="T51" fmla="*/ 51 h 58"/>
              <a:gd name="T52" fmla="*/ 66 w 128"/>
              <a:gd name="T53" fmla="*/ 25 h 58"/>
              <a:gd name="T54" fmla="*/ 64 w 128"/>
              <a:gd name="T55" fmla="*/ 22 h 58"/>
              <a:gd name="T56" fmla="*/ 61 w 128"/>
              <a:gd name="T57" fmla="*/ 25 h 58"/>
              <a:gd name="T58" fmla="*/ 61 w 128"/>
              <a:gd name="T59" fmla="*/ 51 h 58"/>
              <a:gd name="T60" fmla="*/ 52 w 128"/>
              <a:gd name="T61" fmla="*/ 51 h 58"/>
              <a:gd name="T62" fmla="*/ 52 w 128"/>
              <a:gd name="T63" fmla="*/ 39 h 58"/>
              <a:gd name="T64" fmla="*/ 49 w 128"/>
              <a:gd name="T65" fmla="*/ 35 h 58"/>
              <a:gd name="T66" fmla="*/ 46 w 128"/>
              <a:gd name="T67" fmla="*/ 39 h 58"/>
              <a:gd name="T68" fmla="*/ 46 w 128"/>
              <a:gd name="T69" fmla="*/ 51 h 58"/>
              <a:gd name="T70" fmla="*/ 36 w 128"/>
              <a:gd name="T71" fmla="*/ 51 h 58"/>
              <a:gd name="T72" fmla="*/ 36 w 128"/>
              <a:gd name="T73" fmla="*/ 25 h 58"/>
              <a:gd name="T74" fmla="*/ 33 w 128"/>
              <a:gd name="T75" fmla="*/ 22 h 58"/>
              <a:gd name="T76" fmla="*/ 30 w 128"/>
              <a:gd name="T77" fmla="*/ 25 h 58"/>
              <a:gd name="T78" fmla="*/ 30 w 128"/>
              <a:gd name="T79" fmla="*/ 51 h 58"/>
              <a:gd name="T80" fmla="*/ 22 w 128"/>
              <a:gd name="T81" fmla="*/ 51 h 58"/>
              <a:gd name="T82" fmla="*/ 22 w 128"/>
              <a:gd name="T83" fmla="*/ 39 h 58"/>
              <a:gd name="T84" fmla="*/ 19 w 128"/>
              <a:gd name="T85" fmla="*/ 35 h 58"/>
              <a:gd name="T86" fmla="*/ 16 w 128"/>
              <a:gd name="T87" fmla="*/ 39 h 58"/>
              <a:gd name="T88" fmla="*/ 16 w 128"/>
              <a:gd name="T89" fmla="*/ 51 h 58"/>
              <a:gd name="T90" fmla="*/ 6 w 128"/>
              <a:gd name="T91" fmla="*/ 51 h 58"/>
              <a:gd name="T92" fmla="*/ 6 w 128"/>
              <a:gd name="T93" fmla="*/ 7 h 58"/>
              <a:gd name="T94" fmla="*/ 122 w 128"/>
              <a:gd name="T95" fmla="*/ 7 h 58"/>
              <a:gd name="T96" fmla="*/ 122 w 128"/>
              <a:gd name="T97" fmla="*/ 5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8" h="58">
                <a:moveTo>
                  <a:pt x="125" y="0"/>
                </a:moveTo>
                <a:cubicBezTo>
                  <a:pt x="3" y="0"/>
                  <a:pt x="3" y="0"/>
                  <a:pt x="3" y="0"/>
                </a:cubicBezTo>
                <a:cubicBezTo>
                  <a:pt x="2" y="0"/>
                  <a:pt x="0" y="2"/>
                  <a:pt x="0" y="4"/>
                </a:cubicBezTo>
                <a:cubicBezTo>
                  <a:pt x="0" y="54"/>
                  <a:pt x="0" y="54"/>
                  <a:pt x="0" y="54"/>
                </a:cubicBezTo>
                <a:cubicBezTo>
                  <a:pt x="0" y="56"/>
                  <a:pt x="2" y="58"/>
                  <a:pt x="3" y="58"/>
                </a:cubicBezTo>
                <a:cubicBezTo>
                  <a:pt x="125" y="58"/>
                  <a:pt x="125" y="58"/>
                  <a:pt x="125" y="58"/>
                </a:cubicBezTo>
                <a:cubicBezTo>
                  <a:pt x="127" y="58"/>
                  <a:pt x="128" y="56"/>
                  <a:pt x="128" y="54"/>
                </a:cubicBezTo>
                <a:cubicBezTo>
                  <a:pt x="128" y="4"/>
                  <a:pt x="128" y="4"/>
                  <a:pt x="128" y="4"/>
                </a:cubicBezTo>
                <a:cubicBezTo>
                  <a:pt x="128" y="2"/>
                  <a:pt x="127" y="0"/>
                  <a:pt x="125" y="0"/>
                </a:cubicBezTo>
                <a:close/>
                <a:moveTo>
                  <a:pt x="122" y="51"/>
                </a:moveTo>
                <a:cubicBezTo>
                  <a:pt x="112" y="51"/>
                  <a:pt x="112" y="51"/>
                  <a:pt x="112" y="51"/>
                </a:cubicBezTo>
                <a:cubicBezTo>
                  <a:pt x="112" y="39"/>
                  <a:pt x="112" y="39"/>
                  <a:pt x="112" y="39"/>
                </a:cubicBezTo>
                <a:cubicBezTo>
                  <a:pt x="112" y="37"/>
                  <a:pt x="111" y="35"/>
                  <a:pt x="109" y="35"/>
                </a:cubicBezTo>
                <a:cubicBezTo>
                  <a:pt x="108" y="35"/>
                  <a:pt x="106" y="37"/>
                  <a:pt x="106" y="39"/>
                </a:cubicBezTo>
                <a:cubicBezTo>
                  <a:pt x="106" y="51"/>
                  <a:pt x="106" y="51"/>
                  <a:pt x="106" y="51"/>
                </a:cubicBezTo>
                <a:cubicBezTo>
                  <a:pt x="97" y="51"/>
                  <a:pt x="97" y="51"/>
                  <a:pt x="97" y="51"/>
                </a:cubicBezTo>
                <a:cubicBezTo>
                  <a:pt x="97" y="25"/>
                  <a:pt x="97" y="25"/>
                  <a:pt x="97" y="25"/>
                </a:cubicBezTo>
                <a:cubicBezTo>
                  <a:pt x="97" y="23"/>
                  <a:pt x="95" y="22"/>
                  <a:pt x="94" y="22"/>
                </a:cubicBezTo>
                <a:cubicBezTo>
                  <a:pt x="92" y="22"/>
                  <a:pt x="91" y="23"/>
                  <a:pt x="91" y="25"/>
                </a:cubicBezTo>
                <a:cubicBezTo>
                  <a:pt x="91" y="51"/>
                  <a:pt x="91" y="51"/>
                  <a:pt x="91" y="51"/>
                </a:cubicBezTo>
                <a:cubicBezTo>
                  <a:pt x="82" y="51"/>
                  <a:pt x="82" y="51"/>
                  <a:pt x="82" y="51"/>
                </a:cubicBezTo>
                <a:cubicBezTo>
                  <a:pt x="82" y="39"/>
                  <a:pt x="82" y="39"/>
                  <a:pt x="82" y="39"/>
                </a:cubicBezTo>
                <a:cubicBezTo>
                  <a:pt x="82" y="37"/>
                  <a:pt x="81" y="35"/>
                  <a:pt x="79" y="35"/>
                </a:cubicBezTo>
                <a:cubicBezTo>
                  <a:pt x="77" y="35"/>
                  <a:pt x="76" y="37"/>
                  <a:pt x="76" y="39"/>
                </a:cubicBezTo>
                <a:cubicBezTo>
                  <a:pt x="76" y="51"/>
                  <a:pt x="76" y="51"/>
                  <a:pt x="76" y="51"/>
                </a:cubicBezTo>
                <a:cubicBezTo>
                  <a:pt x="66" y="51"/>
                  <a:pt x="66" y="51"/>
                  <a:pt x="66" y="51"/>
                </a:cubicBezTo>
                <a:cubicBezTo>
                  <a:pt x="66" y="25"/>
                  <a:pt x="66" y="25"/>
                  <a:pt x="66" y="25"/>
                </a:cubicBezTo>
                <a:cubicBezTo>
                  <a:pt x="66" y="23"/>
                  <a:pt x="65" y="22"/>
                  <a:pt x="64" y="22"/>
                </a:cubicBezTo>
                <a:cubicBezTo>
                  <a:pt x="62" y="22"/>
                  <a:pt x="61" y="23"/>
                  <a:pt x="61" y="25"/>
                </a:cubicBezTo>
                <a:cubicBezTo>
                  <a:pt x="61" y="51"/>
                  <a:pt x="61" y="51"/>
                  <a:pt x="61" y="51"/>
                </a:cubicBezTo>
                <a:cubicBezTo>
                  <a:pt x="52" y="51"/>
                  <a:pt x="52" y="51"/>
                  <a:pt x="52" y="51"/>
                </a:cubicBezTo>
                <a:cubicBezTo>
                  <a:pt x="52" y="39"/>
                  <a:pt x="52" y="39"/>
                  <a:pt x="52" y="39"/>
                </a:cubicBezTo>
                <a:cubicBezTo>
                  <a:pt x="52" y="37"/>
                  <a:pt x="51" y="35"/>
                  <a:pt x="49" y="35"/>
                </a:cubicBezTo>
                <a:cubicBezTo>
                  <a:pt x="47" y="35"/>
                  <a:pt x="46" y="37"/>
                  <a:pt x="46" y="39"/>
                </a:cubicBezTo>
                <a:cubicBezTo>
                  <a:pt x="46" y="51"/>
                  <a:pt x="46" y="51"/>
                  <a:pt x="46" y="51"/>
                </a:cubicBezTo>
                <a:cubicBezTo>
                  <a:pt x="36" y="51"/>
                  <a:pt x="36" y="51"/>
                  <a:pt x="36" y="51"/>
                </a:cubicBezTo>
                <a:cubicBezTo>
                  <a:pt x="36" y="25"/>
                  <a:pt x="36" y="25"/>
                  <a:pt x="36" y="25"/>
                </a:cubicBezTo>
                <a:cubicBezTo>
                  <a:pt x="36" y="23"/>
                  <a:pt x="35" y="22"/>
                  <a:pt x="33" y="22"/>
                </a:cubicBezTo>
                <a:cubicBezTo>
                  <a:pt x="32" y="22"/>
                  <a:pt x="30" y="23"/>
                  <a:pt x="30" y="25"/>
                </a:cubicBezTo>
                <a:cubicBezTo>
                  <a:pt x="30" y="51"/>
                  <a:pt x="30" y="51"/>
                  <a:pt x="30" y="51"/>
                </a:cubicBezTo>
                <a:cubicBezTo>
                  <a:pt x="22" y="51"/>
                  <a:pt x="22" y="51"/>
                  <a:pt x="22" y="51"/>
                </a:cubicBezTo>
                <a:cubicBezTo>
                  <a:pt x="22" y="39"/>
                  <a:pt x="22" y="39"/>
                  <a:pt x="22" y="39"/>
                </a:cubicBezTo>
                <a:cubicBezTo>
                  <a:pt x="22" y="37"/>
                  <a:pt x="21" y="35"/>
                  <a:pt x="19" y="35"/>
                </a:cubicBezTo>
                <a:cubicBezTo>
                  <a:pt x="17" y="35"/>
                  <a:pt x="16" y="37"/>
                  <a:pt x="16" y="39"/>
                </a:cubicBezTo>
                <a:cubicBezTo>
                  <a:pt x="16" y="51"/>
                  <a:pt x="16" y="51"/>
                  <a:pt x="16" y="51"/>
                </a:cubicBezTo>
                <a:cubicBezTo>
                  <a:pt x="6" y="51"/>
                  <a:pt x="6" y="51"/>
                  <a:pt x="6" y="51"/>
                </a:cubicBezTo>
                <a:cubicBezTo>
                  <a:pt x="6" y="7"/>
                  <a:pt x="6" y="7"/>
                  <a:pt x="6" y="7"/>
                </a:cubicBezTo>
                <a:cubicBezTo>
                  <a:pt x="122" y="7"/>
                  <a:pt x="122" y="7"/>
                  <a:pt x="122" y="7"/>
                </a:cubicBezTo>
                <a:lnTo>
                  <a:pt x="122" y="5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7" name="Freeform 160"/>
          <p:cNvSpPr>
            <a:spLocks noEditPoints="1"/>
          </p:cNvSpPr>
          <p:nvPr userDrawn="1"/>
        </p:nvSpPr>
        <p:spPr bwMode="auto">
          <a:xfrm>
            <a:off x="3840163" y="3917950"/>
            <a:ext cx="547688" cy="549275"/>
          </a:xfrm>
          <a:custGeom>
            <a:avLst/>
            <a:gdLst>
              <a:gd name="T0" fmla="*/ 131 w 142"/>
              <a:gd name="T1" fmla="*/ 74 h 142"/>
              <a:gd name="T2" fmla="*/ 142 w 142"/>
              <a:gd name="T3" fmla="*/ 71 h 142"/>
              <a:gd name="T4" fmla="*/ 131 w 142"/>
              <a:gd name="T5" fmla="*/ 68 h 142"/>
              <a:gd name="T6" fmla="*/ 113 w 142"/>
              <a:gd name="T7" fmla="*/ 29 h 142"/>
              <a:gd name="T8" fmla="*/ 75 w 142"/>
              <a:gd name="T9" fmla="*/ 11 h 142"/>
              <a:gd name="T10" fmla="*/ 71 w 142"/>
              <a:gd name="T11" fmla="*/ 0 h 142"/>
              <a:gd name="T12" fmla="*/ 68 w 142"/>
              <a:gd name="T13" fmla="*/ 11 h 142"/>
              <a:gd name="T14" fmla="*/ 12 w 142"/>
              <a:gd name="T15" fmla="*/ 67 h 142"/>
              <a:gd name="T16" fmla="*/ 0 w 142"/>
              <a:gd name="T17" fmla="*/ 71 h 142"/>
              <a:gd name="T18" fmla="*/ 12 w 142"/>
              <a:gd name="T19" fmla="*/ 74 h 142"/>
              <a:gd name="T20" fmla="*/ 29 w 142"/>
              <a:gd name="T21" fmla="*/ 113 h 142"/>
              <a:gd name="T22" fmla="*/ 68 w 142"/>
              <a:gd name="T23" fmla="*/ 131 h 142"/>
              <a:gd name="T24" fmla="*/ 71 w 142"/>
              <a:gd name="T25" fmla="*/ 142 h 142"/>
              <a:gd name="T26" fmla="*/ 74 w 142"/>
              <a:gd name="T27" fmla="*/ 131 h 142"/>
              <a:gd name="T28" fmla="*/ 131 w 142"/>
              <a:gd name="T29" fmla="*/ 74 h 142"/>
              <a:gd name="T30" fmla="*/ 111 w 142"/>
              <a:gd name="T31" fmla="*/ 109 h 142"/>
              <a:gd name="T32" fmla="*/ 98 w 142"/>
              <a:gd name="T33" fmla="*/ 88 h 142"/>
              <a:gd name="T34" fmla="*/ 101 w 142"/>
              <a:gd name="T35" fmla="*/ 82 h 142"/>
              <a:gd name="T36" fmla="*/ 127 w 142"/>
              <a:gd name="T37" fmla="*/ 75 h 142"/>
              <a:gd name="T38" fmla="*/ 111 w 142"/>
              <a:gd name="T39" fmla="*/ 109 h 142"/>
              <a:gd name="T40" fmla="*/ 127 w 142"/>
              <a:gd name="T41" fmla="*/ 66 h 142"/>
              <a:gd name="T42" fmla="*/ 102 w 142"/>
              <a:gd name="T43" fmla="*/ 60 h 142"/>
              <a:gd name="T44" fmla="*/ 98 w 142"/>
              <a:gd name="T45" fmla="*/ 53 h 142"/>
              <a:gd name="T46" fmla="*/ 111 w 142"/>
              <a:gd name="T47" fmla="*/ 32 h 142"/>
              <a:gd name="T48" fmla="*/ 127 w 142"/>
              <a:gd name="T49" fmla="*/ 66 h 142"/>
              <a:gd name="T50" fmla="*/ 110 w 142"/>
              <a:gd name="T51" fmla="*/ 31 h 142"/>
              <a:gd name="T52" fmla="*/ 90 w 142"/>
              <a:gd name="T53" fmla="*/ 44 h 142"/>
              <a:gd name="T54" fmla="*/ 83 w 142"/>
              <a:gd name="T55" fmla="*/ 41 h 142"/>
              <a:gd name="T56" fmla="*/ 76 w 142"/>
              <a:gd name="T57" fmla="*/ 15 h 142"/>
              <a:gd name="T58" fmla="*/ 110 w 142"/>
              <a:gd name="T59" fmla="*/ 31 h 142"/>
              <a:gd name="T60" fmla="*/ 46 w 142"/>
              <a:gd name="T61" fmla="*/ 71 h 142"/>
              <a:gd name="T62" fmla="*/ 71 w 142"/>
              <a:gd name="T63" fmla="*/ 46 h 142"/>
              <a:gd name="T64" fmla="*/ 96 w 142"/>
              <a:gd name="T65" fmla="*/ 71 h 142"/>
              <a:gd name="T66" fmla="*/ 71 w 142"/>
              <a:gd name="T67" fmla="*/ 96 h 142"/>
              <a:gd name="T68" fmla="*/ 46 w 142"/>
              <a:gd name="T69" fmla="*/ 71 h 142"/>
              <a:gd name="T70" fmla="*/ 60 w 142"/>
              <a:gd name="T71" fmla="*/ 40 h 142"/>
              <a:gd name="T72" fmla="*/ 53 w 142"/>
              <a:gd name="T73" fmla="*/ 44 h 142"/>
              <a:gd name="T74" fmla="*/ 32 w 142"/>
              <a:gd name="T75" fmla="*/ 31 h 142"/>
              <a:gd name="T76" fmla="*/ 67 w 142"/>
              <a:gd name="T77" fmla="*/ 15 h 142"/>
              <a:gd name="T78" fmla="*/ 60 w 142"/>
              <a:gd name="T79" fmla="*/ 40 h 142"/>
              <a:gd name="T80" fmla="*/ 31 w 142"/>
              <a:gd name="T81" fmla="*/ 32 h 142"/>
              <a:gd name="T82" fmla="*/ 44 w 142"/>
              <a:gd name="T83" fmla="*/ 53 h 142"/>
              <a:gd name="T84" fmla="*/ 41 w 142"/>
              <a:gd name="T85" fmla="*/ 59 h 142"/>
              <a:gd name="T86" fmla="*/ 16 w 142"/>
              <a:gd name="T87" fmla="*/ 66 h 142"/>
              <a:gd name="T88" fmla="*/ 31 w 142"/>
              <a:gd name="T89" fmla="*/ 32 h 142"/>
              <a:gd name="T90" fmla="*/ 16 w 142"/>
              <a:gd name="T91" fmla="*/ 75 h 142"/>
              <a:gd name="T92" fmla="*/ 41 w 142"/>
              <a:gd name="T93" fmla="*/ 82 h 142"/>
              <a:gd name="T94" fmla="*/ 44 w 142"/>
              <a:gd name="T95" fmla="*/ 89 h 142"/>
              <a:gd name="T96" fmla="*/ 31 w 142"/>
              <a:gd name="T97" fmla="*/ 110 h 142"/>
              <a:gd name="T98" fmla="*/ 16 w 142"/>
              <a:gd name="T99" fmla="*/ 75 h 142"/>
              <a:gd name="T100" fmla="*/ 32 w 142"/>
              <a:gd name="T101" fmla="*/ 110 h 142"/>
              <a:gd name="T102" fmla="*/ 53 w 142"/>
              <a:gd name="T103" fmla="*/ 97 h 142"/>
              <a:gd name="T104" fmla="*/ 60 w 142"/>
              <a:gd name="T105" fmla="*/ 101 h 142"/>
              <a:gd name="T106" fmla="*/ 67 w 142"/>
              <a:gd name="T107" fmla="*/ 126 h 142"/>
              <a:gd name="T108" fmla="*/ 32 w 142"/>
              <a:gd name="T109" fmla="*/ 110 h 142"/>
              <a:gd name="T110" fmla="*/ 82 w 142"/>
              <a:gd name="T111" fmla="*/ 101 h 142"/>
              <a:gd name="T112" fmla="*/ 90 w 142"/>
              <a:gd name="T113" fmla="*/ 97 h 142"/>
              <a:gd name="T114" fmla="*/ 110 w 142"/>
              <a:gd name="T115" fmla="*/ 110 h 142"/>
              <a:gd name="T116" fmla="*/ 75 w 142"/>
              <a:gd name="T117" fmla="*/ 126 h 142"/>
              <a:gd name="T118" fmla="*/ 82 w 142"/>
              <a:gd name="T119" fmla="*/ 101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42" h="142">
                <a:moveTo>
                  <a:pt x="131" y="74"/>
                </a:moveTo>
                <a:cubicBezTo>
                  <a:pt x="142" y="71"/>
                  <a:pt x="142" y="71"/>
                  <a:pt x="142" y="71"/>
                </a:cubicBezTo>
                <a:cubicBezTo>
                  <a:pt x="131" y="68"/>
                  <a:pt x="131" y="68"/>
                  <a:pt x="131" y="68"/>
                </a:cubicBezTo>
                <a:cubicBezTo>
                  <a:pt x="130" y="53"/>
                  <a:pt x="124" y="39"/>
                  <a:pt x="113" y="29"/>
                </a:cubicBezTo>
                <a:cubicBezTo>
                  <a:pt x="103" y="18"/>
                  <a:pt x="89" y="12"/>
                  <a:pt x="75" y="11"/>
                </a:cubicBezTo>
                <a:cubicBezTo>
                  <a:pt x="71" y="0"/>
                  <a:pt x="71" y="0"/>
                  <a:pt x="71" y="0"/>
                </a:cubicBezTo>
                <a:cubicBezTo>
                  <a:pt x="68" y="11"/>
                  <a:pt x="68" y="11"/>
                  <a:pt x="68" y="11"/>
                </a:cubicBezTo>
                <a:cubicBezTo>
                  <a:pt x="38" y="13"/>
                  <a:pt x="13" y="37"/>
                  <a:pt x="12" y="67"/>
                </a:cubicBezTo>
                <a:cubicBezTo>
                  <a:pt x="0" y="71"/>
                  <a:pt x="0" y="71"/>
                  <a:pt x="0" y="71"/>
                </a:cubicBezTo>
                <a:cubicBezTo>
                  <a:pt x="12" y="74"/>
                  <a:pt x="12" y="74"/>
                  <a:pt x="12" y="74"/>
                </a:cubicBezTo>
                <a:cubicBezTo>
                  <a:pt x="12" y="89"/>
                  <a:pt x="18" y="102"/>
                  <a:pt x="29" y="113"/>
                </a:cubicBezTo>
                <a:cubicBezTo>
                  <a:pt x="39" y="124"/>
                  <a:pt x="53" y="130"/>
                  <a:pt x="68" y="131"/>
                </a:cubicBezTo>
                <a:cubicBezTo>
                  <a:pt x="71" y="142"/>
                  <a:pt x="71" y="142"/>
                  <a:pt x="71" y="142"/>
                </a:cubicBezTo>
                <a:cubicBezTo>
                  <a:pt x="74" y="131"/>
                  <a:pt x="74" y="131"/>
                  <a:pt x="74" y="131"/>
                </a:cubicBezTo>
                <a:cubicBezTo>
                  <a:pt x="105" y="129"/>
                  <a:pt x="129" y="104"/>
                  <a:pt x="131" y="74"/>
                </a:cubicBezTo>
                <a:close/>
                <a:moveTo>
                  <a:pt x="111" y="109"/>
                </a:moveTo>
                <a:cubicBezTo>
                  <a:pt x="98" y="88"/>
                  <a:pt x="98" y="88"/>
                  <a:pt x="98" y="88"/>
                </a:cubicBezTo>
                <a:cubicBezTo>
                  <a:pt x="100" y="86"/>
                  <a:pt x="101" y="84"/>
                  <a:pt x="101" y="82"/>
                </a:cubicBezTo>
                <a:cubicBezTo>
                  <a:pt x="127" y="75"/>
                  <a:pt x="127" y="75"/>
                  <a:pt x="127" y="75"/>
                </a:cubicBezTo>
                <a:cubicBezTo>
                  <a:pt x="126" y="88"/>
                  <a:pt x="120" y="100"/>
                  <a:pt x="111" y="109"/>
                </a:cubicBezTo>
                <a:close/>
                <a:moveTo>
                  <a:pt x="127" y="66"/>
                </a:moveTo>
                <a:cubicBezTo>
                  <a:pt x="102" y="60"/>
                  <a:pt x="102" y="60"/>
                  <a:pt x="102" y="60"/>
                </a:cubicBezTo>
                <a:cubicBezTo>
                  <a:pt x="101" y="57"/>
                  <a:pt x="100" y="55"/>
                  <a:pt x="98" y="53"/>
                </a:cubicBezTo>
                <a:cubicBezTo>
                  <a:pt x="111" y="32"/>
                  <a:pt x="111" y="32"/>
                  <a:pt x="111" y="32"/>
                </a:cubicBezTo>
                <a:cubicBezTo>
                  <a:pt x="120" y="42"/>
                  <a:pt x="126" y="54"/>
                  <a:pt x="127" y="66"/>
                </a:cubicBezTo>
                <a:close/>
                <a:moveTo>
                  <a:pt x="110" y="31"/>
                </a:moveTo>
                <a:cubicBezTo>
                  <a:pt x="90" y="44"/>
                  <a:pt x="90" y="44"/>
                  <a:pt x="90" y="44"/>
                </a:cubicBezTo>
                <a:cubicBezTo>
                  <a:pt x="88" y="43"/>
                  <a:pt x="85" y="42"/>
                  <a:pt x="83" y="41"/>
                </a:cubicBezTo>
                <a:cubicBezTo>
                  <a:pt x="76" y="15"/>
                  <a:pt x="76" y="15"/>
                  <a:pt x="76" y="15"/>
                </a:cubicBezTo>
                <a:cubicBezTo>
                  <a:pt x="89" y="16"/>
                  <a:pt x="101" y="22"/>
                  <a:pt x="110" y="31"/>
                </a:cubicBezTo>
                <a:close/>
                <a:moveTo>
                  <a:pt x="46" y="71"/>
                </a:moveTo>
                <a:cubicBezTo>
                  <a:pt x="46" y="57"/>
                  <a:pt x="57" y="46"/>
                  <a:pt x="71" y="46"/>
                </a:cubicBezTo>
                <a:cubicBezTo>
                  <a:pt x="85" y="46"/>
                  <a:pt x="96" y="57"/>
                  <a:pt x="96" y="71"/>
                </a:cubicBezTo>
                <a:cubicBezTo>
                  <a:pt x="96" y="85"/>
                  <a:pt x="85" y="96"/>
                  <a:pt x="71" y="96"/>
                </a:cubicBezTo>
                <a:cubicBezTo>
                  <a:pt x="57" y="96"/>
                  <a:pt x="46" y="85"/>
                  <a:pt x="46" y="71"/>
                </a:cubicBezTo>
                <a:close/>
                <a:moveTo>
                  <a:pt x="60" y="40"/>
                </a:moveTo>
                <a:cubicBezTo>
                  <a:pt x="58" y="41"/>
                  <a:pt x="55" y="43"/>
                  <a:pt x="53" y="44"/>
                </a:cubicBezTo>
                <a:cubicBezTo>
                  <a:pt x="32" y="31"/>
                  <a:pt x="32" y="31"/>
                  <a:pt x="32" y="31"/>
                </a:cubicBezTo>
                <a:cubicBezTo>
                  <a:pt x="41" y="22"/>
                  <a:pt x="54" y="16"/>
                  <a:pt x="67" y="15"/>
                </a:cubicBezTo>
                <a:lnTo>
                  <a:pt x="60" y="40"/>
                </a:lnTo>
                <a:close/>
                <a:moveTo>
                  <a:pt x="31" y="32"/>
                </a:moveTo>
                <a:cubicBezTo>
                  <a:pt x="44" y="53"/>
                  <a:pt x="44" y="53"/>
                  <a:pt x="44" y="53"/>
                </a:cubicBezTo>
                <a:cubicBezTo>
                  <a:pt x="43" y="55"/>
                  <a:pt x="42" y="57"/>
                  <a:pt x="41" y="59"/>
                </a:cubicBezTo>
                <a:cubicBezTo>
                  <a:pt x="16" y="66"/>
                  <a:pt x="16" y="66"/>
                  <a:pt x="16" y="66"/>
                </a:cubicBezTo>
                <a:cubicBezTo>
                  <a:pt x="17" y="53"/>
                  <a:pt x="22" y="41"/>
                  <a:pt x="31" y="32"/>
                </a:cubicBezTo>
                <a:close/>
                <a:moveTo>
                  <a:pt x="16" y="75"/>
                </a:moveTo>
                <a:cubicBezTo>
                  <a:pt x="41" y="82"/>
                  <a:pt x="41" y="82"/>
                  <a:pt x="41" y="82"/>
                </a:cubicBezTo>
                <a:cubicBezTo>
                  <a:pt x="42" y="84"/>
                  <a:pt x="43" y="86"/>
                  <a:pt x="44" y="89"/>
                </a:cubicBezTo>
                <a:cubicBezTo>
                  <a:pt x="31" y="110"/>
                  <a:pt x="31" y="110"/>
                  <a:pt x="31" y="110"/>
                </a:cubicBezTo>
                <a:cubicBezTo>
                  <a:pt x="22" y="100"/>
                  <a:pt x="17" y="88"/>
                  <a:pt x="16" y="75"/>
                </a:cubicBezTo>
                <a:close/>
                <a:moveTo>
                  <a:pt x="32" y="110"/>
                </a:moveTo>
                <a:cubicBezTo>
                  <a:pt x="53" y="97"/>
                  <a:pt x="53" y="97"/>
                  <a:pt x="53" y="97"/>
                </a:cubicBezTo>
                <a:cubicBezTo>
                  <a:pt x="55" y="99"/>
                  <a:pt x="57" y="100"/>
                  <a:pt x="60" y="101"/>
                </a:cubicBezTo>
                <a:cubicBezTo>
                  <a:pt x="67" y="126"/>
                  <a:pt x="67" y="126"/>
                  <a:pt x="67" y="126"/>
                </a:cubicBezTo>
                <a:cubicBezTo>
                  <a:pt x="54" y="125"/>
                  <a:pt x="41" y="120"/>
                  <a:pt x="32" y="110"/>
                </a:cubicBezTo>
                <a:close/>
                <a:moveTo>
                  <a:pt x="82" y="101"/>
                </a:moveTo>
                <a:cubicBezTo>
                  <a:pt x="85" y="100"/>
                  <a:pt x="87" y="99"/>
                  <a:pt x="90" y="97"/>
                </a:cubicBezTo>
                <a:cubicBezTo>
                  <a:pt x="110" y="110"/>
                  <a:pt x="110" y="110"/>
                  <a:pt x="110" y="110"/>
                </a:cubicBezTo>
                <a:cubicBezTo>
                  <a:pt x="101" y="119"/>
                  <a:pt x="89" y="125"/>
                  <a:pt x="75" y="126"/>
                </a:cubicBezTo>
                <a:lnTo>
                  <a:pt x="82" y="10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88" name="Group 187"/>
          <p:cNvGrpSpPr/>
          <p:nvPr userDrawn="1"/>
        </p:nvGrpSpPr>
        <p:grpSpPr>
          <a:xfrm>
            <a:off x="7867650" y="673100"/>
            <a:ext cx="668338" cy="781051"/>
            <a:chOff x="7867650" y="673100"/>
            <a:chExt cx="668338" cy="781051"/>
          </a:xfrm>
        </p:grpSpPr>
        <p:sp>
          <p:nvSpPr>
            <p:cNvPr id="189" name="Freeform 161"/>
            <p:cNvSpPr>
              <a:spLocks/>
            </p:cNvSpPr>
            <p:nvPr userDrawn="1"/>
          </p:nvSpPr>
          <p:spPr bwMode="auto">
            <a:xfrm>
              <a:off x="8172450" y="673100"/>
              <a:ext cx="57150" cy="80963"/>
            </a:xfrm>
            <a:custGeom>
              <a:avLst/>
              <a:gdLst>
                <a:gd name="T0" fmla="*/ 14 w 15"/>
                <a:gd name="T1" fmla="*/ 8 h 21"/>
                <a:gd name="T2" fmla="*/ 15 w 15"/>
                <a:gd name="T3" fmla="*/ 8 h 21"/>
                <a:gd name="T4" fmla="*/ 10 w 15"/>
                <a:gd name="T5" fmla="*/ 5 h 21"/>
                <a:gd name="T6" fmla="*/ 11 w 15"/>
                <a:gd name="T7" fmla="*/ 3 h 21"/>
                <a:gd name="T8" fmla="*/ 8 w 15"/>
                <a:gd name="T9" fmla="*/ 0 h 21"/>
                <a:gd name="T10" fmla="*/ 4 w 15"/>
                <a:gd name="T11" fmla="*/ 3 h 21"/>
                <a:gd name="T12" fmla="*/ 5 w 15"/>
                <a:gd name="T13" fmla="*/ 5 h 21"/>
                <a:gd name="T14" fmla="*/ 0 w 15"/>
                <a:gd name="T15" fmla="*/ 8 h 21"/>
                <a:gd name="T16" fmla="*/ 1 w 15"/>
                <a:gd name="T17" fmla="*/ 8 h 21"/>
                <a:gd name="T18" fmla="*/ 1 w 15"/>
                <a:gd name="T19" fmla="*/ 19 h 21"/>
                <a:gd name="T20" fmla="*/ 2 w 15"/>
                <a:gd name="T21" fmla="*/ 19 h 21"/>
                <a:gd name="T22" fmla="*/ 2 w 15"/>
                <a:gd name="T23" fmla="*/ 21 h 21"/>
                <a:gd name="T24" fmla="*/ 13 w 15"/>
                <a:gd name="T25" fmla="*/ 21 h 21"/>
                <a:gd name="T26" fmla="*/ 13 w 15"/>
                <a:gd name="T27" fmla="*/ 19 h 21"/>
                <a:gd name="T28" fmla="*/ 14 w 15"/>
                <a:gd name="T29" fmla="*/ 19 h 21"/>
                <a:gd name="T30" fmla="*/ 14 w 15"/>
                <a:gd name="T31"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 h="21">
                  <a:moveTo>
                    <a:pt x="14" y="8"/>
                  </a:moveTo>
                  <a:cubicBezTo>
                    <a:pt x="15" y="8"/>
                    <a:pt x="15" y="8"/>
                    <a:pt x="15" y="8"/>
                  </a:cubicBezTo>
                  <a:cubicBezTo>
                    <a:pt x="15" y="8"/>
                    <a:pt x="15" y="5"/>
                    <a:pt x="10" y="5"/>
                  </a:cubicBezTo>
                  <a:cubicBezTo>
                    <a:pt x="11" y="4"/>
                    <a:pt x="11" y="4"/>
                    <a:pt x="11" y="3"/>
                  </a:cubicBezTo>
                  <a:cubicBezTo>
                    <a:pt x="11" y="1"/>
                    <a:pt x="9" y="0"/>
                    <a:pt x="8" y="0"/>
                  </a:cubicBezTo>
                  <a:cubicBezTo>
                    <a:pt x="6" y="0"/>
                    <a:pt x="4" y="1"/>
                    <a:pt x="4" y="3"/>
                  </a:cubicBezTo>
                  <a:cubicBezTo>
                    <a:pt x="4" y="4"/>
                    <a:pt x="4" y="4"/>
                    <a:pt x="5" y="5"/>
                  </a:cubicBezTo>
                  <a:cubicBezTo>
                    <a:pt x="0" y="5"/>
                    <a:pt x="0" y="8"/>
                    <a:pt x="0" y="8"/>
                  </a:cubicBezTo>
                  <a:cubicBezTo>
                    <a:pt x="1" y="8"/>
                    <a:pt x="1" y="8"/>
                    <a:pt x="1" y="8"/>
                  </a:cubicBezTo>
                  <a:cubicBezTo>
                    <a:pt x="1" y="19"/>
                    <a:pt x="1" y="19"/>
                    <a:pt x="1" y="19"/>
                  </a:cubicBezTo>
                  <a:cubicBezTo>
                    <a:pt x="2" y="19"/>
                    <a:pt x="2" y="19"/>
                    <a:pt x="2" y="19"/>
                  </a:cubicBezTo>
                  <a:cubicBezTo>
                    <a:pt x="2" y="21"/>
                    <a:pt x="2" y="21"/>
                    <a:pt x="2" y="21"/>
                  </a:cubicBezTo>
                  <a:cubicBezTo>
                    <a:pt x="13" y="21"/>
                    <a:pt x="13" y="21"/>
                    <a:pt x="13" y="21"/>
                  </a:cubicBezTo>
                  <a:cubicBezTo>
                    <a:pt x="13" y="19"/>
                    <a:pt x="13" y="19"/>
                    <a:pt x="13" y="19"/>
                  </a:cubicBezTo>
                  <a:cubicBezTo>
                    <a:pt x="14" y="19"/>
                    <a:pt x="14" y="19"/>
                    <a:pt x="14" y="19"/>
                  </a:cubicBezTo>
                  <a:lnTo>
                    <a:pt x="14" y="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0" name="Freeform 162"/>
            <p:cNvSpPr>
              <a:spLocks/>
            </p:cNvSpPr>
            <p:nvPr userDrawn="1"/>
          </p:nvSpPr>
          <p:spPr bwMode="auto">
            <a:xfrm>
              <a:off x="8080375" y="1427163"/>
              <a:ext cx="242888" cy="26988"/>
            </a:xfrm>
            <a:custGeom>
              <a:avLst/>
              <a:gdLst>
                <a:gd name="T0" fmla="*/ 0 w 153"/>
                <a:gd name="T1" fmla="*/ 0 h 17"/>
                <a:gd name="T2" fmla="*/ 0 w 153"/>
                <a:gd name="T3" fmla="*/ 5 h 17"/>
                <a:gd name="T4" fmla="*/ 0 w 153"/>
                <a:gd name="T5" fmla="*/ 7 h 17"/>
                <a:gd name="T6" fmla="*/ 0 w 153"/>
                <a:gd name="T7" fmla="*/ 17 h 17"/>
                <a:gd name="T8" fmla="*/ 153 w 153"/>
                <a:gd name="T9" fmla="*/ 17 h 17"/>
                <a:gd name="T10" fmla="*/ 153 w 153"/>
                <a:gd name="T11" fmla="*/ 7 h 17"/>
                <a:gd name="T12" fmla="*/ 153 w 153"/>
                <a:gd name="T13" fmla="*/ 5 h 17"/>
                <a:gd name="T14" fmla="*/ 153 w 153"/>
                <a:gd name="T15" fmla="*/ 0 h 17"/>
                <a:gd name="T16" fmla="*/ 0 w 153"/>
                <a:gd name="T17"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3" h="17">
                  <a:moveTo>
                    <a:pt x="0" y="0"/>
                  </a:moveTo>
                  <a:lnTo>
                    <a:pt x="0" y="5"/>
                  </a:lnTo>
                  <a:lnTo>
                    <a:pt x="0" y="7"/>
                  </a:lnTo>
                  <a:lnTo>
                    <a:pt x="0" y="17"/>
                  </a:lnTo>
                  <a:lnTo>
                    <a:pt x="153" y="17"/>
                  </a:lnTo>
                  <a:lnTo>
                    <a:pt x="153" y="7"/>
                  </a:lnTo>
                  <a:lnTo>
                    <a:pt x="153" y="5"/>
                  </a:lnTo>
                  <a:lnTo>
                    <a:pt x="153" y="0"/>
                  </a:ln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1" name="Freeform 163"/>
            <p:cNvSpPr>
              <a:spLocks noEditPoints="1"/>
            </p:cNvSpPr>
            <p:nvPr userDrawn="1"/>
          </p:nvSpPr>
          <p:spPr bwMode="auto">
            <a:xfrm>
              <a:off x="7867650" y="739775"/>
              <a:ext cx="668338" cy="674688"/>
            </a:xfrm>
            <a:custGeom>
              <a:avLst/>
              <a:gdLst>
                <a:gd name="T0" fmla="*/ 146 w 173"/>
                <a:gd name="T1" fmla="*/ 1 h 175"/>
                <a:gd name="T2" fmla="*/ 132 w 173"/>
                <a:gd name="T3" fmla="*/ 26 h 175"/>
                <a:gd name="T4" fmla="*/ 130 w 173"/>
                <a:gd name="T5" fmla="*/ 24 h 175"/>
                <a:gd name="T6" fmla="*/ 118 w 173"/>
                <a:gd name="T7" fmla="*/ 20 h 175"/>
                <a:gd name="T8" fmla="*/ 55 w 173"/>
                <a:gd name="T9" fmla="*/ 18 h 175"/>
                <a:gd name="T10" fmla="*/ 55 w 173"/>
                <a:gd name="T11" fmla="*/ 24 h 175"/>
                <a:gd name="T12" fmla="*/ 43 w 173"/>
                <a:gd name="T13" fmla="*/ 26 h 175"/>
                <a:gd name="T14" fmla="*/ 42 w 173"/>
                <a:gd name="T15" fmla="*/ 13 h 175"/>
                <a:gd name="T16" fmla="*/ 7 w 173"/>
                <a:gd name="T17" fmla="*/ 7 h 175"/>
                <a:gd name="T18" fmla="*/ 40 w 173"/>
                <a:gd name="T19" fmla="*/ 87 h 175"/>
                <a:gd name="T20" fmla="*/ 79 w 173"/>
                <a:gd name="T21" fmla="*/ 133 h 175"/>
                <a:gd name="T22" fmla="*/ 83 w 173"/>
                <a:gd name="T23" fmla="*/ 144 h 175"/>
                <a:gd name="T24" fmla="*/ 80 w 173"/>
                <a:gd name="T25" fmla="*/ 147 h 175"/>
                <a:gd name="T26" fmla="*/ 77 w 173"/>
                <a:gd name="T27" fmla="*/ 150 h 175"/>
                <a:gd name="T28" fmla="*/ 76 w 173"/>
                <a:gd name="T29" fmla="*/ 163 h 175"/>
                <a:gd name="T30" fmla="*/ 57 w 173"/>
                <a:gd name="T31" fmla="*/ 175 h 175"/>
                <a:gd name="T32" fmla="*/ 116 w 173"/>
                <a:gd name="T33" fmla="*/ 175 h 175"/>
                <a:gd name="T34" fmla="*/ 97 w 173"/>
                <a:gd name="T35" fmla="*/ 163 h 175"/>
                <a:gd name="T36" fmla="*/ 96 w 173"/>
                <a:gd name="T37" fmla="*/ 150 h 175"/>
                <a:gd name="T38" fmla="*/ 93 w 173"/>
                <a:gd name="T39" fmla="*/ 147 h 175"/>
                <a:gd name="T40" fmla="*/ 91 w 173"/>
                <a:gd name="T41" fmla="*/ 144 h 175"/>
                <a:gd name="T42" fmla="*/ 94 w 173"/>
                <a:gd name="T43" fmla="*/ 133 h 175"/>
                <a:gd name="T44" fmla="*/ 133 w 173"/>
                <a:gd name="T45" fmla="*/ 87 h 175"/>
                <a:gd name="T46" fmla="*/ 166 w 173"/>
                <a:gd name="T47" fmla="*/ 7 h 175"/>
                <a:gd name="T48" fmla="*/ 14 w 173"/>
                <a:gd name="T49" fmla="*/ 14 h 175"/>
                <a:gd name="T50" fmla="*/ 34 w 173"/>
                <a:gd name="T51" fmla="*/ 16 h 175"/>
                <a:gd name="T52" fmla="*/ 30 w 173"/>
                <a:gd name="T53" fmla="*/ 33 h 175"/>
                <a:gd name="T54" fmla="*/ 46 w 173"/>
                <a:gd name="T55" fmla="*/ 35 h 175"/>
                <a:gd name="T56" fmla="*/ 46 w 173"/>
                <a:gd name="T57" fmla="*/ 81 h 175"/>
                <a:gd name="T58" fmla="*/ 127 w 173"/>
                <a:gd name="T59" fmla="*/ 81 h 175"/>
                <a:gd name="T60" fmla="*/ 128 w 173"/>
                <a:gd name="T61" fmla="*/ 35 h 175"/>
                <a:gd name="T62" fmla="*/ 143 w 173"/>
                <a:gd name="T63" fmla="*/ 33 h 175"/>
                <a:gd name="T64" fmla="*/ 139 w 173"/>
                <a:gd name="T65" fmla="*/ 16 h 175"/>
                <a:gd name="T66" fmla="*/ 159 w 173"/>
                <a:gd name="T67" fmla="*/ 14 h 175"/>
                <a:gd name="T68" fmla="*/ 127 w 173"/>
                <a:gd name="T69" fmla="*/ 81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3" h="175">
                  <a:moveTo>
                    <a:pt x="166" y="7"/>
                  </a:moveTo>
                  <a:cubicBezTo>
                    <a:pt x="160" y="2"/>
                    <a:pt x="153" y="0"/>
                    <a:pt x="146" y="1"/>
                  </a:cubicBezTo>
                  <a:cubicBezTo>
                    <a:pt x="138" y="3"/>
                    <a:pt x="133" y="9"/>
                    <a:pt x="131" y="13"/>
                  </a:cubicBezTo>
                  <a:cubicBezTo>
                    <a:pt x="129" y="17"/>
                    <a:pt x="130" y="22"/>
                    <a:pt x="132" y="26"/>
                  </a:cubicBezTo>
                  <a:cubicBezTo>
                    <a:pt x="130" y="26"/>
                    <a:pt x="130" y="26"/>
                    <a:pt x="130" y="26"/>
                  </a:cubicBezTo>
                  <a:cubicBezTo>
                    <a:pt x="130" y="24"/>
                    <a:pt x="130" y="24"/>
                    <a:pt x="130" y="24"/>
                  </a:cubicBezTo>
                  <a:cubicBezTo>
                    <a:pt x="118" y="24"/>
                    <a:pt x="118" y="24"/>
                    <a:pt x="118" y="24"/>
                  </a:cubicBezTo>
                  <a:cubicBezTo>
                    <a:pt x="118" y="20"/>
                    <a:pt x="118" y="20"/>
                    <a:pt x="118" y="20"/>
                  </a:cubicBezTo>
                  <a:cubicBezTo>
                    <a:pt x="118" y="18"/>
                    <a:pt x="118" y="18"/>
                    <a:pt x="118" y="18"/>
                  </a:cubicBezTo>
                  <a:cubicBezTo>
                    <a:pt x="104" y="2"/>
                    <a:pt x="69" y="2"/>
                    <a:pt x="55" y="18"/>
                  </a:cubicBezTo>
                  <a:cubicBezTo>
                    <a:pt x="55" y="20"/>
                    <a:pt x="55" y="20"/>
                    <a:pt x="55" y="20"/>
                  </a:cubicBezTo>
                  <a:cubicBezTo>
                    <a:pt x="55" y="24"/>
                    <a:pt x="55" y="24"/>
                    <a:pt x="55" y="24"/>
                  </a:cubicBezTo>
                  <a:cubicBezTo>
                    <a:pt x="43" y="24"/>
                    <a:pt x="43" y="24"/>
                    <a:pt x="43" y="24"/>
                  </a:cubicBezTo>
                  <a:cubicBezTo>
                    <a:pt x="43" y="26"/>
                    <a:pt x="43" y="26"/>
                    <a:pt x="43" y="26"/>
                  </a:cubicBezTo>
                  <a:cubicBezTo>
                    <a:pt x="41" y="26"/>
                    <a:pt x="41" y="26"/>
                    <a:pt x="41" y="26"/>
                  </a:cubicBezTo>
                  <a:cubicBezTo>
                    <a:pt x="43" y="22"/>
                    <a:pt x="44" y="17"/>
                    <a:pt x="42" y="13"/>
                  </a:cubicBezTo>
                  <a:cubicBezTo>
                    <a:pt x="41" y="9"/>
                    <a:pt x="35" y="3"/>
                    <a:pt x="27" y="1"/>
                  </a:cubicBezTo>
                  <a:cubicBezTo>
                    <a:pt x="20" y="0"/>
                    <a:pt x="13" y="2"/>
                    <a:pt x="7" y="7"/>
                  </a:cubicBezTo>
                  <a:cubicBezTo>
                    <a:pt x="3" y="12"/>
                    <a:pt x="0" y="18"/>
                    <a:pt x="1" y="26"/>
                  </a:cubicBezTo>
                  <a:cubicBezTo>
                    <a:pt x="1" y="43"/>
                    <a:pt x="15" y="65"/>
                    <a:pt x="40" y="87"/>
                  </a:cubicBezTo>
                  <a:cubicBezTo>
                    <a:pt x="45" y="92"/>
                    <a:pt x="50" y="96"/>
                    <a:pt x="53" y="99"/>
                  </a:cubicBezTo>
                  <a:cubicBezTo>
                    <a:pt x="79" y="133"/>
                    <a:pt x="79" y="133"/>
                    <a:pt x="79" y="133"/>
                  </a:cubicBezTo>
                  <a:cubicBezTo>
                    <a:pt x="78" y="134"/>
                    <a:pt x="78" y="135"/>
                    <a:pt x="78" y="137"/>
                  </a:cubicBezTo>
                  <a:cubicBezTo>
                    <a:pt x="78" y="140"/>
                    <a:pt x="80" y="143"/>
                    <a:pt x="83" y="144"/>
                  </a:cubicBezTo>
                  <a:cubicBezTo>
                    <a:pt x="80" y="144"/>
                    <a:pt x="80" y="144"/>
                    <a:pt x="80" y="144"/>
                  </a:cubicBezTo>
                  <a:cubicBezTo>
                    <a:pt x="80" y="147"/>
                    <a:pt x="80" y="147"/>
                    <a:pt x="80" y="147"/>
                  </a:cubicBezTo>
                  <a:cubicBezTo>
                    <a:pt x="81" y="147"/>
                    <a:pt x="81" y="147"/>
                    <a:pt x="81" y="147"/>
                  </a:cubicBezTo>
                  <a:cubicBezTo>
                    <a:pt x="79" y="148"/>
                    <a:pt x="77" y="150"/>
                    <a:pt x="77" y="150"/>
                  </a:cubicBezTo>
                  <a:cubicBezTo>
                    <a:pt x="77" y="163"/>
                    <a:pt x="77" y="163"/>
                    <a:pt x="77" y="163"/>
                  </a:cubicBezTo>
                  <a:cubicBezTo>
                    <a:pt x="76" y="163"/>
                    <a:pt x="76" y="163"/>
                    <a:pt x="76" y="163"/>
                  </a:cubicBezTo>
                  <a:cubicBezTo>
                    <a:pt x="76" y="165"/>
                    <a:pt x="76" y="165"/>
                    <a:pt x="76" y="165"/>
                  </a:cubicBezTo>
                  <a:cubicBezTo>
                    <a:pt x="68" y="166"/>
                    <a:pt x="61" y="170"/>
                    <a:pt x="57" y="175"/>
                  </a:cubicBezTo>
                  <a:cubicBezTo>
                    <a:pt x="87" y="175"/>
                    <a:pt x="87" y="175"/>
                    <a:pt x="87" y="175"/>
                  </a:cubicBezTo>
                  <a:cubicBezTo>
                    <a:pt x="116" y="175"/>
                    <a:pt x="116" y="175"/>
                    <a:pt x="116" y="175"/>
                  </a:cubicBezTo>
                  <a:cubicBezTo>
                    <a:pt x="112" y="170"/>
                    <a:pt x="105" y="166"/>
                    <a:pt x="97" y="165"/>
                  </a:cubicBezTo>
                  <a:cubicBezTo>
                    <a:pt x="97" y="163"/>
                    <a:pt x="97" y="163"/>
                    <a:pt x="97" y="163"/>
                  </a:cubicBezTo>
                  <a:cubicBezTo>
                    <a:pt x="96" y="163"/>
                    <a:pt x="96" y="163"/>
                    <a:pt x="96" y="163"/>
                  </a:cubicBezTo>
                  <a:cubicBezTo>
                    <a:pt x="96" y="150"/>
                    <a:pt x="96" y="150"/>
                    <a:pt x="96" y="150"/>
                  </a:cubicBezTo>
                  <a:cubicBezTo>
                    <a:pt x="96" y="150"/>
                    <a:pt x="94" y="148"/>
                    <a:pt x="92" y="147"/>
                  </a:cubicBezTo>
                  <a:cubicBezTo>
                    <a:pt x="93" y="147"/>
                    <a:pt x="93" y="147"/>
                    <a:pt x="93" y="147"/>
                  </a:cubicBezTo>
                  <a:cubicBezTo>
                    <a:pt x="93" y="144"/>
                    <a:pt x="93" y="144"/>
                    <a:pt x="93" y="144"/>
                  </a:cubicBezTo>
                  <a:cubicBezTo>
                    <a:pt x="91" y="144"/>
                    <a:pt x="91" y="144"/>
                    <a:pt x="91" y="144"/>
                  </a:cubicBezTo>
                  <a:cubicBezTo>
                    <a:pt x="93" y="143"/>
                    <a:pt x="95" y="140"/>
                    <a:pt x="95" y="137"/>
                  </a:cubicBezTo>
                  <a:cubicBezTo>
                    <a:pt x="95" y="135"/>
                    <a:pt x="95" y="134"/>
                    <a:pt x="94" y="133"/>
                  </a:cubicBezTo>
                  <a:cubicBezTo>
                    <a:pt x="120" y="99"/>
                    <a:pt x="120" y="99"/>
                    <a:pt x="120" y="99"/>
                  </a:cubicBezTo>
                  <a:cubicBezTo>
                    <a:pt x="123" y="96"/>
                    <a:pt x="128" y="92"/>
                    <a:pt x="133" y="87"/>
                  </a:cubicBezTo>
                  <a:cubicBezTo>
                    <a:pt x="158" y="65"/>
                    <a:pt x="172" y="43"/>
                    <a:pt x="173" y="26"/>
                  </a:cubicBezTo>
                  <a:cubicBezTo>
                    <a:pt x="173" y="18"/>
                    <a:pt x="170" y="12"/>
                    <a:pt x="166" y="7"/>
                  </a:cubicBezTo>
                  <a:close/>
                  <a:moveTo>
                    <a:pt x="9" y="25"/>
                  </a:moveTo>
                  <a:cubicBezTo>
                    <a:pt x="9" y="20"/>
                    <a:pt x="11" y="16"/>
                    <a:pt x="14" y="14"/>
                  </a:cubicBezTo>
                  <a:cubicBezTo>
                    <a:pt x="17" y="10"/>
                    <a:pt x="21" y="9"/>
                    <a:pt x="25" y="10"/>
                  </a:cubicBezTo>
                  <a:cubicBezTo>
                    <a:pt x="30" y="11"/>
                    <a:pt x="33" y="14"/>
                    <a:pt x="34" y="16"/>
                  </a:cubicBezTo>
                  <a:cubicBezTo>
                    <a:pt x="35" y="19"/>
                    <a:pt x="32" y="25"/>
                    <a:pt x="30" y="28"/>
                  </a:cubicBezTo>
                  <a:cubicBezTo>
                    <a:pt x="29" y="30"/>
                    <a:pt x="29" y="31"/>
                    <a:pt x="30" y="33"/>
                  </a:cubicBezTo>
                  <a:cubicBezTo>
                    <a:pt x="31" y="34"/>
                    <a:pt x="32" y="35"/>
                    <a:pt x="34" y="35"/>
                  </a:cubicBezTo>
                  <a:cubicBezTo>
                    <a:pt x="46" y="35"/>
                    <a:pt x="46" y="35"/>
                    <a:pt x="46" y="35"/>
                  </a:cubicBezTo>
                  <a:cubicBezTo>
                    <a:pt x="46" y="46"/>
                    <a:pt x="49" y="76"/>
                    <a:pt x="50" y="84"/>
                  </a:cubicBezTo>
                  <a:cubicBezTo>
                    <a:pt x="49" y="83"/>
                    <a:pt x="48" y="82"/>
                    <a:pt x="46" y="81"/>
                  </a:cubicBezTo>
                  <a:cubicBezTo>
                    <a:pt x="23" y="60"/>
                    <a:pt x="10" y="40"/>
                    <a:pt x="9" y="25"/>
                  </a:cubicBezTo>
                  <a:close/>
                  <a:moveTo>
                    <a:pt x="127" y="81"/>
                  </a:moveTo>
                  <a:cubicBezTo>
                    <a:pt x="125" y="82"/>
                    <a:pt x="124" y="83"/>
                    <a:pt x="123" y="84"/>
                  </a:cubicBezTo>
                  <a:cubicBezTo>
                    <a:pt x="124" y="77"/>
                    <a:pt x="127" y="46"/>
                    <a:pt x="128" y="35"/>
                  </a:cubicBezTo>
                  <a:cubicBezTo>
                    <a:pt x="139" y="35"/>
                    <a:pt x="139" y="35"/>
                    <a:pt x="139" y="35"/>
                  </a:cubicBezTo>
                  <a:cubicBezTo>
                    <a:pt x="141" y="35"/>
                    <a:pt x="142" y="34"/>
                    <a:pt x="143" y="33"/>
                  </a:cubicBezTo>
                  <a:cubicBezTo>
                    <a:pt x="144" y="31"/>
                    <a:pt x="144" y="30"/>
                    <a:pt x="143" y="28"/>
                  </a:cubicBezTo>
                  <a:cubicBezTo>
                    <a:pt x="141" y="25"/>
                    <a:pt x="138" y="19"/>
                    <a:pt x="139" y="16"/>
                  </a:cubicBezTo>
                  <a:cubicBezTo>
                    <a:pt x="140" y="14"/>
                    <a:pt x="143" y="11"/>
                    <a:pt x="148" y="10"/>
                  </a:cubicBezTo>
                  <a:cubicBezTo>
                    <a:pt x="152" y="9"/>
                    <a:pt x="156" y="10"/>
                    <a:pt x="159" y="14"/>
                  </a:cubicBezTo>
                  <a:cubicBezTo>
                    <a:pt x="162" y="16"/>
                    <a:pt x="164" y="20"/>
                    <a:pt x="164" y="25"/>
                  </a:cubicBezTo>
                  <a:cubicBezTo>
                    <a:pt x="163" y="40"/>
                    <a:pt x="150" y="60"/>
                    <a:pt x="127" y="8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92" name="Freeform 164"/>
          <p:cNvSpPr>
            <a:spLocks noEditPoints="1"/>
          </p:cNvSpPr>
          <p:nvPr userDrawn="1"/>
        </p:nvSpPr>
        <p:spPr bwMode="auto">
          <a:xfrm>
            <a:off x="6480175" y="3473450"/>
            <a:ext cx="341313" cy="336550"/>
          </a:xfrm>
          <a:custGeom>
            <a:avLst/>
            <a:gdLst>
              <a:gd name="T0" fmla="*/ 75 w 88"/>
              <a:gd name="T1" fmla="*/ 13 h 87"/>
              <a:gd name="T2" fmla="*/ 88 w 88"/>
              <a:gd name="T3" fmla="*/ 44 h 87"/>
              <a:gd name="T4" fmla="*/ 75 w 88"/>
              <a:gd name="T5" fmla="*/ 75 h 87"/>
              <a:gd name="T6" fmla="*/ 44 w 88"/>
              <a:gd name="T7" fmla="*/ 87 h 87"/>
              <a:gd name="T8" fmla="*/ 13 w 88"/>
              <a:gd name="T9" fmla="*/ 75 h 87"/>
              <a:gd name="T10" fmla="*/ 0 w 88"/>
              <a:gd name="T11" fmla="*/ 44 h 87"/>
              <a:gd name="T12" fmla="*/ 13 w 88"/>
              <a:gd name="T13" fmla="*/ 13 h 87"/>
              <a:gd name="T14" fmla="*/ 44 w 88"/>
              <a:gd name="T15" fmla="*/ 0 h 87"/>
              <a:gd name="T16" fmla="*/ 75 w 88"/>
              <a:gd name="T17" fmla="*/ 13 h 87"/>
              <a:gd name="T18" fmla="*/ 61 w 88"/>
              <a:gd name="T19" fmla="*/ 43 h 87"/>
              <a:gd name="T20" fmla="*/ 31 w 88"/>
              <a:gd name="T21" fmla="*/ 25 h 87"/>
              <a:gd name="T22" fmla="*/ 31 w 88"/>
              <a:gd name="T23" fmla="*/ 60 h 87"/>
              <a:gd name="T24" fmla="*/ 61 w 88"/>
              <a:gd name="T25" fmla="*/ 4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87">
                <a:moveTo>
                  <a:pt x="75" y="13"/>
                </a:moveTo>
                <a:cubicBezTo>
                  <a:pt x="83" y="21"/>
                  <a:pt x="88" y="32"/>
                  <a:pt x="88" y="44"/>
                </a:cubicBezTo>
                <a:cubicBezTo>
                  <a:pt x="88" y="56"/>
                  <a:pt x="83" y="66"/>
                  <a:pt x="75" y="75"/>
                </a:cubicBezTo>
                <a:cubicBezTo>
                  <a:pt x="66" y="83"/>
                  <a:pt x="56" y="87"/>
                  <a:pt x="44" y="87"/>
                </a:cubicBezTo>
                <a:cubicBezTo>
                  <a:pt x="32" y="87"/>
                  <a:pt x="21" y="83"/>
                  <a:pt x="13" y="75"/>
                </a:cubicBezTo>
                <a:cubicBezTo>
                  <a:pt x="4" y="66"/>
                  <a:pt x="0" y="56"/>
                  <a:pt x="0" y="44"/>
                </a:cubicBezTo>
                <a:cubicBezTo>
                  <a:pt x="0" y="32"/>
                  <a:pt x="4" y="21"/>
                  <a:pt x="13" y="13"/>
                </a:cubicBezTo>
                <a:cubicBezTo>
                  <a:pt x="21" y="4"/>
                  <a:pt x="32" y="0"/>
                  <a:pt x="44" y="0"/>
                </a:cubicBezTo>
                <a:cubicBezTo>
                  <a:pt x="56" y="0"/>
                  <a:pt x="66" y="4"/>
                  <a:pt x="75" y="13"/>
                </a:cubicBezTo>
                <a:close/>
                <a:moveTo>
                  <a:pt x="61" y="43"/>
                </a:moveTo>
                <a:cubicBezTo>
                  <a:pt x="31" y="25"/>
                  <a:pt x="31" y="25"/>
                  <a:pt x="31" y="25"/>
                </a:cubicBezTo>
                <a:cubicBezTo>
                  <a:pt x="31" y="60"/>
                  <a:pt x="31" y="60"/>
                  <a:pt x="31" y="60"/>
                </a:cubicBezTo>
                <a:lnTo>
                  <a:pt x="61" y="4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93" name="Group 192"/>
          <p:cNvGrpSpPr/>
          <p:nvPr userDrawn="1"/>
        </p:nvGrpSpPr>
        <p:grpSpPr>
          <a:xfrm>
            <a:off x="8531225" y="4313238"/>
            <a:ext cx="412750" cy="215900"/>
            <a:chOff x="8531225" y="4313238"/>
            <a:chExt cx="412750" cy="215900"/>
          </a:xfrm>
        </p:grpSpPr>
        <p:sp>
          <p:nvSpPr>
            <p:cNvPr id="194" name="Freeform 165"/>
            <p:cNvSpPr>
              <a:spLocks/>
            </p:cNvSpPr>
            <p:nvPr userDrawn="1"/>
          </p:nvSpPr>
          <p:spPr bwMode="auto">
            <a:xfrm>
              <a:off x="8531225" y="4359275"/>
              <a:ext cx="147638" cy="158750"/>
            </a:xfrm>
            <a:custGeom>
              <a:avLst/>
              <a:gdLst>
                <a:gd name="T0" fmla="*/ 0 w 93"/>
                <a:gd name="T1" fmla="*/ 41 h 100"/>
                <a:gd name="T2" fmla="*/ 93 w 93"/>
                <a:gd name="T3" fmla="*/ 0 h 100"/>
                <a:gd name="T4" fmla="*/ 93 w 93"/>
                <a:gd name="T5" fmla="*/ 19 h 100"/>
                <a:gd name="T6" fmla="*/ 24 w 93"/>
                <a:gd name="T7" fmla="*/ 51 h 100"/>
                <a:gd name="T8" fmla="*/ 24 w 93"/>
                <a:gd name="T9" fmla="*/ 51 h 100"/>
                <a:gd name="T10" fmla="*/ 93 w 93"/>
                <a:gd name="T11" fmla="*/ 80 h 100"/>
                <a:gd name="T12" fmla="*/ 93 w 93"/>
                <a:gd name="T13" fmla="*/ 100 h 100"/>
                <a:gd name="T14" fmla="*/ 0 w 93"/>
                <a:gd name="T15" fmla="*/ 58 h 100"/>
                <a:gd name="T16" fmla="*/ 0 w 93"/>
                <a:gd name="T17" fmla="*/ 41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100">
                  <a:moveTo>
                    <a:pt x="0" y="41"/>
                  </a:moveTo>
                  <a:lnTo>
                    <a:pt x="93" y="0"/>
                  </a:lnTo>
                  <a:lnTo>
                    <a:pt x="93" y="19"/>
                  </a:lnTo>
                  <a:lnTo>
                    <a:pt x="24" y="51"/>
                  </a:lnTo>
                  <a:lnTo>
                    <a:pt x="24" y="51"/>
                  </a:lnTo>
                  <a:lnTo>
                    <a:pt x="93" y="80"/>
                  </a:lnTo>
                  <a:lnTo>
                    <a:pt x="93" y="100"/>
                  </a:lnTo>
                  <a:lnTo>
                    <a:pt x="0" y="58"/>
                  </a:lnTo>
                  <a:lnTo>
                    <a:pt x="0" y="4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5" name="Freeform 166"/>
            <p:cNvSpPr>
              <a:spLocks/>
            </p:cNvSpPr>
            <p:nvPr userDrawn="1"/>
          </p:nvSpPr>
          <p:spPr bwMode="auto">
            <a:xfrm>
              <a:off x="8697913" y="4313238"/>
              <a:ext cx="92075" cy="215900"/>
            </a:xfrm>
            <a:custGeom>
              <a:avLst/>
              <a:gdLst>
                <a:gd name="T0" fmla="*/ 0 w 58"/>
                <a:gd name="T1" fmla="*/ 136 h 136"/>
                <a:gd name="T2" fmla="*/ 39 w 58"/>
                <a:gd name="T3" fmla="*/ 0 h 136"/>
                <a:gd name="T4" fmla="*/ 58 w 58"/>
                <a:gd name="T5" fmla="*/ 0 h 136"/>
                <a:gd name="T6" fmla="*/ 17 w 58"/>
                <a:gd name="T7" fmla="*/ 136 h 136"/>
                <a:gd name="T8" fmla="*/ 0 w 58"/>
                <a:gd name="T9" fmla="*/ 136 h 136"/>
              </a:gdLst>
              <a:ahLst/>
              <a:cxnLst>
                <a:cxn ang="0">
                  <a:pos x="T0" y="T1"/>
                </a:cxn>
                <a:cxn ang="0">
                  <a:pos x="T2" y="T3"/>
                </a:cxn>
                <a:cxn ang="0">
                  <a:pos x="T4" y="T5"/>
                </a:cxn>
                <a:cxn ang="0">
                  <a:pos x="T6" y="T7"/>
                </a:cxn>
                <a:cxn ang="0">
                  <a:pos x="T8" y="T9"/>
                </a:cxn>
              </a:cxnLst>
              <a:rect l="0" t="0" r="r" b="b"/>
              <a:pathLst>
                <a:path w="58" h="136">
                  <a:moveTo>
                    <a:pt x="0" y="136"/>
                  </a:moveTo>
                  <a:lnTo>
                    <a:pt x="39" y="0"/>
                  </a:lnTo>
                  <a:lnTo>
                    <a:pt x="58" y="0"/>
                  </a:lnTo>
                  <a:lnTo>
                    <a:pt x="17" y="136"/>
                  </a:lnTo>
                  <a:lnTo>
                    <a:pt x="0" y="1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6" name="Freeform 167"/>
            <p:cNvSpPr>
              <a:spLocks/>
            </p:cNvSpPr>
            <p:nvPr userDrawn="1"/>
          </p:nvSpPr>
          <p:spPr bwMode="auto">
            <a:xfrm>
              <a:off x="8801100" y="4359275"/>
              <a:ext cx="142875" cy="158750"/>
            </a:xfrm>
            <a:custGeom>
              <a:avLst/>
              <a:gdLst>
                <a:gd name="T0" fmla="*/ 90 w 90"/>
                <a:gd name="T1" fmla="*/ 58 h 100"/>
                <a:gd name="T2" fmla="*/ 0 w 90"/>
                <a:gd name="T3" fmla="*/ 100 h 100"/>
                <a:gd name="T4" fmla="*/ 0 w 90"/>
                <a:gd name="T5" fmla="*/ 80 h 100"/>
                <a:gd name="T6" fmla="*/ 71 w 90"/>
                <a:gd name="T7" fmla="*/ 51 h 100"/>
                <a:gd name="T8" fmla="*/ 71 w 90"/>
                <a:gd name="T9" fmla="*/ 51 h 100"/>
                <a:gd name="T10" fmla="*/ 0 w 90"/>
                <a:gd name="T11" fmla="*/ 19 h 100"/>
                <a:gd name="T12" fmla="*/ 0 w 90"/>
                <a:gd name="T13" fmla="*/ 0 h 100"/>
                <a:gd name="T14" fmla="*/ 90 w 90"/>
                <a:gd name="T15" fmla="*/ 41 h 100"/>
                <a:gd name="T16" fmla="*/ 90 w 90"/>
                <a:gd name="T17" fmla="*/ 5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100">
                  <a:moveTo>
                    <a:pt x="90" y="58"/>
                  </a:moveTo>
                  <a:lnTo>
                    <a:pt x="0" y="100"/>
                  </a:lnTo>
                  <a:lnTo>
                    <a:pt x="0" y="80"/>
                  </a:lnTo>
                  <a:lnTo>
                    <a:pt x="71" y="51"/>
                  </a:lnTo>
                  <a:lnTo>
                    <a:pt x="71" y="51"/>
                  </a:lnTo>
                  <a:lnTo>
                    <a:pt x="0" y="19"/>
                  </a:lnTo>
                  <a:lnTo>
                    <a:pt x="0" y="0"/>
                  </a:lnTo>
                  <a:lnTo>
                    <a:pt x="90" y="41"/>
                  </a:lnTo>
                  <a:lnTo>
                    <a:pt x="90" y="5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97" name="Group 196"/>
          <p:cNvGrpSpPr/>
          <p:nvPr userDrawn="1"/>
        </p:nvGrpSpPr>
        <p:grpSpPr>
          <a:xfrm>
            <a:off x="6207125" y="3949700"/>
            <a:ext cx="528638" cy="536576"/>
            <a:chOff x="6207125" y="3949700"/>
            <a:chExt cx="528638" cy="536576"/>
          </a:xfrm>
        </p:grpSpPr>
        <p:sp>
          <p:nvSpPr>
            <p:cNvPr id="198" name="Freeform 168"/>
            <p:cNvSpPr>
              <a:spLocks/>
            </p:cNvSpPr>
            <p:nvPr userDrawn="1"/>
          </p:nvSpPr>
          <p:spPr bwMode="auto">
            <a:xfrm>
              <a:off x="6507163" y="3949700"/>
              <a:ext cx="228600" cy="227013"/>
            </a:xfrm>
            <a:custGeom>
              <a:avLst/>
              <a:gdLst>
                <a:gd name="T0" fmla="*/ 53 w 59"/>
                <a:gd name="T1" fmla="*/ 13 h 59"/>
                <a:gd name="T2" fmla="*/ 58 w 59"/>
                <a:gd name="T3" fmla="*/ 8 h 59"/>
                <a:gd name="T4" fmla="*/ 58 w 59"/>
                <a:gd name="T5" fmla="*/ 5 h 59"/>
                <a:gd name="T6" fmla="*/ 56 w 59"/>
                <a:gd name="T7" fmla="*/ 4 h 59"/>
                <a:gd name="T8" fmla="*/ 53 w 59"/>
                <a:gd name="T9" fmla="*/ 4 h 59"/>
                <a:gd name="T10" fmla="*/ 48 w 59"/>
                <a:gd name="T11" fmla="*/ 9 h 59"/>
                <a:gd name="T12" fmla="*/ 42 w 59"/>
                <a:gd name="T13" fmla="*/ 2 h 59"/>
                <a:gd name="T14" fmla="*/ 39 w 59"/>
                <a:gd name="T15" fmla="*/ 5 h 59"/>
                <a:gd name="T16" fmla="*/ 34 w 59"/>
                <a:gd name="T17" fmla="*/ 1 h 59"/>
                <a:gd name="T18" fmla="*/ 33 w 59"/>
                <a:gd name="T19" fmla="*/ 1 h 59"/>
                <a:gd name="T20" fmla="*/ 1 w 59"/>
                <a:gd name="T21" fmla="*/ 32 h 59"/>
                <a:gd name="T22" fmla="*/ 0 w 59"/>
                <a:gd name="T23" fmla="*/ 34 h 59"/>
                <a:gd name="T24" fmla="*/ 2 w 59"/>
                <a:gd name="T25" fmla="*/ 34 h 59"/>
                <a:gd name="T26" fmla="*/ 33 w 59"/>
                <a:gd name="T27" fmla="*/ 3 h 59"/>
                <a:gd name="T28" fmla="*/ 37 w 59"/>
                <a:gd name="T29" fmla="*/ 7 h 59"/>
                <a:gd name="T30" fmla="*/ 2 w 59"/>
                <a:gd name="T31" fmla="*/ 41 h 59"/>
                <a:gd name="T32" fmla="*/ 20 w 59"/>
                <a:gd name="T33" fmla="*/ 59 h 59"/>
                <a:gd name="T34" fmla="*/ 59 w 59"/>
                <a:gd name="T35" fmla="*/ 20 h 59"/>
                <a:gd name="T36" fmla="*/ 53 w 59"/>
                <a:gd name="T37" fmla="*/ 13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9" h="59">
                  <a:moveTo>
                    <a:pt x="53" y="13"/>
                  </a:moveTo>
                  <a:cubicBezTo>
                    <a:pt x="58" y="8"/>
                    <a:pt x="58" y="8"/>
                    <a:pt x="58" y="8"/>
                  </a:cubicBezTo>
                  <a:cubicBezTo>
                    <a:pt x="59" y="7"/>
                    <a:pt x="59" y="6"/>
                    <a:pt x="58" y="5"/>
                  </a:cubicBezTo>
                  <a:cubicBezTo>
                    <a:pt x="56" y="4"/>
                    <a:pt x="56" y="4"/>
                    <a:pt x="56" y="4"/>
                  </a:cubicBezTo>
                  <a:cubicBezTo>
                    <a:pt x="55" y="3"/>
                    <a:pt x="54" y="3"/>
                    <a:pt x="53" y="4"/>
                  </a:cubicBezTo>
                  <a:cubicBezTo>
                    <a:pt x="48" y="9"/>
                    <a:pt x="48" y="9"/>
                    <a:pt x="48" y="9"/>
                  </a:cubicBezTo>
                  <a:cubicBezTo>
                    <a:pt x="42" y="2"/>
                    <a:pt x="42" y="2"/>
                    <a:pt x="42" y="2"/>
                  </a:cubicBezTo>
                  <a:cubicBezTo>
                    <a:pt x="39" y="5"/>
                    <a:pt x="39" y="5"/>
                    <a:pt x="39" y="5"/>
                  </a:cubicBezTo>
                  <a:cubicBezTo>
                    <a:pt x="34" y="1"/>
                    <a:pt x="34" y="1"/>
                    <a:pt x="34" y="1"/>
                  </a:cubicBezTo>
                  <a:cubicBezTo>
                    <a:pt x="34" y="0"/>
                    <a:pt x="33" y="0"/>
                    <a:pt x="33" y="1"/>
                  </a:cubicBezTo>
                  <a:cubicBezTo>
                    <a:pt x="1" y="32"/>
                    <a:pt x="1" y="32"/>
                    <a:pt x="1" y="32"/>
                  </a:cubicBezTo>
                  <a:cubicBezTo>
                    <a:pt x="0" y="33"/>
                    <a:pt x="0" y="34"/>
                    <a:pt x="0" y="34"/>
                  </a:cubicBezTo>
                  <a:cubicBezTo>
                    <a:pt x="1" y="35"/>
                    <a:pt x="2" y="35"/>
                    <a:pt x="2" y="34"/>
                  </a:cubicBezTo>
                  <a:cubicBezTo>
                    <a:pt x="33" y="3"/>
                    <a:pt x="33" y="3"/>
                    <a:pt x="33" y="3"/>
                  </a:cubicBezTo>
                  <a:cubicBezTo>
                    <a:pt x="37" y="7"/>
                    <a:pt x="37" y="7"/>
                    <a:pt x="37" y="7"/>
                  </a:cubicBezTo>
                  <a:cubicBezTo>
                    <a:pt x="2" y="41"/>
                    <a:pt x="2" y="41"/>
                    <a:pt x="2" y="41"/>
                  </a:cubicBezTo>
                  <a:cubicBezTo>
                    <a:pt x="20" y="59"/>
                    <a:pt x="20" y="59"/>
                    <a:pt x="20" y="59"/>
                  </a:cubicBezTo>
                  <a:cubicBezTo>
                    <a:pt x="59" y="20"/>
                    <a:pt x="59" y="20"/>
                    <a:pt x="59" y="20"/>
                  </a:cubicBezTo>
                  <a:lnTo>
                    <a:pt x="53" y="1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9" name="Freeform 169"/>
            <p:cNvSpPr>
              <a:spLocks/>
            </p:cNvSpPr>
            <p:nvPr userDrawn="1"/>
          </p:nvSpPr>
          <p:spPr bwMode="auto">
            <a:xfrm>
              <a:off x="6207125" y="4122738"/>
              <a:ext cx="358775" cy="363538"/>
            </a:xfrm>
            <a:custGeom>
              <a:avLst/>
              <a:gdLst>
                <a:gd name="T0" fmla="*/ 55 w 93"/>
                <a:gd name="T1" fmla="*/ 22 h 94"/>
                <a:gd name="T2" fmla="*/ 1 w 93"/>
                <a:gd name="T3" fmla="*/ 74 h 94"/>
                <a:gd name="T4" fmla="*/ 0 w 93"/>
                <a:gd name="T5" fmla="*/ 92 h 94"/>
                <a:gd name="T6" fmla="*/ 1 w 93"/>
                <a:gd name="T7" fmla="*/ 94 h 94"/>
                <a:gd name="T8" fmla="*/ 19 w 93"/>
                <a:gd name="T9" fmla="*/ 92 h 94"/>
                <a:gd name="T10" fmla="*/ 35 w 93"/>
                <a:gd name="T11" fmla="*/ 76 h 94"/>
                <a:gd name="T12" fmla="*/ 55 w 93"/>
                <a:gd name="T13" fmla="*/ 57 h 94"/>
                <a:gd name="T14" fmla="*/ 93 w 93"/>
                <a:gd name="T15" fmla="*/ 18 h 94"/>
                <a:gd name="T16" fmla="*/ 76 w 93"/>
                <a:gd name="T17" fmla="*/ 0 h 94"/>
                <a:gd name="T18" fmla="*/ 55 w 93"/>
                <a:gd name="T19" fmla="*/ 22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 h="94">
                  <a:moveTo>
                    <a:pt x="55" y="22"/>
                  </a:moveTo>
                  <a:cubicBezTo>
                    <a:pt x="1" y="74"/>
                    <a:pt x="1" y="74"/>
                    <a:pt x="1" y="74"/>
                  </a:cubicBezTo>
                  <a:cubicBezTo>
                    <a:pt x="0" y="92"/>
                    <a:pt x="0" y="92"/>
                    <a:pt x="0" y="92"/>
                  </a:cubicBezTo>
                  <a:cubicBezTo>
                    <a:pt x="0" y="93"/>
                    <a:pt x="0" y="94"/>
                    <a:pt x="1" y="94"/>
                  </a:cubicBezTo>
                  <a:cubicBezTo>
                    <a:pt x="19" y="92"/>
                    <a:pt x="19" y="92"/>
                    <a:pt x="19" y="92"/>
                  </a:cubicBezTo>
                  <a:cubicBezTo>
                    <a:pt x="35" y="76"/>
                    <a:pt x="35" y="76"/>
                    <a:pt x="35" y="76"/>
                  </a:cubicBezTo>
                  <a:cubicBezTo>
                    <a:pt x="55" y="57"/>
                    <a:pt x="55" y="57"/>
                    <a:pt x="55" y="57"/>
                  </a:cubicBezTo>
                  <a:cubicBezTo>
                    <a:pt x="93" y="18"/>
                    <a:pt x="93" y="18"/>
                    <a:pt x="93" y="18"/>
                  </a:cubicBezTo>
                  <a:cubicBezTo>
                    <a:pt x="76" y="0"/>
                    <a:pt x="76" y="0"/>
                    <a:pt x="76" y="0"/>
                  </a:cubicBezTo>
                  <a:lnTo>
                    <a:pt x="55" y="2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00" name="Freeform 170"/>
          <p:cNvSpPr>
            <a:spLocks noEditPoints="1"/>
          </p:cNvSpPr>
          <p:nvPr userDrawn="1"/>
        </p:nvSpPr>
        <p:spPr bwMode="auto">
          <a:xfrm>
            <a:off x="4411663" y="4157663"/>
            <a:ext cx="458788" cy="382588"/>
          </a:xfrm>
          <a:custGeom>
            <a:avLst/>
            <a:gdLst>
              <a:gd name="T0" fmla="*/ 253 w 289"/>
              <a:gd name="T1" fmla="*/ 78 h 241"/>
              <a:gd name="T2" fmla="*/ 253 w 289"/>
              <a:gd name="T3" fmla="*/ 212 h 241"/>
              <a:gd name="T4" fmla="*/ 253 w 289"/>
              <a:gd name="T5" fmla="*/ 236 h 241"/>
              <a:gd name="T6" fmla="*/ 253 w 289"/>
              <a:gd name="T7" fmla="*/ 241 h 241"/>
              <a:gd name="T8" fmla="*/ 39 w 289"/>
              <a:gd name="T9" fmla="*/ 241 h 241"/>
              <a:gd name="T10" fmla="*/ 39 w 289"/>
              <a:gd name="T11" fmla="*/ 236 h 241"/>
              <a:gd name="T12" fmla="*/ 39 w 289"/>
              <a:gd name="T13" fmla="*/ 212 h 241"/>
              <a:gd name="T14" fmla="*/ 39 w 289"/>
              <a:gd name="T15" fmla="*/ 78 h 241"/>
              <a:gd name="T16" fmla="*/ 68 w 289"/>
              <a:gd name="T17" fmla="*/ 78 h 241"/>
              <a:gd name="T18" fmla="*/ 68 w 289"/>
              <a:gd name="T19" fmla="*/ 212 h 241"/>
              <a:gd name="T20" fmla="*/ 99 w 289"/>
              <a:gd name="T21" fmla="*/ 212 h 241"/>
              <a:gd name="T22" fmla="*/ 99 w 289"/>
              <a:gd name="T23" fmla="*/ 78 h 241"/>
              <a:gd name="T24" fmla="*/ 129 w 289"/>
              <a:gd name="T25" fmla="*/ 78 h 241"/>
              <a:gd name="T26" fmla="*/ 129 w 289"/>
              <a:gd name="T27" fmla="*/ 212 h 241"/>
              <a:gd name="T28" fmla="*/ 160 w 289"/>
              <a:gd name="T29" fmla="*/ 212 h 241"/>
              <a:gd name="T30" fmla="*/ 160 w 289"/>
              <a:gd name="T31" fmla="*/ 78 h 241"/>
              <a:gd name="T32" fmla="*/ 197 w 289"/>
              <a:gd name="T33" fmla="*/ 78 h 241"/>
              <a:gd name="T34" fmla="*/ 197 w 289"/>
              <a:gd name="T35" fmla="*/ 212 h 241"/>
              <a:gd name="T36" fmla="*/ 221 w 289"/>
              <a:gd name="T37" fmla="*/ 212 h 241"/>
              <a:gd name="T38" fmla="*/ 221 w 289"/>
              <a:gd name="T39" fmla="*/ 78 h 241"/>
              <a:gd name="T40" fmla="*/ 253 w 289"/>
              <a:gd name="T41" fmla="*/ 78 h 241"/>
              <a:gd name="T42" fmla="*/ 289 w 289"/>
              <a:gd name="T43" fmla="*/ 68 h 241"/>
              <a:gd name="T44" fmla="*/ 143 w 289"/>
              <a:gd name="T45" fmla="*/ 0 h 241"/>
              <a:gd name="T46" fmla="*/ 0 w 289"/>
              <a:gd name="T47" fmla="*/ 68 h 241"/>
              <a:gd name="T48" fmla="*/ 289 w 289"/>
              <a:gd name="T49" fmla="*/ 6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9" h="241">
                <a:moveTo>
                  <a:pt x="253" y="78"/>
                </a:moveTo>
                <a:lnTo>
                  <a:pt x="253" y="212"/>
                </a:lnTo>
                <a:lnTo>
                  <a:pt x="253" y="236"/>
                </a:lnTo>
                <a:lnTo>
                  <a:pt x="253" y="241"/>
                </a:lnTo>
                <a:lnTo>
                  <a:pt x="39" y="241"/>
                </a:lnTo>
                <a:lnTo>
                  <a:pt x="39" y="236"/>
                </a:lnTo>
                <a:lnTo>
                  <a:pt x="39" y="212"/>
                </a:lnTo>
                <a:lnTo>
                  <a:pt x="39" y="78"/>
                </a:lnTo>
                <a:lnTo>
                  <a:pt x="68" y="78"/>
                </a:lnTo>
                <a:lnTo>
                  <a:pt x="68" y="212"/>
                </a:lnTo>
                <a:lnTo>
                  <a:pt x="99" y="212"/>
                </a:lnTo>
                <a:lnTo>
                  <a:pt x="99" y="78"/>
                </a:lnTo>
                <a:lnTo>
                  <a:pt x="129" y="78"/>
                </a:lnTo>
                <a:lnTo>
                  <a:pt x="129" y="212"/>
                </a:lnTo>
                <a:lnTo>
                  <a:pt x="160" y="212"/>
                </a:lnTo>
                <a:lnTo>
                  <a:pt x="160" y="78"/>
                </a:lnTo>
                <a:lnTo>
                  <a:pt x="197" y="78"/>
                </a:lnTo>
                <a:lnTo>
                  <a:pt x="197" y="212"/>
                </a:lnTo>
                <a:lnTo>
                  <a:pt x="221" y="212"/>
                </a:lnTo>
                <a:lnTo>
                  <a:pt x="221" y="78"/>
                </a:lnTo>
                <a:lnTo>
                  <a:pt x="253" y="78"/>
                </a:lnTo>
                <a:close/>
                <a:moveTo>
                  <a:pt x="289" y="68"/>
                </a:moveTo>
                <a:lnTo>
                  <a:pt x="143" y="0"/>
                </a:lnTo>
                <a:lnTo>
                  <a:pt x="0" y="68"/>
                </a:lnTo>
                <a:lnTo>
                  <a:pt x="289" y="6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01" name="Group 200"/>
          <p:cNvGrpSpPr/>
          <p:nvPr userDrawn="1"/>
        </p:nvGrpSpPr>
        <p:grpSpPr>
          <a:xfrm>
            <a:off x="8210550" y="3883025"/>
            <a:ext cx="325438" cy="239713"/>
            <a:chOff x="8210550" y="3883025"/>
            <a:chExt cx="325438" cy="239713"/>
          </a:xfrm>
        </p:grpSpPr>
        <p:sp>
          <p:nvSpPr>
            <p:cNvPr id="202" name="Freeform 171"/>
            <p:cNvSpPr>
              <a:spLocks/>
            </p:cNvSpPr>
            <p:nvPr userDrawn="1"/>
          </p:nvSpPr>
          <p:spPr bwMode="auto">
            <a:xfrm>
              <a:off x="8434388" y="3883025"/>
              <a:ext cx="101600" cy="239713"/>
            </a:xfrm>
            <a:custGeom>
              <a:avLst/>
              <a:gdLst>
                <a:gd name="T0" fmla="*/ 64 w 64"/>
                <a:gd name="T1" fmla="*/ 151 h 151"/>
                <a:gd name="T2" fmla="*/ 64 w 64"/>
                <a:gd name="T3" fmla="*/ 25 h 151"/>
                <a:gd name="T4" fmla="*/ 0 w 64"/>
                <a:gd name="T5" fmla="*/ 0 h 151"/>
                <a:gd name="T6" fmla="*/ 0 w 64"/>
                <a:gd name="T7" fmla="*/ 0 h 151"/>
                <a:gd name="T8" fmla="*/ 0 w 64"/>
                <a:gd name="T9" fmla="*/ 125 h 151"/>
                <a:gd name="T10" fmla="*/ 64 w 64"/>
                <a:gd name="T11" fmla="*/ 151 h 151"/>
              </a:gdLst>
              <a:ahLst/>
              <a:cxnLst>
                <a:cxn ang="0">
                  <a:pos x="T0" y="T1"/>
                </a:cxn>
                <a:cxn ang="0">
                  <a:pos x="T2" y="T3"/>
                </a:cxn>
                <a:cxn ang="0">
                  <a:pos x="T4" y="T5"/>
                </a:cxn>
                <a:cxn ang="0">
                  <a:pos x="T6" y="T7"/>
                </a:cxn>
                <a:cxn ang="0">
                  <a:pos x="T8" y="T9"/>
                </a:cxn>
                <a:cxn ang="0">
                  <a:pos x="T10" y="T11"/>
                </a:cxn>
              </a:cxnLst>
              <a:rect l="0" t="0" r="r" b="b"/>
              <a:pathLst>
                <a:path w="64" h="151">
                  <a:moveTo>
                    <a:pt x="64" y="151"/>
                  </a:moveTo>
                  <a:lnTo>
                    <a:pt x="64" y="25"/>
                  </a:lnTo>
                  <a:lnTo>
                    <a:pt x="0" y="0"/>
                  </a:lnTo>
                  <a:lnTo>
                    <a:pt x="0" y="0"/>
                  </a:lnTo>
                  <a:lnTo>
                    <a:pt x="0" y="125"/>
                  </a:lnTo>
                  <a:lnTo>
                    <a:pt x="64" y="15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3" name="Freeform 172"/>
            <p:cNvSpPr>
              <a:spLocks/>
            </p:cNvSpPr>
            <p:nvPr userDrawn="1"/>
          </p:nvSpPr>
          <p:spPr bwMode="auto">
            <a:xfrm>
              <a:off x="8210550" y="3883025"/>
              <a:ext cx="104775" cy="239713"/>
            </a:xfrm>
            <a:custGeom>
              <a:avLst/>
              <a:gdLst>
                <a:gd name="T0" fmla="*/ 66 w 66"/>
                <a:gd name="T1" fmla="*/ 151 h 151"/>
                <a:gd name="T2" fmla="*/ 66 w 66"/>
                <a:gd name="T3" fmla="*/ 25 h 151"/>
                <a:gd name="T4" fmla="*/ 0 w 66"/>
                <a:gd name="T5" fmla="*/ 0 h 151"/>
                <a:gd name="T6" fmla="*/ 0 w 66"/>
                <a:gd name="T7" fmla="*/ 125 h 151"/>
                <a:gd name="T8" fmla="*/ 66 w 66"/>
                <a:gd name="T9" fmla="*/ 151 h 151"/>
              </a:gdLst>
              <a:ahLst/>
              <a:cxnLst>
                <a:cxn ang="0">
                  <a:pos x="T0" y="T1"/>
                </a:cxn>
                <a:cxn ang="0">
                  <a:pos x="T2" y="T3"/>
                </a:cxn>
                <a:cxn ang="0">
                  <a:pos x="T4" y="T5"/>
                </a:cxn>
                <a:cxn ang="0">
                  <a:pos x="T6" y="T7"/>
                </a:cxn>
                <a:cxn ang="0">
                  <a:pos x="T8" y="T9"/>
                </a:cxn>
              </a:cxnLst>
              <a:rect l="0" t="0" r="r" b="b"/>
              <a:pathLst>
                <a:path w="66" h="151">
                  <a:moveTo>
                    <a:pt x="66" y="151"/>
                  </a:moveTo>
                  <a:lnTo>
                    <a:pt x="66" y="25"/>
                  </a:lnTo>
                  <a:lnTo>
                    <a:pt x="0" y="0"/>
                  </a:lnTo>
                  <a:lnTo>
                    <a:pt x="0" y="125"/>
                  </a:lnTo>
                  <a:lnTo>
                    <a:pt x="66" y="15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4" name="Freeform 173"/>
            <p:cNvSpPr>
              <a:spLocks/>
            </p:cNvSpPr>
            <p:nvPr userDrawn="1"/>
          </p:nvSpPr>
          <p:spPr bwMode="auto">
            <a:xfrm>
              <a:off x="8323263" y="3883025"/>
              <a:ext cx="100013" cy="239713"/>
            </a:xfrm>
            <a:custGeom>
              <a:avLst/>
              <a:gdLst>
                <a:gd name="T0" fmla="*/ 63 w 63"/>
                <a:gd name="T1" fmla="*/ 125 h 151"/>
                <a:gd name="T2" fmla="*/ 63 w 63"/>
                <a:gd name="T3" fmla="*/ 108 h 151"/>
                <a:gd name="T4" fmla="*/ 63 w 63"/>
                <a:gd name="T5" fmla="*/ 0 h 151"/>
                <a:gd name="T6" fmla="*/ 0 w 63"/>
                <a:gd name="T7" fmla="*/ 25 h 151"/>
                <a:gd name="T8" fmla="*/ 0 w 63"/>
                <a:gd name="T9" fmla="*/ 151 h 151"/>
                <a:gd name="T10" fmla="*/ 63 w 63"/>
                <a:gd name="T11" fmla="*/ 125 h 151"/>
              </a:gdLst>
              <a:ahLst/>
              <a:cxnLst>
                <a:cxn ang="0">
                  <a:pos x="T0" y="T1"/>
                </a:cxn>
                <a:cxn ang="0">
                  <a:pos x="T2" y="T3"/>
                </a:cxn>
                <a:cxn ang="0">
                  <a:pos x="T4" y="T5"/>
                </a:cxn>
                <a:cxn ang="0">
                  <a:pos x="T6" y="T7"/>
                </a:cxn>
                <a:cxn ang="0">
                  <a:pos x="T8" y="T9"/>
                </a:cxn>
                <a:cxn ang="0">
                  <a:pos x="T10" y="T11"/>
                </a:cxn>
              </a:cxnLst>
              <a:rect l="0" t="0" r="r" b="b"/>
              <a:pathLst>
                <a:path w="63" h="151">
                  <a:moveTo>
                    <a:pt x="63" y="125"/>
                  </a:moveTo>
                  <a:lnTo>
                    <a:pt x="63" y="108"/>
                  </a:lnTo>
                  <a:lnTo>
                    <a:pt x="63" y="0"/>
                  </a:lnTo>
                  <a:lnTo>
                    <a:pt x="0" y="25"/>
                  </a:lnTo>
                  <a:lnTo>
                    <a:pt x="0" y="151"/>
                  </a:lnTo>
                  <a:lnTo>
                    <a:pt x="63" y="125"/>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05" name="Group 204"/>
          <p:cNvGrpSpPr/>
          <p:nvPr userDrawn="1"/>
        </p:nvGrpSpPr>
        <p:grpSpPr>
          <a:xfrm>
            <a:off x="7554913" y="1314450"/>
            <a:ext cx="420687" cy="277813"/>
            <a:chOff x="7554913" y="1314450"/>
            <a:chExt cx="420687" cy="277813"/>
          </a:xfrm>
        </p:grpSpPr>
        <p:sp>
          <p:nvSpPr>
            <p:cNvPr id="206" name="Freeform 174"/>
            <p:cNvSpPr>
              <a:spLocks/>
            </p:cNvSpPr>
            <p:nvPr userDrawn="1"/>
          </p:nvSpPr>
          <p:spPr bwMode="auto">
            <a:xfrm>
              <a:off x="7832725" y="1314450"/>
              <a:ext cx="142875" cy="263525"/>
            </a:xfrm>
            <a:custGeom>
              <a:avLst/>
              <a:gdLst>
                <a:gd name="T0" fmla="*/ 37 w 37"/>
                <a:gd name="T1" fmla="*/ 68 h 68"/>
                <a:gd name="T2" fmla="*/ 37 w 37"/>
                <a:gd name="T3" fmla="*/ 65 h 68"/>
                <a:gd name="T4" fmla="*/ 37 w 37"/>
                <a:gd name="T5" fmla="*/ 7 h 68"/>
                <a:gd name="T6" fmla="*/ 32 w 37"/>
                <a:gd name="T7" fmla="*/ 0 h 68"/>
                <a:gd name="T8" fmla="*/ 0 w 37"/>
                <a:gd name="T9" fmla="*/ 32 h 68"/>
                <a:gd name="T10" fmla="*/ 37 w 37"/>
                <a:gd name="T11" fmla="*/ 68 h 68"/>
              </a:gdLst>
              <a:ahLst/>
              <a:cxnLst>
                <a:cxn ang="0">
                  <a:pos x="T0" y="T1"/>
                </a:cxn>
                <a:cxn ang="0">
                  <a:pos x="T2" y="T3"/>
                </a:cxn>
                <a:cxn ang="0">
                  <a:pos x="T4" y="T5"/>
                </a:cxn>
                <a:cxn ang="0">
                  <a:pos x="T6" y="T7"/>
                </a:cxn>
                <a:cxn ang="0">
                  <a:pos x="T8" y="T9"/>
                </a:cxn>
                <a:cxn ang="0">
                  <a:pos x="T10" y="T11"/>
                </a:cxn>
              </a:cxnLst>
              <a:rect l="0" t="0" r="r" b="b"/>
              <a:pathLst>
                <a:path w="37" h="68">
                  <a:moveTo>
                    <a:pt x="37" y="68"/>
                  </a:moveTo>
                  <a:cubicBezTo>
                    <a:pt x="37" y="68"/>
                    <a:pt x="37" y="66"/>
                    <a:pt x="37" y="65"/>
                  </a:cubicBezTo>
                  <a:cubicBezTo>
                    <a:pt x="37" y="7"/>
                    <a:pt x="37" y="7"/>
                    <a:pt x="37" y="7"/>
                  </a:cubicBezTo>
                  <a:cubicBezTo>
                    <a:pt x="37" y="4"/>
                    <a:pt x="35" y="1"/>
                    <a:pt x="32" y="0"/>
                  </a:cubicBezTo>
                  <a:cubicBezTo>
                    <a:pt x="0" y="32"/>
                    <a:pt x="0" y="32"/>
                    <a:pt x="0" y="32"/>
                  </a:cubicBezTo>
                  <a:lnTo>
                    <a:pt x="37" y="6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7" name="Freeform 175"/>
            <p:cNvSpPr>
              <a:spLocks/>
            </p:cNvSpPr>
            <p:nvPr userDrawn="1"/>
          </p:nvSpPr>
          <p:spPr bwMode="auto">
            <a:xfrm>
              <a:off x="7554913" y="1314450"/>
              <a:ext cx="142875" cy="266700"/>
            </a:xfrm>
            <a:custGeom>
              <a:avLst/>
              <a:gdLst>
                <a:gd name="T0" fmla="*/ 5 w 37"/>
                <a:gd name="T1" fmla="*/ 0 h 69"/>
                <a:gd name="T2" fmla="*/ 0 w 37"/>
                <a:gd name="T3" fmla="*/ 7 h 69"/>
                <a:gd name="T4" fmla="*/ 0 w 37"/>
                <a:gd name="T5" fmla="*/ 65 h 69"/>
                <a:gd name="T6" fmla="*/ 1 w 37"/>
                <a:gd name="T7" fmla="*/ 69 h 69"/>
                <a:gd name="T8" fmla="*/ 37 w 37"/>
                <a:gd name="T9" fmla="*/ 32 h 69"/>
                <a:gd name="T10" fmla="*/ 5 w 37"/>
                <a:gd name="T11" fmla="*/ 0 h 69"/>
              </a:gdLst>
              <a:ahLst/>
              <a:cxnLst>
                <a:cxn ang="0">
                  <a:pos x="T0" y="T1"/>
                </a:cxn>
                <a:cxn ang="0">
                  <a:pos x="T2" y="T3"/>
                </a:cxn>
                <a:cxn ang="0">
                  <a:pos x="T4" y="T5"/>
                </a:cxn>
                <a:cxn ang="0">
                  <a:pos x="T6" y="T7"/>
                </a:cxn>
                <a:cxn ang="0">
                  <a:pos x="T8" y="T9"/>
                </a:cxn>
                <a:cxn ang="0">
                  <a:pos x="T10" y="T11"/>
                </a:cxn>
              </a:cxnLst>
              <a:rect l="0" t="0" r="r" b="b"/>
              <a:pathLst>
                <a:path w="37" h="69">
                  <a:moveTo>
                    <a:pt x="5" y="0"/>
                  </a:moveTo>
                  <a:cubicBezTo>
                    <a:pt x="2" y="1"/>
                    <a:pt x="0" y="4"/>
                    <a:pt x="0" y="7"/>
                  </a:cubicBezTo>
                  <a:cubicBezTo>
                    <a:pt x="0" y="65"/>
                    <a:pt x="0" y="65"/>
                    <a:pt x="0" y="65"/>
                  </a:cubicBezTo>
                  <a:cubicBezTo>
                    <a:pt x="0" y="66"/>
                    <a:pt x="0" y="68"/>
                    <a:pt x="1" y="69"/>
                  </a:cubicBezTo>
                  <a:cubicBezTo>
                    <a:pt x="37" y="32"/>
                    <a:pt x="37" y="32"/>
                    <a:pt x="37" y="32"/>
                  </a:cubicBezTo>
                  <a:lnTo>
                    <a:pt x="5"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8" name="Freeform 176"/>
            <p:cNvSpPr>
              <a:spLocks/>
            </p:cNvSpPr>
            <p:nvPr userDrawn="1"/>
          </p:nvSpPr>
          <p:spPr bwMode="auto">
            <a:xfrm>
              <a:off x="7573963" y="1454150"/>
              <a:ext cx="382588" cy="138113"/>
            </a:xfrm>
            <a:custGeom>
              <a:avLst/>
              <a:gdLst>
                <a:gd name="T0" fmla="*/ 57 w 99"/>
                <a:gd name="T1" fmla="*/ 6 h 36"/>
                <a:gd name="T2" fmla="*/ 50 w 99"/>
                <a:gd name="T3" fmla="*/ 9 h 36"/>
                <a:gd name="T4" fmla="*/ 43 w 99"/>
                <a:gd name="T5" fmla="*/ 6 h 36"/>
                <a:gd name="T6" fmla="*/ 36 w 99"/>
                <a:gd name="T7" fmla="*/ 0 h 36"/>
                <a:gd name="T8" fmla="*/ 0 w 99"/>
                <a:gd name="T9" fmla="*/ 36 h 36"/>
                <a:gd name="T10" fmla="*/ 2 w 99"/>
                <a:gd name="T11" fmla="*/ 36 h 36"/>
                <a:gd name="T12" fmla="*/ 97 w 99"/>
                <a:gd name="T13" fmla="*/ 36 h 36"/>
                <a:gd name="T14" fmla="*/ 99 w 99"/>
                <a:gd name="T15" fmla="*/ 36 h 36"/>
                <a:gd name="T16" fmla="*/ 63 w 99"/>
                <a:gd name="T17" fmla="*/ 0 h 36"/>
                <a:gd name="T18" fmla="*/ 57 w 99"/>
                <a:gd name="T19" fmla="*/ 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36">
                  <a:moveTo>
                    <a:pt x="57" y="6"/>
                  </a:moveTo>
                  <a:cubicBezTo>
                    <a:pt x="55" y="8"/>
                    <a:pt x="52" y="9"/>
                    <a:pt x="50" y="9"/>
                  </a:cubicBezTo>
                  <a:cubicBezTo>
                    <a:pt x="47" y="9"/>
                    <a:pt x="45" y="8"/>
                    <a:pt x="43" y="6"/>
                  </a:cubicBezTo>
                  <a:cubicBezTo>
                    <a:pt x="36" y="0"/>
                    <a:pt x="36" y="0"/>
                    <a:pt x="36" y="0"/>
                  </a:cubicBezTo>
                  <a:cubicBezTo>
                    <a:pt x="0" y="36"/>
                    <a:pt x="0" y="36"/>
                    <a:pt x="0" y="36"/>
                  </a:cubicBezTo>
                  <a:cubicBezTo>
                    <a:pt x="1" y="36"/>
                    <a:pt x="1" y="36"/>
                    <a:pt x="2" y="36"/>
                  </a:cubicBezTo>
                  <a:cubicBezTo>
                    <a:pt x="97" y="36"/>
                    <a:pt x="97" y="36"/>
                    <a:pt x="97" y="36"/>
                  </a:cubicBezTo>
                  <a:cubicBezTo>
                    <a:pt x="98" y="36"/>
                    <a:pt x="98" y="36"/>
                    <a:pt x="99" y="36"/>
                  </a:cubicBezTo>
                  <a:cubicBezTo>
                    <a:pt x="63" y="0"/>
                    <a:pt x="63" y="0"/>
                    <a:pt x="63" y="0"/>
                  </a:cubicBezTo>
                  <a:lnTo>
                    <a:pt x="57" y="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9" name="Freeform 177"/>
            <p:cNvSpPr>
              <a:spLocks/>
            </p:cNvSpPr>
            <p:nvPr userDrawn="1"/>
          </p:nvSpPr>
          <p:spPr bwMode="auto">
            <a:xfrm>
              <a:off x="7604125" y="1314450"/>
              <a:ext cx="320675" cy="155575"/>
            </a:xfrm>
            <a:custGeom>
              <a:avLst/>
              <a:gdLst>
                <a:gd name="T0" fmla="*/ 0 w 83"/>
                <a:gd name="T1" fmla="*/ 0 h 40"/>
                <a:gd name="T2" fmla="*/ 28 w 83"/>
                <a:gd name="T3" fmla="*/ 28 h 40"/>
                <a:gd name="T4" fmla="*/ 32 w 83"/>
                <a:gd name="T5" fmla="*/ 32 h 40"/>
                <a:gd name="T6" fmla="*/ 39 w 83"/>
                <a:gd name="T7" fmla="*/ 38 h 40"/>
                <a:gd name="T8" fmla="*/ 45 w 83"/>
                <a:gd name="T9" fmla="*/ 38 h 40"/>
                <a:gd name="T10" fmla="*/ 51 w 83"/>
                <a:gd name="T11" fmla="*/ 32 h 40"/>
                <a:gd name="T12" fmla="*/ 55 w 83"/>
                <a:gd name="T13" fmla="*/ 28 h 40"/>
                <a:gd name="T14" fmla="*/ 83 w 83"/>
                <a:gd name="T15" fmla="*/ 0 h 40"/>
                <a:gd name="T16" fmla="*/ 0 w 83"/>
                <a:gd name="T1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40">
                  <a:moveTo>
                    <a:pt x="0" y="0"/>
                  </a:moveTo>
                  <a:cubicBezTo>
                    <a:pt x="28" y="28"/>
                    <a:pt x="28" y="28"/>
                    <a:pt x="28" y="28"/>
                  </a:cubicBezTo>
                  <a:cubicBezTo>
                    <a:pt x="32" y="32"/>
                    <a:pt x="32" y="32"/>
                    <a:pt x="32" y="32"/>
                  </a:cubicBezTo>
                  <a:cubicBezTo>
                    <a:pt x="39" y="38"/>
                    <a:pt x="39" y="38"/>
                    <a:pt x="39" y="38"/>
                  </a:cubicBezTo>
                  <a:cubicBezTo>
                    <a:pt x="40" y="40"/>
                    <a:pt x="43" y="40"/>
                    <a:pt x="45" y="38"/>
                  </a:cubicBezTo>
                  <a:cubicBezTo>
                    <a:pt x="51" y="32"/>
                    <a:pt x="51" y="32"/>
                    <a:pt x="51" y="32"/>
                  </a:cubicBezTo>
                  <a:cubicBezTo>
                    <a:pt x="55" y="28"/>
                    <a:pt x="55" y="28"/>
                    <a:pt x="55" y="28"/>
                  </a:cubicBezTo>
                  <a:cubicBezTo>
                    <a:pt x="83" y="0"/>
                    <a:pt x="83" y="0"/>
                    <a:pt x="83" y="0"/>
                  </a:cubicBez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10" name="Freeform 178"/>
          <p:cNvSpPr>
            <a:spLocks noEditPoints="1"/>
          </p:cNvSpPr>
          <p:nvPr userDrawn="1"/>
        </p:nvSpPr>
        <p:spPr bwMode="auto">
          <a:xfrm>
            <a:off x="5719763" y="4003675"/>
            <a:ext cx="452438" cy="428625"/>
          </a:xfrm>
          <a:custGeom>
            <a:avLst/>
            <a:gdLst>
              <a:gd name="T0" fmla="*/ 103 w 117"/>
              <a:gd name="T1" fmla="*/ 55 h 111"/>
              <a:gd name="T2" fmla="*/ 89 w 117"/>
              <a:gd name="T3" fmla="*/ 69 h 111"/>
              <a:gd name="T4" fmla="*/ 95 w 117"/>
              <a:gd name="T5" fmla="*/ 80 h 111"/>
              <a:gd name="T6" fmla="*/ 66 w 117"/>
              <a:gd name="T7" fmla="*/ 102 h 111"/>
              <a:gd name="T8" fmla="*/ 50 w 117"/>
              <a:gd name="T9" fmla="*/ 92 h 111"/>
              <a:gd name="T10" fmla="*/ 49 w 117"/>
              <a:gd name="T11" fmla="*/ 81 h 111"/>
              <a:gd name="T12" fmla="*/ 88 w 117"/>
              <a:gd name="T13" fmla="*/ 25 h 111"/>
              <a:gd name="T14" fmla="*/ 81 w 117"/>
              <a:gd name="T15" fmla="*/ 10 h 111"/>
              <a:gd name="T16" fmla="*/ 81 w 117"/>
              <a:gd name="T17" fmla="*/ 9 h 111"/>
              <a:gd name="T18" fmla="*/ 73 w 117"/>
              <a:gd name="T19" fmla="*/ 0 h 111"/>
              <a:gd name="T20" fmla="*/ 65 w 117"/>
              <a:gd name="T21" fmla="*/ 9 h 111"/>
              <a:gd name="T22" fmla="*/ 73 w 117"/>
              <a:gd name="T23" fmla="*/ 17 h 111"/>
              <a:gd name="T24" fmla="*/ 76 w 117"/>
              <a:gd name="T25" fmla="*/ 16 h 111"/>
              <a:gd name="T26" fmla="*/ 80 w 117"/>
              <a:gd name="T27" fmla="*/ 24 h 111"/>
              <a:gd name="T28" fmla="*/ 44 w 117"/>
              <a:gd name="T29" fmla="*/ 73 h 111"/>
              <a:gd name="T30" fmla="*/ 20 w 117"/>
              <a:gd name="T31" fmla="*/ 51 h 111"/>
              <a:gd name="T32" fmla="*/ 9 w 117"/>
              <a:gd name="T33" fmla="*/ 24 h 111"/>
              <a:gd name="T34" fmla="*/ 13 w 117"/>
              <a:gd name="T35" fmla="*/ 16 h 111"/>
              <a:gd name="T36" fmla="*/ 15 w 117"/>
              <a:gd name="T37" fmla="*/ 17 h 111"/>
              <a:gd name="T38" fmla="*/ 24 w 117"/>
              <a:gd name="T39" fmla="*/ 9 h 111"/>
              <a:gd name="T40" fmla="*/ 15 w 117"/>
              <a:gd name="T41" fmla="*/ 0 h 111"/>
              <a:gd name="T42" fmla="*/ 7 w 117"/>
              <a:gd name="T43" fmla="*/ 9 h 111"/>
              <a:gd name="T44" fmla="*/ 7 w 117"/>
              <a:gd name="T45" fmla="*/ 10 h 111"/>
              <a:gd name="T46" fmla="*/ 0 w 117"/>
              <a:gd name="T47" fmla="*/ 25 h 111"/>
              <a:gd name="T48" fmla="*/ 40 w 117"/>
              <a:gd name="T49" fmla="*/ 81 h 111"/>
              <a:gd name="T50" fmla="*/ 42 w 117"/>
              <a:gd name="T51" fmla="*/ 94 h 111"/>
              <a:gd name="T52" fmla="*/ 66 w 117"/>
              <a:gd name="T53" fmla="*/ 110 h 111"/>
              <a:gd name="T54" fmla="*/ 67 w 117"/>
              <a:gd name="T55" fmla="*/ 111 h 111"/>
              <a:gd name="T56" fmla="*/ 103 w 117"/>
              <a:gd name="T57" fmla="*/ 83 h 111"/>
              <a:gd name="T58" fmla="*/ 103 w 117"/>
              <a:gd name="T59" fmla="*/ 83 h 111"/>
              <a:gd name="T60" fmla="*/ 117 w 117"/>
              <a:gd name="T61" fmla="*/ 69 h 111"/>
              <a:gd name="T62" fmla="*/ 103 w 117"/>
              <a:gd name="T63" fmla="*/ 55 h 111"/>
              <a:gd name="T64" fmla="*/ 103 w 117"/>
              <a:gd name="T65" fmla="*/ 77 h 111"/>
              <a:gd name="T66" fmla="*/ 95 w 117"/>
              <a:gd name="T67" fmla="*/ 69 h 111"/>
              <a:gd name="T68" fmla="*/ 103 w 117"/>
              <a:gd name="T69" fmla="*/ 62 h 111"/>
              <a:gd name="T70" fmla="*/ 110 w 117"/>
              <a:gd name="T71" fmla="*/ 69 h 111"/>
              <a:gd name="T72" fmla="*/ 103 w 117"/>
              <a:gd name="T73" fmla="*/ 7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7" h="111">
                <a:moveTo>
                  <a:pt x="103" y="55"/>
                </a:moveTo>
                <a:cubicBezTo>
                  <a:pt x="95" y="55"/>
                  <a:pt x="89" y="61"/>
                  <a:pt x="89" y="69"/>
                </a:cubicBezTo>
                <a:cubicBezTo>
                  <a:pt x="89" y="74"/>
                  <a:pt x="91" y="78"/>
                  <a:pt x="95" y="80"/>
                </a:cubicBezTo>
                <a:cubicBezTo>
                  <a:pt x="87" y="95"/>
                  <a:pt x="77" y="102"/>
                  <a:pt x="66" y="102"/>
                </a:cubicBezTo>
                <a:cubicBezTo>
                  <a:pt x="58" y="102"/>
                  <a:pt x="51" y="96"/>
                  <a:pt x="50" y="92"/>
                </a:cubicBezTo>
                <a:cubicBezTo>
                  <a:pt x="49" y="90"/>
                  <a:pt x="49" y="85"/>
                  <a:pt x="49" y="81"/>
                </a:cubicBezTo>
                <a:cubicBezTo>
                  <a:pt x="72" y="76"/>
                  <a:pt x="88" y="32"/>
                  <a:pt x="88" y="25"/>
                </a:cubicBezTo>
                <a:cubicBezTo>
                  <a:pt x="89" y="20"/>
                  <a:pt x="85" y="14"/>
                  <a:pt x="81" y="10"/>
                </a:cubicBezTo>
                <a:cubicBezTo>
                  <a:pt x="81" y="9"/>
                  <a:pt x="81" y="9"/>
                  <a:pt x="81" y="9"/>
                </a:cubicBezTo>
                <a:cubicBezTo>
                  <a:pt x="81" y="4"/>
                  <a:pt x="78" y="0"/>
                  <a:pt x="73" y="0"/>
                </a:cubicBezTo>
                <a:cubicBezTo>
                  <a:pt x="69" y="0"/>
                  <a:pt x="65" y="4"/>
                  <a:pt x="65" y="9"/>
                </a:cubicBezTo>
                <a:cubicBezTo>
                  <a:pt x="65" y="13"/>
                  <a:pt x="69" y="17"/>
                  <a:pt x="73" y="17"/>
                </a:cubicBezTo>
                <a:cubicBezTo>
                  <a:pt x="74" y="17"/>
                  <a:pt x="75" y="17"/>
                  <a:pt x="76" y="16"/>
                </a:cubicBezTo>
                <a:cubicBezTo>
                  <a:pt x="78" y="19"/>
                  <a:pt x="80" y="22"/>
                  <a:pt x="80" y="24"/>
                </a:cubicBezTo>
                <a:cubicBezTo>
                  <a:pt x="79" y="30"/>
                  <a:pt x="62" y="73"/>
                  <a:pt x="44" y="73"/>
                </a:cubicBezTo>
                <a:cubicBezTo>
                  <a:pt x="37" y="73"/>
                  <a:pt x="29" y="65"/>
                  <a:pt x="20" y="51"/>
                </a:cubicBezTo>
                <a:cubicBezTo>
                  <a:pt x="14" y="40"/>
                  <a:pt x="9" y="27"/>
                  <a:pt x="9" y="24"/>
                </a:cubicBezTo>
                <a:cubicBezTo>
                  <a:pt x="9" y="22"/>
                  <a:pt x="10" y="19"/>
                  <a:pt x="13" y="16"/>
                </a:cubicBezTo>
                <a:cubicBezTo>
                  <a:pt x="14" y="17"/>
                  <a:pt x="15" y="17"/>
                  <a:pt x="15" y="17"/>
                </a:cubicBezTo>
                <a:cubicBezTo>
                  <a:pt x="20" y="17"/>
                  <a:pt x="24" y="13"/>
                  <a:pt x="24" y="9"/>
                </a:cubicBezTo>
                <a:cubicBezTo>
                  <a:pt x="24" y="4"/>
                  <a:pt x="20" y="0"/>
                  <a:pt x="15" y="0"/>
                </a:cubicBezTo>
                <a:cubicBezTo>
                  <a:pt x="11" y="0"/>
                  <a:pt x="7" y="4"/>
                  <a:pt x="7" y="9"/>
                </a:cubicBezTo>
                <a:cubicBezTo>
                  <a:pt x="7" y="9"/>
                  <a:pt x="7" y="9"/>
                  <a:pt x="7" y="10"/>
                </a:cubicBezTo>
                <a:cubicBezTo>
                  <a:pt x="4" y="14"/>
                  <a:pt x="0" y="20"/>
                  <a:pt x="0" y="25"/>
                </a:cubicBezTo>
                <a:cubicBezTo>
                  <a:pt x="1" y="32"/>
                  <a:pt x="17" y="76"/>
                  <a:pt x="40" y="81"/>
                </a:cubicBezTo>
                <a:cubicBezTo>
                  <a:pt x="40" y="85"/>
                  <a:pt x="41" y="91"/>
                  <a:pt x="42" y="94"/>
                </a:cubicBezTo>
                <a:cubicBezTo>
                  <a:pt x="44" y="102"/>
                  <a:pt x="54" y="110"/>
                  <a:pt x="66" y="110"/>
                </a:cubicBezTo>
                <a:cubicBezTo>
                  <a:pt x="66" y="111"/>
                  <a:pt x="67" y="111"/>
                  <a:pt x="67" y="111"/>
                </a:cubicBezTo>
                <a:cubicBezTo>
                  <a:pt x="76" y="111"/>
                  <a:pt x="91" y="107"/>
                  <a:pt x="103" y="83"/>
                </a:cubicBezTo>
                <a:cubicBezTo>
                  <a:pt x="103" y="83"/>
                  <a:pt x="103" y="83"/>
                  <a:pt x="103" y="83"/>
                </a:cubicBezTo>
                <a:cubicBezTo>
                  <a:pt x="110" y="83"/>
                  <a:pt x="117" y="77"/>
                  <a:pt x="117" y="69"/>
                </a:cubicBezTo>
                <a:cubicBezTo>
                  <a:pt x="117" y="61"/>
                  <a:pt x="110" y="55"/>
                  <a:pt x="103" y="55"/>
                </a:cubicBezTo>
                <a:close/>
                <a:moveTo>
                  <a:pt x="103" y="77"/>
                </a:moveTo>
                <a:cubicBezTo>
                  <a:pt x="99" y="77"/>
                  <a:pt x="95" y="73"/>
                  <a:pt x="95" y="69"/>
                </a:cubicBezTo>
                <a:cubicBezTo>
                  <a:pt x="95" y="65"/>
                  <a:pt x="99" y="62"/>
                  <a:pt x="103" y="62"/>
                </a:cubicBezTo>
                <a:cubicBezTo>
                  <a:pt x="107" y="62"/>
                  <a:pt x="110" y="65"/>
                  <a:pt x="110" y="69"/>
                </a:cubicBezTo>
                <a:cubicBezTo>
                  <a:pt x="110" y="73"/>
                  <a:pt x="107" y="77"/>
                  <a:pt x="103" y="7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1" name="Oval 179"/>
          <p:cNvSpPr>
            <a:spLocks noChangeArrowheads="1"/>
          </p:cNvSpPr>
          <p:nvPr userDrawn="1"/>
        </p:nvSpPr>
        <p:spPr bwMode="auto">
          <a:xfrm>
            <a:off x="6102350" y="4254500"/>
            <a:ext cx="31750" cy="31750"/>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2" name="Freeform 180"/>
          <p:cNvSpPr>
            <a:spLocks noEditPoints="1"/>
          </p:cNvSpPr>
          <p:nvPr userDrawn="1"/>
        </p:nvSpPr>
        <p:spPr bwMode="auto">
          <a:xfrm>
            <a:off x="7612063" y="2349500"/>
            <a:ext cx="374650" cy="363538"/>
          </a:xfrm>
          <a:custGeom>
            <a:avLst/>
            <a:gdLst>
              <a:gd name="T0" fmla="*/ 29 w 97"/>
              <a:gd name="T1" fmla="*/ 6 h 94"/>
              <a:gd name="T2" fmla="*/ 68 w 97"/>
              <a:gd name="T3" fmla="*/ 6 h 94"/>
              <a:gd name="T4" fmla="*/ 68 w 97"/>
              <a:gd name="T5" fmla="*/ 17 h 94"/>
              <a:gd name="T6" fmla="*/ 74 w 97"/>
              <a:gd name="T7" fmla="*/ 17 h 94"/>
              <a:gd name="T8" fmla="*/ 74 w 97"/>
              <a:gd name="T9" fmla="*/ 6 h 94"/>
              <a:gd name="T10" fmla="*/ 68 w 97"/>
              <a:gd name="T11" fmla="*/ 0 h 94"/>
              <a:gd name="T12" fmla="*/ 29 w 97"/>
              <a:gd name="T13" fmla="*/ 0 h 94"/>
              <a:gd name="T14" fmla="*/ 23 w 97"/>
              <a:gd name="T15" fmla="*/ 6 h 94"/>
              <a:gd name="T16" fmla="*/ 23 w 97"/>
              <a:gd name="T17" fmla="*/ 17 h 94"/>
              <a:gd name="T18" fmla="*/ 29 w 97"/>
              <a:gd name="T19" fmla="*/ 17 h 94"/>
              <a:gd name="T20" fmla="*/ 29 w 97"/>
              <a:gd name="T21" fmla="*/ 6 h 94"/>
              <a:gd name="T22" fmla="*/ 57 w 97"/>
              <a:gd name="T23" fmla="*/ 59 h 94"/>
              <a:gd name="T24" fmla="*/ 51 w 97"/>
              <a:gd name="T25" fmla="*/ 65 h 94"/>
              <a:gd name="T26" fmla="*/ 45 w 97"/>
              <a:gd name="T27" fmla="*/ 65 h 94"/>
              <a:gd name="T28" fmla="*/ 39 w 97"/>
              <a:gd name="T29" fmla="*/ 59 h 94"/>
              <a:gd name="T30" fmla="*/ 39 w 97"/>
              <a:gd name="T31" fmla="*/ 57 h 94"/>
              <a:gd name="T32" fmla="*/ 0 w 97"/>
              <a:gd name="T33" fmla="*/ 44 h 94"/>
              <a:gd name="T34" fmla="*/ 0 w 97"/>
              <a:gd name="T35" fmla="*/ 91 h 94"/>
              <a:gd name="T36" fmla="*/ 3 w 97"/>
              <a:gd name="T37" fmla="*/ 94 h 94"/>
              <a:gd name="T38" fmla="*/ 94 w 97"/>
              <a:gd name="T39" fmla="*/ 94 h 94"/>
              <a:gd name="T40" fmla="*/ 97 w 97"/>
              <a:gd name="T41" fmla="*/ 91 h 94"/>
              <a:gd name="T42" fmla="*/ 97 w 97"/>
              <a:gd name="T43" fmla="*/ 44 h 94"/>
              <a:gd name="T44" fmla="*/ 57 w 97"/>
              <a:gd name="T45" fmla="*/ 57 h 94"/>
              <a:gd name="T46" fmla="*/ 57 w 97"/>
              <a:gd name="T47" fmla="*/ 59 h 94"/>
              <a:gd name="T48" fmla="*/ 94 w 97"/>
              <a:gd name="T49" fmla="*/ 19 h 94"/>
              <a:gd name="T50" fmla="*/ 3 w 97"/>
              <a:gd name="T51" fmla="*/ 19 h 94"/>
              <a:gd name="T52" fmla="*/ 0 w 97"/>
              <a:gd name="T53" fmla="*/ 22 h 94"/>
              <a:gd name="T54" fmla="*/ 0 w 97"/>
              <a:gd name="T55" fmla="*/ 39 h 94"/>
              <a:gd name="T56" fmla="*/ 39 w 97"/>
              <a:gd name="T57" fmla="*/ 53 h 94"/>
              <a:gd name="T58" fmla="*/ 39 w 97"/>
              <a:gd name="T59" fmla="*/ 48 h 94"/>
              <a:gd name="T60" fmla="*/ 45 w 97"/>
              <a:gd name="T61" fmla="*/ 42 h 94"/>
              <a:gd name="T62" fmla="*/ 51 w 97"/>
              <a:gd name="T63" fmla="*/ 42 h 94"/>
              <a:gd name="T64" fmla="*/ 57 w 97"/>
              <a:gd name="T65" fmla="*/ 48 h 94"/>
              <a:gd name="T66" fmla="*/ 57 w 97"/>
              <a:gd name="T67" fmla="*/ 53 h 94"/>
              <a:gd name="T68" fmla="*/ 97 w 97"/>
              <a:gd name="T69" fmla="*/ 39 h 94"/>
              <a:gd name="T70" fmla="*/ 97 w 97"/>
              <a:gd name="T71" fmla="*/ 22 h 94"/>
              <a:gd name="T72" fmla="*/ 94 w 97"/>
              <a:gd name="T73" fmla="*/ 19 h 94"/>
              <a:gd name="T74" fmla="*/ 51 w 97"/>
              <a:gd name="T75" fmla="*/ 61 h 94"/>
              <a:gd name="T76" fmla="*/ 53 w 97"/>
              <a:gd name="T77" fmla="*/ 59 h 94"/>
              <a:gd name="T78" fmla="*/ 53 w 97"/>
              <a:gd name="T79" fmla="*/ 48 h 94"/>
              <a:gd name="T80" fmla="*/ 51 w 97"/>
              <a:gd name="T81" fmla="*/ 46 h 94"/>
              <a:gd name="T82" fmla="*/ 45 w 97"/>
              <a:gd name="T83" fmla="*/ 46 h 94"/>
              <a:gd name="T84" fmla="*/ 43 w 97"/>
              <a:gd name="T85" fmla="*/ 48 h 94"/>
              <a:gd name="T86" fmla="*/ 43 w 97"/>
              <a:gd name="T87" fmla="*/ 59 h 94"/>
              <a:gd name="T88" fmla="*/ 45 w 97"/>
              <a:gd name="T89" fmla="*/ 61 h 94"/>
              <a:gd name="T90" fmla="*/ 51 w 97"/>
              <a:gd name="T91" fmla="*/ 6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7" h="94">
                <a:moveTo>
                  <a:pt x="29" y="6"/>
                </a:moveTo>
                <a:cubicBezTo>
                  <a:pt x="68" y="6"/>
                  <a:pt x="68" y="6"/>
                  <a:pt x="68" y="6"/>
                </a:cubicBezTo>
                <a:cubicBezTo>
                  <a:pt x="68" y="17"/>
                  <a:pt x="68" y="17"/>
                  <a:pt x="68" y="17"/>
                </a:cubicBezTo>
                <a:cubicBezTo>
                  <a:pt x="74" y="17"/>
                  <a:pt x="74" y="17"/>
                  <a:pt x="74" y="17"/>
                </a:cubicBezTo>
                <a:cubicBezTo>
                  <a:pt x="74" y="6"/>
                  <a:pt x="74" y="6"/>
                  <a:pt x="74" y="6"/>
                </a:cubicBezTo>
                <a:cubicBezTo>
                  <a:pt x="74" y="3"/>
                  <a:pt x="71" y="0"/>
                  <a:pt x="68" y="0"/>
                </a:cubicBezTo>
                <a:cubicBezTo>
                  <a:pt x="29" y="0"/>
                  <a:pt x="29" y="0"/>
                  <a:pt x="29" y="0"/>
                </a:cubicBezTo>
                <a:cubicBezTo>
                  <a:pt x="25" y="0"/>
                  <a:pt x="23" y="3"/>
                  <a:pt x="23" y="6"/>
                </a:cubicBezTo>
                <a:cubicBezTo>
                  <a:pt x="23" y="17"/>
                  <a:pt x="23" y="17"/>
                  <a:pt x="23" y="17"/>
                </a:cubicBezTo>
                <a:cubicBezTo>
                  <a:pt x="29" y="17"/>
                  <a:pt x="29" y="17"/>
                  <a:pt x="29" y="17"/>
                </a:cubicBezTo>
                <a:lnTo>
                  <a:pt x="29" y="6"/>
                </a:lnTo>
                <a:close/>
                <a:moveTo>
                  <a:pt x="57" y="59"/>
                </a:moveTo>
                <a:cubicBezTo>
                  <a:pt x="57" y="62"/>
                  <a:pt x="55" y="65"/>
                  <a:pt x="51" y="65"/>
                </a:cubicBezTo>
                <a:cubicBezTo>
                  <a:pt x="45" y="65"/>
                  <a:pt x="45" y="65"/>
                  <a:pt x="45" y="65"/>
                </a:cubicBezTo>
                <a:cubicBezTo>
                  <a:pt x="42" y="65"/>
                  <a:pt x="39" y="62"/>
                  <a:pt x="39" y="59"/>
                </a:cubicBezTo>
                <a:cubicBezTo>
                  <a:pt x="39" y="57"/>
                  <a:pt x="39" y="57"/>
                  <a:pt x="39" y="57"/>
                </a:cubicBezTo>
                <a:cubicBezTo>
                  <a:pt x="23" y="56"/>
                  <a:pt x="9" y="50"/>
                  <a:pt x="0" y="44"/>
                </a:cubicBezTo>
                <a:cubicBezTo>
                  <a:pt x="0" y="91"/>
                  <a:pt x="0" y="91"/>
                  <a:pt x="0" y="91"/>
                </a:cubicBezTo>
                <a:cubicBezTo>
                  <a:pt x="0" y="93"/>
                  <a:pt x="1" y="94"/>
                  <a:pt x="3" y="94"/>
                </a:cubicBezTo>
                <a:cubicBezTo>
                  <a:pt x="94" y="94"/>
                  <a:pt x="94" y="94"/>
                  <a:pt x="94" y="94"/>
                </a:cubicBezTo>
                <a:cubicBezTo>
                  <a:pt x="95" y="94"/>
                  <a:pt x="97" y="93"/>
                  <a:pt x="97" y="91"/>
                </a:cubicBezTo>
                <a:cubicBezTo>
                  <a:pt x="97" y="44"/>
                  <a:pt x="97" y="44"/>
                  <a:pt x="97" y="44"/>
                </a:cubicBezTo>
                <a:cubicBezTo>
                  <a:pt x="87" y="50"/>
                  <a:pt x="74" y="56"/>
                  <a:pt x="57" y="57"/>
                </a:cubicBezTo>
                <a:lnTo>
                  <a:pt x="57" y="59"/>
                </a:lnTo>
                <a:close/>
                <a:moveTo>
                  <a:pt x="94" y="19"/>
                </a:moveTo>
                <a:cubicBezTo>
                  <a:pt x="3" y="19"/>
                  <a:pt x="3" y="19"/>
                  <a:pt x="3" y="19"/>
                </a:cubicBezTo>
                <a:cubicBezTo>
                  <a:pt x="1" y="19"/>
                  <a:pt x="0" y="20"/>
                  <a:pt x="0" y="22"/>
                </a:cubicBezTo>
                <a:cubicBezTo>
                  <a:pt x="0" y="39"/>
                  <a:pt x="0" y="39"/>
                  <a:pt x="0" y="39"/>
                </a:cubicBezTo>
                <a:cubicBezTo>
                  <a:pt x="8" y="45"/>
                  <a:pt x="22" y="52"/>
                  <a:pt x="39" y="53"/>
                </a:cubicBezTo>
                <a:cubicBezTo>
                  <a:pt x="39" y="48"/>
                  <a:pt x="39" y="48"/>
                  <a:pt x="39" y="48"/>
                </a:cubicBezTo>
                <a:cubicBezTo>
                  <a:pt x="39" y="45"/>
                  <a:pt x="42" y="42"/>
                  <a:pt x="45" y="42"/>
                </a:cubicBezTo>
                <a:cubicBezTo>
                  <a:pt x="51" y="42"/>
                  <a:pt x="51" y="42"/>
                  <a:pt x="51" y="42"/>
                </a:cubicBezTo>
                <a:cubicBezTo>
                  <a:pt x="55" y="42"/>
                  <a:pt x="57" y="45"/>
                  <a:pt x="57" y="48"/>
                </a:cubicBezTo>
                <a:cubicBezTo>
                  <a:pt x="57" y="53"/>
                  <a:pt x="57" y="53"/>
                  <a:pt x="57" y="53"/>
                </a:cubicBezTo>
                <a:cubicBezTo>
                  <a:pt x="74" y="52"/>
                  <a:pt x="88" y="45"/>
                  <a:pt x="97" y="39"/>
                </a:cubicBezTo>
                <a:cubicBezTo>
                  <a:pt x="97" y="22"/>
                  <a:pt x="97" y="22"/>
                  <a:pt x="97" y="22"/>
                </a:cubicBezTo>
                <a:cubicBezTo>
                  <a:pt x="97" y="20"/>
                  <a:pt x="95" y="19"/>
                  <a:pt x="94" y="19"/>
                </a:cubicBezTo>
                <a:close/>
                <a:moveTo>
                  <a:pt x="51" y="61"/>
                </a:moveTo>
                <a:cubicBezTo>
                  <a:pt x="52" y="61"/>
                  <a:pt x="53" y="60"/>
                  <a:pt x="53" y="59"/>
                </a:cubicBezTo>
                <a:cubicBezTo>
                  <a:pt x="53" y="48"/>
                  <a:pt x="53" y="48"/>
                  <a:pt x="53" y="48"/>
                </a:cubicBezTo>
                <a:cubicBezTo>
                  <a:pt x="53" y="47"/>
                  <a:pt x="52" y="46"/>
                  <a:pt x="51" y="46"/>
                </a:cubicBezTo>
                <a:cubicBezTo>
                  <a:pt x="45" y="46"/>
                  <a:pt x="45" y="46"/>
                  <a:pt x="45" y="46"/>
                </a:cubicBezTo>
                <a:cubicBezTo>
                  <a:pt x="44" y="46"/>
                  <a:pt x="43" y="47"/>
                  <a:pt x="43" y="48"/>
                </a:cubicBezTo>
                <a:cubicBezTo>
                  <a:pt x="43" y="59"/>
                  <a:pt x="43" y="59"/>
                  <a:pt x="43" y="59"/>
                </a:cubicBezTo>
                <a:cubicBezTo>
                  <a:pt x="43" y="60"/>
                  <a:pt x="44" y="61"/>
                  <a:pt x="45" y="61"/>
                </a:cubicBezTo>
                <a:lnTo>
                  <a:pt x="51" y="6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13" name="Group 212"/>
          <p:cNvGrpSpPr/>
          <p:nvPr userDrawn="1"/>
        </p:nvGrpSpPr>
        <p:grpSpPr>
          <a:xfrm>
            <a:off x="8482013" y="1017588"/>
            <a:ext cx="520700" cy="498475"/>
            <a:chOff x="8482013" y="1017588"/>
            <a:chExt cx="520700" cy="498475"/>
          </a:xfrm>
        </p:grpSpPr>
        <p:sp>
          <p:nvSpPr>
            <p:cNvPr id="214" name="Oval 181"/>
            <p:cNvSpPr>
              <a:spLocks noChangeArrowheads="1"/>
            </p:cNvSpPr>
            <p:nvPr userDrawn="1"/>
          </p:nvSpPr>
          <p:spPr bwMode="auto">
            <a:xfrm>
              <a:off x="8870950" y="1106488"/>
              <a:ext cx="66675" cy="650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5" name="Freeform 182"/>
            <p:cNvSpPr>
              <a:spLocks/>
            </p:cNvSpPr>
            <p:nvPr userDrawn="1"/>
          </p:nvSpPr>
          <p:spPr bwMode="auto">
            <a:xfrm>
              <a:off x="8482013" y="1071563"/>
              <a:ext cx="520700" cy="444500"/>
            </a:xfrm>
            <a:custGeom>
              <a:avLst/>
              <a:gdLst>
                <a:gd name="T0" fmla="*/ 126 w 135"/>
                <a:gd name="T1" fmla="*/ 36 h 115"/>
                <a:gd name="T2" fmla="*/ 109 w 135"/>
                <a:gd name="T3" fmla="*/ 28 h 115"/>
                <a:gd name="T4" fmla="*/ 100 w 135"/>
                <a:gd name="T5" fmla="*/ 29 h 115"/>
                <a:gd name="T6" fmla="*/ 93 w 135"/>
                <a:gd name="T7" fmla="*/ 6 h 115"/>
                <a:gd name="T8" fmla="*/ 86 w 135"/>
                <a:gd name="T9" fmla="*/ 5 h 115"/>
                <a:gd name="T10" fmla="*/ 79 w 135"/>
                <a:gd name="T11" fmla="*/ 29 h 115"/>
                <a:gd name="T12" fmla="*/ 78 w 135"/>
                <a:gd name="T13" fmla="*/ 29 h 115"/>
                <a:gd name="T14" fmla="*/ 58 w 135"/>
                <a:gd name="T15" fmla="*/ 29 h 115"/>
                <a:gd name="T16" fmla="*/ 56 w 135"/>
                <a:gd name="T17" fmla="*/ 29 h 115"/>
                <a:gd name="T18" fmla="*/ 54 w 135"/>
                <a:gd name="T19" fmla="*/ 5 h 115"/>
                <a:gd name="T20" fmla="*/ 41 w 135"/>
                <a:gd name="T21" fmla="*/ 5 h 115"/>
                <a:gd name="T22" fmla="*/ 37 w 135"/>
                <a:gd name="T23" fmla="*/ 29 h 115"/>
                <a:gd name="T24" fmla="*/ 35 w 135"/>
                <a:gd name="T25" fmla="*/ 29 h 115"/>
                <a:gd name="T26" fmla="*/ 6 w 135"/>
                <a:gd name="T27" fmla="*/ 40 h 115"/>
                <a:gd name="T28" fmla="*/ 8 w 135"/>
                <a:gd name="T29" fmla="*/ 66 h 115"/>
                <a:gd name="T30" fmla="*/ 15 w 135"/>
                <a:gd name="T31" fmla="*/ 42 h 115"/>
                <a:gd name="T32" fmla="*/ 25 w 135"/>
                <a:gd name="T33" fmla="*/ 108 h 115"/>
                <a:gd name="T34" fmla="*/ 27 w 135"/>
                <a:gd name="T35" fmla="*/ 69 h 115"/>
                <a:gd name="T36" fmla="*/ 36 w 135"/>
                <a:gd name="T37" fmla="*/ 108 h 115"/>
                <a:gd name="T38" fmla="*/ 37 w 135"/>
                <a:gd name="T39" fmla="*/ 42 h 115"/>
                <a:gd name="T40" fmla="*/ 45 w 135"/>
                <a:gd name="T41" fmla="*/ 31 h 115"/>
                <a:gd name="T42" fmla="*/ 47 w 135"/>
                <a:gd name="T43" fmla="*/ 31 h 115"/>
                <a:gd name="T44" fmla="*/ 56 w 135"/>
                <a:gd name="T45" fmla="*/ 42 h 115"/>
                <a:gd name="T46" fmla="*/ 56 w 135"/>
                <a:gd name="T47" fmla="*/ 108 h 115"/>
                <a:gd name="T48" fmla="*/ 66 w 135"/>
                <a:gd name="T49" fmla="*/ 69 h 115"/>
                <a:gd name="T50" fmla="*/ 68 w 135"/>
                <a:gd name="T51" fmla="*/ 108 h 115"/>
                <a:gd name="T52" fmla="*/ 77 w 135"/>
                <a:gd name="T53" fmla="*/ 42 h 115"/>
                <a:gd name="T54" fmla="*/ 86 w 135"/>
                <a:gd name="T55" fmla="*/ 31 h 115"/>
                <a:gd name="T56" fmla="*/ 93 w 135"/>
                <a:gd name="T57" fmla="*/ 33 h 115"/>
                <a:gd name="T58" fmla="*/ 100 w 135"/>
                <a:gd name="T59" fmla="*/ 40 h 115"/>
                <a:gd name="T60" fmla="*/ 90 w 135"/>
                <a:gd name="T61" fmla="*/ 79 h 115"/>
                <a:gd name="T62" fmla="*/ 100 w 135"/>
                <a:gd name="T63" fmla="*/ 109 h 115"/>
                <a:gd name="T64" fmla="*/ 108 w 135"/>
                <a:gd name="T65" fmla="*/ 79 h 115"/>
                <a:gd name="T66" fmla="*/ 111 w 135"/>
                <a:gd name="T67" fmla="*/ 109 h 115"/>
                <a:gd name="T68" fmla="*/ 119 w 135"/>
                <a:gd name="T69" fmla="*/ 79 h 115"/>
                <a:gd name="T70" fmla="*/ 118 w 135"/>
                <a:gd name="T71" fmla="*/ 40 h 115"/>
                <a:gd name="T72" fmla="*/ 126 w 135"/>
                <a:gd name="T73" fmla="*/ 6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5" h="115">
                  <a:moveTo>
                    <a:pt x="133" y="60"/>
                  </a:moveTo>
                  <a:cubicBezTo>
                    <a:pt x="126" y="36"/>
                    <a:pt x="126" y="36"/>
                    <a:pt x="126" y="36"/>
                  </a:cubicBezTo>
                  <a:cubicBezTo>
                    <a:pt x="125" y="33"/>
                    <a:pt x="121" y="28"/>
                    <a:pt x="115" y="28"/>
                  </a:cubicBezTo>
                  <a:cubicBezTo>
                    <a:pt x="109" y="28"/>
                    <a:pt x="109" y="28"/>
                    <a:pt x="109" y="28"/>
                  </a:cubicBezTo>
                  <a:cubicBezTo>
                    <a:pt x="104" y="28"/>
                    <a:pt x="104" y="28"/>
                    <a:pt x="104" y="28"/>
                  </a:cubicBezTo>
                  <a:cubicBezTo>
                    <a:pt x="102" y="28"/>
                    <a:pt x="101" y="28"/>
                    <a:pt x="100" y="29"/>
                  </a:cubicBezTo>
                  <a:cubicBezTo>
                    <a:pt x="99" y="29"/>
                    <a:pt x="99" y="29"/>
                    <a:pt x="99" y="29"/>
                  </a:cubicBezTo>
                  <a:cubicBezTo>
                    <a:pt x="93" y="6"/>
                    <a:pt x="93" y="6"/>
                    <a:pt x="93" y="6"/>
                  </a:cubicBezTo>
                  <a:cubicBezTo>
                    <a:pt x="91" y="3"/>
                    <a:pt x="88" y="3"/>
                    <a:pt x="86" y="5"/>
                  </a:cubicBezTo>
                  <a:cubicBezTo>
                    <a:pt x="86" y="5"/>
                    <a:pt x="86" y="5"/>
                    <a:pt x="86" y="5"/>
                  </a:cubicBezTo>
                  <a:cubicBezTo>
                    <a:pt x="86" y="0"/>
                    <a:pt x="79" y="0"/>
                    <a:pt x="79" y="5"/>
                  </a:cubicBezTo>
                  <a:cubicBezTo>
                    <a:pt x="79" y="29"/>
                    <a:pt x="79" y="29"/>
                    <a:pt x="79" y="29"/>
                  </a:cubicBezTo>
                  <a:cubicBezTo>
                    <a:pt x="78" y="29"/>
                    <a:pt x="78" y="29"/>
                    <a:pt x="78" y="29"/>
                  </a:cubicBezTo>
                  <a:cubicBezTo>
                    <a:pt x="78" y="29"/>
                    <a:pt x="78" y="29"/>
                    <a:pt x="78" y="29"/>
                  </a:cubicBezTo>
                  <a:cubicBezTo>
                    <a:pt x="77" y="29"/>
                    <a:pt x="76" y="29"/>
                    <a:pt x="76" y="29"/>
                  </a:cubicBezTo>
                  <a:cubicBezTo>
                    <a:pt x="58" y="29"/>
                    <a:pt x="58" y="29"/>
                    <a:pt x="58" y="29"/>
                  </a:cubicBezTo>
                  <a:cubicBezTo>
                    <a:pt x="57" y="29"/>
                    <a:pt x="56" y="29"/>
                    <a:pt x="56" y="29"/>
                  </a:cubicBezTo>
                  <a:cubicBezTo>
                    <a:pt x="56" y="29"/>
                    <a:pt x="56" y="29"/>
                    <a:pt x="56" y="29"/>
                  </a:cubicBezTo>
                  <a:cubicBezTo>
                    <a:pt x="54" y="29"/>
                    <a:pt x="54" y="29"/>
                    <a:pt x="54" y="29"/>
                  </a:cubicBezTo>
                  <a:cubicBezTo>
                    <a:pt x="54" y="5"/>
                    <a:pt x="54" y="5"/>
                    <a:pt x="54" y="5"/>
                  </a:cubicBezTo>
                  <a:cubicBezTo>
                    <a:pt x="54" y="1"/>
                    <a:pt x="49" y="0"/>
                    <a:pt x="47" y="3"/>
                  </a:cubicBezTo>
                  <a:cubicBezTo>
                    <a:pt x="46" y="0"/>
                    <a:pt x="41" y="1"/>
                    <a:pt x="41" y="5"/>
                  </a:cubicBezTo>
                  <a:cubicBezTo>
                    <a:pt x="38" y="29"/>
                    <a:pt x="38" y="29"/>
                    <a:pt x="38" y="29"/>
                  </a:cubicBezTo>
                  <a:cubicBezTo>
                    <a:pt x="37" y="29"/>
                    <a:pt x="37" y="29"/>
                    <a:pt x="37" y="29"/>
                  </a:cubicBezTo>
                  <a:cubicBezTo>
                    <a:pt x="37" y="29"/>
                    <a:pt x="37" y="29"/>
                    <a:pt x="37" y="29"/>
                  </a:cubicBezTo>
                  <a:cubicBezTo>
                    <a:pt x="36" y="29"/>
                    <a:pt x="36" y="29"/>
                    <a:pt x="35" y="29"/>
                  </a:cubicBezTo>
                  <a:cubicBezTo>
                    <a:pt x="17" y="29"/>
                    <a:pt x="17" y="29"/>
                    <a:pt x="17" y="29"/>
                  </a:cubicBezTo>
                  <a:cubicBezTo>
                    <a:pt x="13" y="29"/>
                    <a:pt x="7" y="33"/>
                    <a:pt x="6" y="40"/>
                  </a:cubicBezTo>
                  <a:cubicBezTo>
                    <a:pt x="1" y="66"/>
                    <a:pt x="1" y="66"/>
                    <a:pt x="1" y="66"/>
                  </a:cubicBezTo>
                  <a:cubicBezTo>
                    <a:pt x="0" y="70"/>
                    <a:pt x="8" y="71"/>
                    <a:pt x="8" y="66"/>
                  </a:cubicBezTo>
                  <a:cubicBezTo>
                    <a:pt x="13" y="42"/>
                    <a:pt x="13" y="42"/>
                    <a:pt x="13" y="42"/>
                  </a:cubicBezTo>
                  <a:cubicBezTo>
                    <a:pt x="15" y="42"/>
                    <a:pt x="15" y="42"/>
                    <a:pt x="15" y="42"/>
                  </a:cubicBezTo>
                  <a:cubicBezTo>
                    <a:pt x="15" y="108"/>
                    <a:pt x="15" y="108"/>
                    <a:pt x="15" y="108"/>
                  </a:cubicBezTo>
                  <a:cubicBezTo>
                    <a:pt x="15" y="115"/>
                    <a:pt x="25" y="115"/>
                    <a:pt x="25" y="108"/>
                  </a:cubicBezTo>
                  <a:cubicBezTo>
                    <a:pt x="25" y="69"/>
                    <a:pt x="25" y="69"/>
                    <a:pt x="25" y="69"/>
                  </a:cubicBezTo>
                  <a:cubicBezTo>
                    <a:pt x="27" y="69"/>
                    <a:pt x="27" y="69"/>
                    <a:pt x="27" y="69"/>
                  </a:cubicBezTo>
                  <a:cubicBezTo>
                    <a:pt x="27" y="108"/>
                    <a:pt x="27" y="108"/>
                    <a:pt x="27" y="108"/>
                  </a:cubicBezTo>
                  <a:cubicBezTo>
                    <a:pt x="27" y="115"/>
                    <a:pt x="36" y="115"/>
                    <a:pt x="36" y="108"/>
                  </a:cubicBezTo>
                  <a:cubicBezTo>
                    <a:pt x="36" y="42"/>
                    <a:pt x="36" y="42"/>
                    <a:pt x="36" y="42"/>
                  </a:cubicBezTo>
                  <a:cubicBezTo>
                    <a:pt x="37" y="42"/>
                    <a:pt x="37" y="42"/>
                    <a:pt x="37" y="42"/>
                  </a:cubicBezTo>
                  <a:cubicBezTo>
                    <a:pt x="37" y="42"/>
                    <a:pt x="37" y="42"/>
                    <a:pt x="37" y="42"/>
                  </a:cubicBezTo>
                  <a:cubicBezTo>
                    <a:pt x="42" y="41"/>
                    <a:pt x="45" y="36"/>
                    <a:pt x="45" y="31"/>
                  </a:cubicBezTo>
                  <a:cubicBezTo>
                    <a:pt x="47" y="13"/>
                    <a:pt x="47" y="13"/>
                    <a:pt x="47" y="13"/>
                  </a:cubicBezTo>
                  <a:cubicBezTo>
                    <a:pt x="47" y="31"/>
                    <a:pt x="47" y="31"/>
                    <a:pt x="47" y="31"/>
                  </a:cubicBezTo>
                  <a:cubicBezTo>
                    <a:pt x="47" y="36"/>
                    <a:pt x="50" y="41"/>
                    <a:pt x="56" y="42"/>
                  </a:cubicBezTo>
                  <a:cubicBezTo>
                    <a:pt x="56" y="42"/>
                    <a:pt x="56" y="42"/>
                    <a:pt x="56" y="42"/>
                  </a:cubicBezTo>
                  <a:cubicBezTo>
                    <a:pt x="56" y="42"/>
                    <a:pt x="56" y="42"/>
                    <a:pt x="56" y="42"/>
                  </a:cubicBezTo>
                  <a:cubicBezTo>
                    <a:pt x="56" y="108"/>
                    <a:pt x="56" y="108"/>
                    <a:pt x="56" y="108"/>
                  </a:cubicBezTo>
                  <a:cubicBezTo>
                    <a:pt x="56" y="115"/>
                    <a:pt x="66" y="115"/>
                    <a:pt x="66" y="108"/>
                  </a:cubicBezTo>
                  <a:cubicBezTo>
                    <a:pt x="66" y="69"/>
                    <a:pt x="66" y="69"/>
                    <a:pt x="66" y="69"/>
                  </a:cubicBezTo>
                  <a:cubicBezTo>
                    <a:pt x="68" y="69"/>
                    <a:pt x="68" y="69"/>
                    <a:pt x="68" y="69"/>
                  </a:cubicBezTo>
                  <a:cubicBezTo>
                    <a:pt x="68" y="108"/>
                    <a:pt x="68" y="108"/>
                    <a:pt x="68" y="108"/>
                  </a:cubicBezTo>
                  <a:cubicBezTo>
                    <a:pt x="68" y="115"/>
                    <a:pt x="77" y="115"/>
                    <a:pt x="77" y="108"/>
                  </a:cubicBezTo>
                  <a:cubicBezTo>
                    <a:pt x="77" y="42"/>
                    <a:pt x="77" y="42"/>
                    <a:pt x="77" y="42"/>
                  </a:cubicBezTo>
                  <a:cubicBezTo>
                    <a:pt x="78" y="42"/>
                    <a:pt x="78" y="42"/>
                    <a:pt x="78" y="42"/>
                  </a:cubicBezTo>
                  <a:cubicBezTo>
                    <a:pt x="83" y="41"/>
                    <a:pt x="86" y="36"/>
                    <a:pt x="86" y="31"/>
                  </a:cubicBezTo>
                  <a:cubicBezTo>
                    <a:pt x="86" y="10"/>
                    <a:pt x="86" y="10"/>
                    <a:pt x="86" y="10"/>
                  </a:cubicBezTo>
                  <a:cubicBezTo>
                    <a:pt x="93" y="33"/>
                    <a:pt x="93" y="33"/>
                    <a:pt x="93" y="33"/>
                  </a:cubicBezTo>
                  <a:cubicBezTo>
                    <a:pt x="94" y="35"/>
                    <a:pt x="96" y="39"/>
                    <a:pt x="100" y="40"/>
                  </a:cubicBezTo>
                  <a:cubicBezTo>
                    <a:pt x="100" y="40"/>
                    <a:pt x="100" y="40"/>
                    <a:pt x="100" y="40"/>
                  </a:cubicBezTo>
                  <a:cubicBezTo>
                    <a:pt x="101" y="40"/>
                    <a:pt x="101" y="40"/>
                    <a:pt x="101" y="40"/>
                  </a:cubicBezTo>
                  <a:cubicBezTo>
                    <a:pt x="90" y="79"/>
                    <a:pt x="90" y="79"/>
                    <a:pt x="90" y="79"/>
                  </a:cubicBezTo>
                  <a:cubicBezTo>
                    <a:pt x="100" y="79"/>
                    <a:pt x="100" y="79"/>
                    <a:pt x="100" y="79"/>
                  </a:cubicBezTo>
                  <a:cubicBezTo>
                    <a:pt x="100" y="109"/>
                    <a:pt x="100" y="109"/>
                    <a:pt x="100" y="109"/>
                  </a:cubicBezTo>
                  <a:cubicBezTo>
                    <a:pt x="100" y="114"/>
                    <a:pt x="108" y="114"/>
                    <a:pt x="108" y="109"/>
                  </a:cubicBezTo>
                  <a:cubicBezTo>
                    <a:pt x="108" y="79"/>
                    <a:pt x="108" y="79"/>
                    <a:pt x="108" y="79"/>
                  </a:cubicBezTo>
                  <a:cubicBezTo>
                    <a:pt x="111" y="79"/>
                    <a:pt x="111" y="79"/>
                    <a:pt x="111" y="79"/>
                  </a:cubicBezTo>
                  <a:cubicBezTo>
                    <a:pt x="111" y="109"/>
                    <a:pt x="111" y="109"/>
                    <a:pt x="111" y="109"/>
                  </a:cubicBezTo>
                  <a:cubicBezTo>
                    <a:pt x="111" y="114"/>
                    <a:pt x="119" y="114"/>
                    <a:pt x="119" y="109"/>
                  </a:cubicBezTo>
                  <a:cubicBezTo>
                    <a:pt x="119" y="79"/>
                    <a:pt x="119" y="79"/>
                    <a:pt x="119" y="79"/>
                  </a:cubicBezTo>
                  <a:cubicBezTo>
                    <a:pt x="129" y="79"/>
                    <a:pt x="129" y="79"/>
                    <a:pt x="129" y="79"/>
                  </a:cubicBezTo>
                  <a:cubicBezTo>
                    <a:pt x="118" y="40"/>
                    <a:pt x="118" y="40"/>
                    <a:pt x="118" y="40"/>
                  </a:cubicBezTo>
                  <a:cubicBezTo>
                    <a:pt x="120" y="40"/>
                    <a:pt x="120" y="40"/>
                    <a:pt x="120" y="40"/>
                  </a:cubicBezTo>
                  <a:cubicBezTo>
                    <a:pt x="126" y="63"/>
                    <a:pt x="126" y="63"/>
                    <a:pt x="126" y="63"/>
                  </a:cubicBezTo>
                  <a:cubicBezTo>
                    <a:pt x="128" y="68"/>
                    <a:pt x="135" y="65"/>
                    <a:pt x="133" y="6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6" name="Oval 183"/>
            <p:cNvSpPr>
              <a:spLocks noChangeArrowheads="1"/>
            </p:cNvSpPr>
            <p:nvPr userDrawn="1"/>
          </p:nvSpPr>
          <p:spPr bwMode="auto">
            <a:xfrm>
              <a:off x="8705850" y="1109663"/>
              <a:ext cx="65088" cy="6191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7" name="Oval 184"/>
            <p:cNvSpPr>
              <a:spLocks noChangeArrowheads="1"/>
            </p:cNvSpPr>
            <p:nvPr userDrawn="1"/>
          </p:nvSpPr>
          <p:spPr bwMode="auto">
            <a:xfrm>
              <a:off x="8547100" y="1106488"/>
              <a:ext cx="65088" cy="650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8" name="Rectangle 185"/>
            <p:cNvSpPr>
              <a:spLocks noChangeArrowheads="1"/>
            </p:cNvSpPr>
            <p:nvPr userDrawn="1"/>
          </p:nvSpPr>
          <p:spPr bwMode="auto">
            <a:xfrm>
              <a:off x="8662988" y="1017588"/>
              <a:ext cx="7938" cy="2698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9" name="Rectangle 186"/>
            <p:cNvSpPr>
              <a:spLocks noChangeArrowheads="1"/>
            </p:cNvSpPr>
            <p:nvPr userDrawn="1"/>
          </p:nvSpPr>
          <p:spPr bwMode="auto">
            <a:xfrm>
              <a:off x="8674100"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0" name="Rectangle 187"/>
            <p:cNvSpPr>
              <a:spLocks noChangeArrowheads="1"/>
            </p:cNvSpPr>
            <p:nvPr userDrawn="1"/>
          </p:nvSpPr>
          <p:spPr bwMode="auto">
            <a:xfrm>
              <a:off x="8628063"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1" name="Rectangle 188"/>
            <p:cNvSpPr>
              <a:spLocks noChangeArrowheads="1"/>
            </p:cNvSpPr>
            <p:nvPr userDrawn="1"/>
          </p:nvSpPr>
          <p:spPr bwMode="auto">
            <a:xfrm>
              <a:off x="8809038" y="1017588"/>
              <a:ext cx="12700" cy="2698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2" name="Rectangle 189"/>
            <p:cNvSpPr>
              <a:spLocks noChangeArrowheads="1"/>
            </p:cNvSpPr>
            <p:nvPr userDrawn="1"/>
          </p:nvSpPr>
          <p:spPr bwMode="auto">
            <a:xfrm>
              <a:off x="8824913"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3" name="Rectangle 190"/>
            <p:cNvSpPr>
              <a:spLocks noChangeArrowheads="1"/>
            </p:cNvSpPr>
            <p:nvPr userDrawn="1"/>
          </p:nvSpPr>
          <p:spPr bwMode="auto">
            <a:xfrm>
              <a:off x="8778875"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24" name="Freeform 191"/>
          <p:cNvSpPr>
            <a:spLocks/>
          </p:cNvSpPr>
          <p:nvPr userDrawn="1"/>
        </p:nvSpPr>
        <p:spPr bwMode="auto">
          <a:xfrm>
            <a:off x="3514725" y="3575050"/>
            <a:ext cx="417513" cy="334963"/>
          </a:xfrm>
          <a:custGeom>
            <a:avLst/>
            <a:gdLst>
              <a:gd name="T0" fmla="*/ 33 w 108"/>
              <a:gd name="T1" fmla="*/ 87 h 87"/>
              <a:gd name="T2" fmla="*/ 52 w 108"/>
              <a:gd name="T3" fmla="*/ 86 h 87"/>
              <a:gd name="T4" fmla="*/ 74 w 108"/>
              <a:gd name="T5" fmla="*/ 68 h 87"/>
              <a:gd name="T6" fmla="*/ 83 w 108"/>
              <a:gd name="T7" fmla="*/ 46 h 87"/>
              <a:gd name="T8" fmla="*/ 91 w 108"/>
              <a:gd name="T9" fmla="*/ 39 h 87"/>
              <a:gd name="T10" fmla="*/ 95 w 108"/>
              <a:gd name="T11" fmla="*/ 49 h 87"/>
              <a:gd name="T12" fmla="*/ 96 w 108"/>
              <a:gd name="T13" fmla="*/ 84 h 87"/>
              <a:gd name="T14" fmla="*/ 99 w 108"/>
              <a:gd name="T15" fmla="*/ 86 h 87"/>
              <a:gd name="T16" fmla="*/ 102 w 108"/>
              <a:gd name="T17" fmla="*/ 83 h 87"/>
              <a:gd name="T18" fmla="*/ 108 w 108"/>
              <a:gd name="T19" fmla="*/ 25 h 87"/>
              <a:gd name="T20" fmla="*/ 106 w 108"/>
              <a:gd name="T21" fmla="*/ 12 h 87"/>
              <a:gd name="T22" fmla="*/ 91 w 108"/>
              <a:gd name="T23" fmla="*/ 1 h 87"/>
              <a:gd name="T24" fmla="*/ 79 w 108"/>
              <a:gd name="T25" fmla="*/ 8 h 87"/>
              <a:gd name="T26" fmla="*/ 60 w 108"/>
              <a:gd name="T27" fmla="*/ 46 h 87"/>
              <a:gd name="T28" fmla="*/ 32 w 108"/>
              <a:gd name="T29" fmla="*/ 66 h 87"/>
              <a:gd name="T30" fmla="*/ 2 w 108"/>
              <a:gd name="T31" fmla="*/ 78 h 87"/>
              <a:gd name="T32" fmla="*/ 0 w 108"/>
              <a:gd name="T33" fmla="*/ 82 h 87"/>
              <a:gd name="T34" fmla="*/ 4 w 108"/>
              <a:gd name="T35" fmla="*/ 86 h 87"/>
              <a:gd name="T36" fmla="*/ 33 w 108"/>
              <a:gd name="T37"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8" h="87">
                <a:moveTo>
                  <a:pt x="33" y="87"/>
                </a:moveTo>
                <a:cubicBezTo>
                  <a:pt x="39" y="87"/>
                  <a:pt x="46" y="87"/>
                  <a:pt x="52" y="86"/>
                </a:cubicBezTo>
                <a:cubicBezTo>
                  <a:pt x="64" y="86"/>
                  <a:pt x="71" y="79"/>
                  <a:pt x="74" y="68"/>
                </a:cubicBezTo>
                <a:cubicBezTo>
                  <a:pt x="77" y="61"/>
                  <a:pt x="79" y="53"/>
                  <a:pt x="83" y="46"/>
                </a:cubicBezTo>
                <a:cubicBezTo>
                  <a:pt x="84" y="43"/>
                  <a:pt x="86" y="38"/>
                  <a:pt x="91" y="39"/>
                </a:cubicBezTo>
                <a:cubicBezTo>
                  <a:pt x="95" y="40"/>
                  <a:pt x="95" y="45"/>
                  <a:pt x="95" y="49"/>
                </a:cubicBezTo>
                <a:cubicBezTo>
                  <a:pt x="96" y="59"/>
                  <a:pt x="95" y="74"/>
                  <a:pt x="96" y="84"/>
                </a:cubicBezTo>
                <a:cubicBezTo>
                  <a:pt x="96" y="86"/>
                  <a:pt x="99" y="86"/>
                  <a:pt x="99" y="86"/>
                </a:cubicBezTo>
                <a:cubicBezTo>
                  <a:pt x="99" y="86"/>
                  <a:pt x="102" y="86"/>
                  <a:pt x="102" y="83"/>
                </a:cubicBezTo>
                <a:cubicBezTo>
                  <a:pt x="104" y="66"/>
                  <a:pt x="106" y="43"/>
                  <a:pt x="108" y="25"/>
                </a:cubicBezTo>
                <a:cubicBezTo>
                  <a:pt x="108" y="21"/>
                  <a:pt x="108" y="16"/>
                  <a:pt x="106" y="12"/>
                </a:cubicBezTo>
                <a:cubicBezTo>
                  <a:pt x="105" y="8"/>
                  <a:pt x="100" y="1"/>
                  <a:pt x="91" y="1"/>
                </a:cubicBezTo>
                <a:cubicBezTo>
                  <a:pt x="83" y="0"/>
                  <a:pt x="82" y="3"/>
                  <a:pt x="79" y="8"/>
                </a:cubicBezTo>
                <a:cubicBezTo>
                  <a:pt x="72" y="20"/>
                  <a:pt x="65" y="33"/>
                  <a:pt x="60" y="46"/>
                </a:cubicBezTo>
                <a:cubicBezTo>
                  <a:pt x="54" y="58"/>
                  <a:pt x="47" y="65"/>
                  <a:pt x="32" y="66"/>
                </a:cubicBezTo>
                <a:cubicBezTo>
                  <a:pt x="22" y="66"/>
                  <a:pt x="12" y="73"/>
                  <a:pt x="2" y="78"/>
                </a:cubicBezTo>
                <a:cubicBezTo>
                  <a:pt x="0" y="79"/>
                  <a:pt x="0" y="82"/>
                  <a:pt x="0" y="82"/>
                </a:cubicBezTo>
                <a:cubicBezTo>
                  <a:pt x="1" y="84"/>
                  <a:pt x="2" y="85"/>
                  <a:pt x="4" y="86"/>
                </a:cubicBezTo>
                <a:cubicBezTo>
                  <a:pt x="14" y="87"/>
                  <a:pt x="22" y="86"/>
                  <a:pt x="33" y="8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5" name="Freeform 192"/>
          <p:cNvSpPr>
            <a:spLocks/>
          </p:cNvSpPr>
          <p:nvPr userDrawn="1"/>
        </p:nvSpPr>
        <p:spPr bwMode="auto">
          <a:xfrm>
            <a:off x="3994150" y="3257550"/>
            <a:ext cx="173038" cy="509588"/>
          </a:xfrm>
          <a:custGeom>
            <a:avLst/>
            <a:gdLst>
              <a:gd name="T0" fmla="*/ 61 w 109"/>
              <a:gd name="T1" fmla="*/ 37 h 321"/>
              <a:gd name="T2" fmla="*/ 70 w 109"/>
              <a:gd name="T3" fmla="*/ 37 h 321"/>
              <a:gd name="T4" fmla="*/ 80 w 109"/>
              <a:gd name="T5" fmla="*/ 0 h 321"/>
              <a:gd name="T6" fmla="*/ 29 w 109"/>
              <a:gd name="T7" fmla="*/ 0 h 321"/>
              <a:gd name="T8" fmla="*/ 36 w 109"/>
              <a:gd name="T9" fmla="*/ 37 h 321"/>
              <a:gd name="T10" fmla="*/ 49 w 109"/>
              <a:gd name="T11" fmla="*/ 37 h 321"/>
              <a:gd name="T12" fmla="*/ 0 w 109"/>
              <a:gd name="T13" fmla="*/ 261 h 321"/>
              <a:gd name="T14" fmla="*/ 53 w 109"/>
              <a:gd name="T15" fmla="*/ 321 h 321"/>
              <a:gd name="T16" fmla="*/ 109 w 109"/>
              <a:gd name="T17" fmla="*/ 261 h 321"/>
              <a:gd name="T18" fmla="*/ 61 w 109"/>
              <a:gd name="T19" fmla="*/ 37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 h="321">
                <a:moveTo>
                  <a:pt x="61" y="37"/>
                </a:moveTo>
                <a:lnTo>
                  <a:pt x="70" y="37"/>
                </a:lnTo>
                <a:lnTo>
                  <a:pt x="80" y="0"/>
                </a:lnTo>
                <a:lnTo>
                  <a:pt x="29" y="0"/>
                </a:lnTo>
                <a:lnTo>
                  <a:pt x="36" y="37"/>
                </a:lnTo>
                <a:lnTo>
                  <a:pt x="49" y="37"/>
                </a:lnTo>
                <a:lnTo>
                  <a:pt x="0" y="261"/>
                </a:lnTo>
                <a:lnTo>
                  <a:pt x="53" y="321"/>
                </a:lnTo>
                <a:lnTo>
                  <a:pt x="109" y="261"/>
                </a:lnTo>
                <a:lnTo>
                  <a:pt x="61" y="3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26" name="Group 225"/>
          <p:cNvGrpSpPr/>
          <p:nvPr userDrawn="1"/>
        </p:nvGrpSpPr>
        <p:grpSpPr>
          <a:xfrm>
            <a:off x="7732713" y="3551238"/>
            <a:ext cx="342900" cy="301625"/>
            <a:chOff x="7732713" y="3551238"/>
            <a:chExt cx="342900" cy="301625"/>
          </a:xfrm>
        </p:grpSpPr>
        <p:sp>
          <p:nvSpPr>
            <p:cNvPr id="227" name="Freeform 193"/>
            <p:cNvSpPr>
              <a:spLocks/>
            </p:cNvSpPr>
            <p:nvPr userDrawn="1"/>
          </p:nvSpPr>
          <p:spPr bwMode="auto">
            <a:xfrm>
              <a:off x="7732713" y="3705225"/>
              <a:ext cx="342900" cy="147638"/>
            </a:xfrm>
            <a:custGeom>
              <a:avLst/>
              <a:gdLst>
                <a:gd name="T0" fmla="*/ 0 w 89"/>
                <a:gd name="T1" fmla="*/ 0 h 38"/>
                <a:gd name="T2" fmla="*/ 45 w 89"/>
                <a:gd name="T3" fmla="*/ 38 h 38"/>
                <a:gd name="T4" fmla="*/ 89 w 89"/>
                <a:gd name="T5" fmla="*/ 0 h 38"/>
                <a:gd name="T6" fmla="*/ 0 w 89"/>
                <a:gd name="T7" fmla="*/ 0 h 38"/>
              </a:gdLst>
              <a:ahLst/>
              <a:cxnLst>
                <a:cxn ang="0">
                  <a:pos x="T0" y="T1"/>
                </a:cxn>
                <a:cxn ang="0">
                  <a:pos x="T2" y="T3"/>
                </a:cxn>
                <a:cxn ang="0">
                  <a:pos x="T4" y="T5"/>
                </a:cxn>
                <a:cxn ang="0">
                  <a:pos x="T6" y="T7"/>
                </a:cxn>
              </a:cxnLst>
              <a:rect l="0" t="0" r="r" b="b"/>
              <a:pathLst>
                <a:path w="89" h="38">
                  <a:moveTo>
                    <a:pt x="0" y="0"/>
                  </a:moveTo>
                  <a:cubicBezTo>
                    <a:pt x="4" y="21"/>
                    <a:pt x="22" y="38"/>
                    <a:pt x="45" y="38"/>
                  </a:cubicBezTo>
                  <a:cubicBezTo>
                    <a:pt x="67" y="38"/>
                    <a:pt x="86" y="21"/>
                    <a:pt x="89" y="0"/>
                  </a:cubicBez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8" name="Oval 194"/>
            <p:cNvSpPr>
              <a:spLocks noChangeArrowheads="1"/>
            </p:cNvSpPr>
            <p:nvPr userDrawn="1"/>
          </p:nvSpPr>
          <p:spPr bwMode="auto">
            <a:xfrm>
              <a:off x="7762875" y="3551238"/>
              <a:ext cx="92075" cy="9366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9" name="Oval 195"/>
            <p:cNvSpPr>
              <a:spLocks noChangeArrowheads="1"/>
            </p:cNvSpPr>
            <p:nvPr userDrawn="1"/>
          </p:nvSpPr>
          <p:spPr bwMode="auto">
            <a:xfrm>
              <a:off x="7951788" y="3551238"/>
              <a:ext cx="93663" cy="9366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30" name="Freeform 196"/>
          <p:cNvSpPr>
            <a:spLocks noEditPoints="1"/>
          </p:cNvSpPr>
          <p:nvPr userDrawn="1"/>
        </p:nvSpPr>
        <p:spPr bwMode="auto">
          <a:xfrm>
            <a:off x="8450263" y="1758950"/>
            <a:ext cx="517525" cy="433388"/>
          </a:xfrm>
          <a:custGeom>
            <a:avLst/>
            <a:gdLst>
              <a:gd name="T0" fmla="*/ 10 w 134"/>
              <a:gd name="T1" fmla="*/ 0 h 112"/>
              <a:gd name="T2" fmla="*/ 59 w 134"/>
              <a:gd name="T3" fmla="*/ 0 h 112"/>
              <a:gd name="T4" fmla="*/ 69 w 134"/>
              <a:gd name="T5" fmla="*/ 11 h 112"/>
              <a:gd name="T6" fmla="*/ 100 w 134"/>
              <a:gd name="T7" fmla="*/ 11 h 112"/>
              <a:gd name="T8" fmla="*/ 110 w 134"/>
              <a:gd name="T9" fmla="*/ 19 h 112"/>
              <a:gd name="T10" fmla="*/ 24 w 134"/>
              <a:gd name="T11" fmla="*/ 19 h 112"/>
              <a:gd name="T12" fmla="*/ 8 w 134"/>
              <a:gd name="T13" fmla="*/ 33 h 112"/>
              <a:gd name="T14" fmla="*/ 0 w 134"/>
              <a:gd name="T15" fmla="*/ 83 h 112"/>
              <a:gd name="T16" fmla="*/ 0 w 134"/>
              <a:gd name="T17" fmla="*/ 11 h 112"/>
              <a:gd name="T18" fmla="*/ 10 w 134"/>
              <a:gd name="T19" fmla="*/ 0 h 112"/>
              <a:gd name="T20" fmla="*/ 33 w 134"/>
              <a:gd name="T21" fmla="*/ 31 h 112"/>
              <a:gd name="T22" fmla="*/ 16 w 134"/>
              <a:gd name="T23" fmla="*/ 45 h 112"/>
              <a:gd name="T24" fmla="*/ 6 w 134"/>
              <a:gd name="T25" fmla="*/ 112 h 112"/>
              <a:gd name="T26" fmla="*/ 122 w 134"/>
              <a:gd name="T27" fmla="*/ 112 h 112"/>
              <a:gd name="T28" fmla="*/ 133 w 134"/>
              <a:gd name="T29" fmla="*/ 45 h 112"/>
              <a:gd name="T30" fmla="*/ 121 w 134"/>
              <a:gd name="T31" fmla="*/ 31 h 112"/>
              <a:gd name="T32" fmla="*/ 33 w 134"/>
              <a:gd name="T33" fmla="*/ 3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4" h="112">
                <a:moveTo>
                  <a:pt x="10" y="0"/>
                </a:moveTo>
                <a:cubicBezTo>
                  <a:pt x="59" y="0"/>
                  <a:pt x="59" y="0"/>
                  <a:pt x="59" y="0"/>
                </a:cubicBezTo>
                <a:cubicBezTo>
                  <a:pt x="67" y="0"/>
                  <a:pt x="69" y="5"/>
                  <a:pt x="69" y="11"/>
                </a:cubicBezTo>
                <a:cubicBezTo>
                  <a:pt x="100" y="11"/>
                  <a:pt x="100" y="11"/>
                  <a:pt x="100" y="11"/>
                </a:cubicBezTo>
                <a:cubicBezTo>
                  <a:pt x="105" y="11"/>
                  <a:pt x="109" y="14"/>
                  <a:pt x="110" y="19"/>
                </a:cubicBezTo>
                <a:cubicBezTo>
                  <a:pt x="24" y="19"/>
                  <a:pt x="24" y="19"/>
                  <a:pt x="24" y="19"/>
                </a:cubicBezTo>
                <a:cubicBezTo>
                  <a:pt x="16" y="19"/>
                  <a:pt x="9" y="25"/>
                  <a:pt x="8" y="33"/>
                </a:cubicBezTo>
                <a:cubicBezTo>
                  <a:pt x="0" y="83"/>
                  <a:pt x="0" y="83"/>
                  <a:pt x="0" y="83"/>
                </a:cubicBezTo>
                <a:cubicBezTo>
                  <a:pt x="0" y="11"/>
                  <a:pt x="0" y="11"/>
                  <a:pt x="0" y="11"/>
                </a:cubicBezTo>
                <a:cubicBezTo>
                  <a:pt x="0" y="5"/>
                  <a:pt x="4" y="0"/>
                  <a:pt x="10" y="0"/>
                </a:cubicBezTo>
                <a:close/>
                <a:moveTo>
                  <a:pt x="33" y="31"/>
                </a:moveTo>
                <a:cubicBezTo>
                  <a:pt x="25" y="31"/>
                  <a:pt x="18" y="37"/>
                  <a:pt x="16" y="45"/>
                </a:cubicBezTo>
                <a:cubicBezTo>
                  <a:pt x="6" y="112"/>
                  <a:pt x="6" y="112"/>
                  <a:pt x="6" y="112"/>
                </a:cubicBezTo>
                <a:cubicBezTo>
                  <a:pt x="122" y="112"/>
                  <a:pt x="122" y="112"/>
                  <a:pt x="122" y="112"/>
                </a:cubicBezTo>
                <a:cubicBezTo>
                  <a:pt x="133" y="45"/>
                  <a:pt x="133" y="45"/>
                  <a:pt x="133" y="45"/>
                </a:cubicBezTo>
                <a:cubicBezTo>
                  <a:pt x="134" y="37"/>
                  <a:pt x="129" y="31"/>
                  <a:pt x="121" y="31"/>
                </a:cubicBezTo>
                <a:lnTo>
                  <a:pt x="33" y="3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1" name="Freeform 197"/>
          <p:cNvSpPr>
            <a:spLocks/>
          </p:cNvSpPr>
          <p:nvPr userDrawn="1"/>
        </p:nvSpPr>
        <p:spPr bwMode="auto">
          <a:xfrm>
            <a:off x="2778125" y="3644900"/>
            <a:ext cx="639763" cy="350838"/>
          </a:xfrm>
          <a:custGeom>
            <a:avLst/>
            <a:gdLst>
              <a:gd name="T0" fmla="*/ 20 w 166"/>
              <a:gd name="T1" fmla="*/ 91 h 91"/>
              <a:gd name="T2" fmla="*/ 0 w 166"/>
              <a:gd name="T3" fmla="*/ 58 h 91"/>
              <a:gd name="T4" fmla="*/ 38 w 166"/>
              <a:gd name="T5" fmla="*/ 22 h 91"/>
              <a:gd name="T6" fmla="*/ 72 w 166"/>
              <a:gd name="T7" fmla="*/ 0 h 91"/>
              <a:gd name="T8" fmla="*/ 105 w 166"/>
              <a:gd name="T9" fmla="*/ 22 h 91"/>
              <a:gd name="T10" fmla="*/ 130 w 166"/>
              <a:gd name="T11" fmla="*/ 22 h 91"/>
              <a:gd name="T12" fmla="*/ 166 w 166"/>
              <a:gd name="T13" fmla="*/ 58 h 91"/>
              <a:gd name="T14" fmla="*/ 145 w 166"/>
              <a:gd name="T15" fmla="*/ 91 h 91"/>
              <a:gd name="T16" fmla="*/ 106 w 166"/>
              <a:gd name="T17" fmla="*/ 91 h 91"/>
              <a:gd name="T18" fmla="*/ 106 w 166"/>
              <a:gd name="T19" fmla="*/ 49 h 91"/>
              <a:gd name="T20" fmla="*/ 57 w 166"/>
              <a:gd name="T21" fmla="*/ 49 h 91"/>
              <a:gd name="T22" fmla="*/ 57 w 166"/>
              <a:gd name="T23" fmla="*/ 91 h 91"/>
              <a:gd name="T24" fmla="*/ 33 w 166"/>
              <a:gd name="T25" fmla="*/ 91 h 91"/>
              <a:gd name="T26" fmla="*/ 20 w 166"/>
              <a:gd name="T27"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6" h="91">
                <a:moveTo>
                  <a:pt x="20" y="91"/>
                </a:moveTo>
                <a:cubicBezTo>
                  <a:pt x="8" y="85"/>
                  <a:pt x="0" y="72"/>
                  <a:pt x="0" y="58"/>
                </a:cubicBezTo>
                <a:cubicBezTo>
                  <a:pt x="0" y="39"/>
                  <a:pt x="20" y="24"/>
                  <a:pt x="38" y="22"/>
                </a:cubicBezTo>
                <a:cubicBezTo>
                  <a:pt x="44" y="9"/>
                  <a:pt x="57" y="0"/>
                  <a:pt x="72" y="0"/>
                </a:cubicBezTo>
                <a:cubicBezTo>
                  <a:pt x="87" y="0"/>
                  <a:pt x="100" y="9"/>
                  <a:pt x="105" y="22"/>
                </a:cubicBezTo>
                <a:cubicBezTo>
                  <a:pt x="106" y="22"/>
                  <a:pt x="129" y="22"/>
                  <a:pt x="130" y="22"/>
                </a:cubicBezTo>
                <a:cubicBezTo>
                  <a:pt x="150" y="22"/>
                  <a:pt x="166" y="38"/>
                  <a:pt x="166" y="58"/>
                </a:cubicBezTo>
                <a:cubicBezTo>
                  <a:pt x="166" y="72"/>
                  <a:pt x="158" y="85"/>
                  <a:pt x="145" y="91"/>
                </a:cubicBezTo>
                <a:cubicBezTo>
                  <a:pt x="106" y="91"/>
                  <a:pt x="106" y="91"/>
                  <a:pt x="106" y="91"/>
                </a:cubicBezTo>
                <a:cubicBezTo>
                  <a:pt x="106" y="49"/>
                  <a:pt x="106" y="49"/>
                  <a:pt x="106" y="49"/>
                </a:cubicBezTo>
                <a:cubicBezTo>
                  <a:pt x="57" y="49"/>
                  <a:pt x="57" y="49"/>
                  <a:pt x="57" y="49"/>
                </a:cubicBezTo>
                <a:cubicBezTo>
                  <a:pt x="57" y="91"/>
                  <a:pt x="57" y="91"/>
                  <a:pt x="57" y="91"/>
                </a:cubicBezTo>
                <a:cubicBezTo>
                  <a:pt x="33" y="91"/>
                  <a:pt x="33" y="91"/>
                  <a:pt x="33" y="91"/>
                </a:cubicBezTo>
                <a:lnTo>
                  <a:pt x="20" y="9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2" name="Freeform 198"/>
          <p:cNvSpPr>
            <a:spLocks/>
          </p:cNvSpPr>
          <p:nvPr userDrawn="1"/>
        </p:nvSpPr>
        <p:spPr bwMode="auto">
          <a:xfrm>
            <a:off x="2970213" y="3860800"/>
            <a:ext cx="239713" cy="323850"/>
          </a:xfrm>
          <a:custGeom>
            <a:avLst/>
            <a:gdLst>
              <a:gd name="T0" fmla="*/ 39 w 151"/>
              <a:gd name="T1" fmla="*/ 0 h 204"/>
              <a:gd name="T2" fmla="*/ 39 w 151"/>
              <a:gd name="T3" fmla="*/ 107 h 204"/>
              <a:gd name="T4" fmla="*/ 0 w 151"/>
              <a:gd name="T5" fmla="*/ 107 h 204"/>
              <a:gd name="T6" fmla="*/ 76 w 151"/>
              <a:gd name="T7" fmla="*/ 204 h 204"/>
              <a:gd name="T8" fmla="*/ 151 w 151"/>
              <a:gd name="T9" fmla="*/ 107 h 204"/>
              <a:gd name="T10" fmla="*/ 115 w 151"/>
              <a:gd name="T11" fmla="*/ 107 h 204"/>
              <a:gd name="T12" fmla="*/ 115 w 151"/>
              <a:gd name="T13" fmla="*/ 0 h 204"/>
              <a:gd name="T14" fmla="*/ 39 w 151"/>
              <a:gd name="T15" fmla="*/ 0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04">
                <a:moveTo>
                  <a:pt x="39" y="0"/>
                </a:moveTo>
                <a:lnTo>
                  <a:pt x="39" y="107"/>
                </a:lnTo>
                <a:lnTo>
                  <a:pt x="0" y="107"/>
                </a:lnTo>
                <a:lnTo>
                  <a:pt x="76" y="204"/>
                </a:lnTo>
                <a:lnTo>
                  <a:pt x="151" y="107"/>
                </a:lnTo>
                <a:lnTo>
                  <a:pt x="115" y="107"/>
                </a:lnTo>
                <a:lnTo>
                  <a:pt x="115" y="0"/>
                </a:lnTo>
                <a:lnTo>
                  <a:pt x="39"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33" name="Group 232"/>
          <p:cNvGrpSpPr/>
          <p:nvPr userDrawn="1"/>
        </p:nvGrpSpPr>
        <p:grpSpPr>
          <a:xfrm>
            <a:off x="4337050" y="3381375"/>
            <a:ext cx="487363" cy="339725"/>
            <a:chOff x="4337050" y="3381375"/>
            <a:chExt cx="487363" cy="339725"/>
          </a:xfrm>
        </p:grpSpPr>
        <p:sp>
          <p:nvSpPr>
            <p:cNvPr id="234" name="Freeform 199"/>
            <p:cNvSpPr>
              <a:spLocks/>
            </p:cNvSpPr>
            <p:nvPr userDrawn="1"/>
          </p:nvSpPr>
          <p:spPr bwMode="auto">
            <a:xfrm>
              <a:off x="4527550" y="3459163"/>
              <a:ext cx="219075" cy="219075"/>
            </a:xfrm>
            <a:custGeom>
              <a:avLst/>
              <a:gdLst>
                <a:gd name="T0" fmla="*/ 29 w 57"/>
                <a:gd name="T1" fmla="*/ 0 h 57"/>
                <a:gd name="T2" fmla="*/ 15 w 57"/>
                <a:gd name="T3" fmla="*/ 3 h 57"/>
                <a:gd name="T4" fmla="*/ 22 w 57"/>
                <a:gd name="T5" fmla="*/ 10 h 57"/>
                <a:gd name="T6" fmla="*/ 15 w 57"/>
                <a:gd name="T7" fmla="*/ 17 h 57"/>
                <a:gd name="T8" fmla="*/ 8 w 57"/>
                <a:gd name="T9" fmla="*/ 10 h 57"/>
                <a:gd name="T10" fmla="*/ 8 w 57"/>
                <a:gd name="T11" fmla="*/ 8 h 57"/>
                <a:gd name="T12" fmla="*/ 0 w 57"/>
                <a:gd name="T13" fmla="*/ 28 h 57"/>
                <a:gd name="T14" fmla="*/ 29 w 57"/>
                <a:gd name="T15" fmla="*/ 57 h 57"/>
                <a:gd name="T16" fmla="*/ 57 w 57"/>
                <a:gd name="T17" fmla="*/ 28 h 57"/>
                <a:gd name="T18" fmla="*/ 29 w 57"/>
                <a:gd name="T19"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9" y="0"/>
                  </a:moveTo>
                  <a:cubicBezTo>
                    <a:pt x="24" y="0"/>
                    <a:pt x="19" y="1"/>
                    <a:pt x="15" y="3"/>
                  </a:cubicBezTo>
                  <a:cubicBezTo>
                    <a:pt x="19" y="3"/>
                    <a:pt x="22" y="6"/>
                    <a:pt x="22" y="10"/>
                  </a:cubicBezTo>
                  <a:cubicBezTo>
                    <a:pt x="22" y="14"/>
                    <a:pt x="19" y="17"/>
                    <a:pt x="15" y="17"/>
                  </a:cubicBezTo>
                  <a:cubicBezTo>
                    <a:pt x="11" y="17"/>
                    <a:pt x="8" y="14"/>
                    <a:pt x="8" y="10"/>
                  </a:cubicBezTo>
                  <a:cubicBezTo>
                    <a:pt x="8" y="9"/>
                    <a:pt x="8" y="9"/>
                    <a:pt x="8" y="8"/>
                  </a:cubicBezTo>
                  <a:cubicBezTo>
                    <a:pt x="3" y="13"/>
                    <a:pt x="0" y="20"/>
                    <a:pt x="0" y="28"/>
                  </a:cubicBezTo>
                  <a:cubicBezTo>
                    <a:pt x="0" y="44"/>
                    <a:pt x="13" y="57"/>
                    <a:pt x="29" y="57"/>
                  </a:cubicBezTo>
                  <a:cubicBezTo>
                    <a:pt x="44" y="57"/>
                    <a:pt x="57" y="44"/>
                    <a:pt x="57" y="28"/>
                  </a:cubicBezTo>
                  <a:cubicBezTo>
                    <a:pt x="57" y="13"/>
                    <a:pt x="44" y="0"/>
                    <a:pt x="29"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5" name="Freeform 200"/>
            <p:cNvSpPr>
              <a:spLocks noEditPoints="1"/>
            </p:cNvSpPr>
            <p:nvPr userDrawn="1"/>
          </p:nvSpPr>
          <p:spPr bwMode="auto">
            <a:xfrm>
              <a:off x="4337050" y="3381375"/>
              <a:ext cx="487363" cy="339725"/>
            </a:xfrm>
            <a:custGeom>
              <a:avLst/>
              <a:gdLst>
                <a:gd name="T0" fmla="*/ 121 w 126"/>
                <a:gd name="T1" fmla="*/ 12 h 88"/>
                <a:gd name="T2" fmla="*/ 101 w 126"/>
                <a:gd name="T3" fmla="*/ 12 h 88"/>
                <a:gd name="T4" fmla="*/ 99 w 126"/>
                <a:gd name="T5" fmla="*/ 6 h 88"/>
                <a:gd name="T6" fmla="*/ 92 w 126"/>
                <a:gd name="T7" fmla="*/ 0 h 88"/>
                <a:gd name="T8" fmla="*/ 63 w 126"/>
                <a:gd name="T9" fmla="*/ 0 h 88"/>
                <a:gd name="T10" fmla="*/ 56 w 126"/>
                <a:gd name="T11" fmla="*/ 6 h 88"/>
                <a:gd name="T12" fmla="*/ 54 w 126"/>
                <a:gd name="T13" fmla="*/ 12 h 88"/>
                <a:gd name="T14" fmla="*/ 30 w 126"/>
                <a:gd name="T15" fmla="*/ 12 h 88"/>
                <a:gd name="T16" fmla="*/ 30 w 126"/>
                <a:gd name="T17" fmla="*/ 11 h 88"/>
                <a:gd name="T18" fmla="*/ 26 w 126"/>
                <a:gd name="T19" fmla="*/ 6 h 88"/>
                <a:gd name="T20" fmla="*/ 15 w 126"/>
                <a:gd name="T21" fmla="*/ 6 h 88"/>
                <a:gd name="T22" fmla="*/ 11 w 126"/>
                <a:gd name="T23" fmla="*/ 11 h 88"/>
                <a:gd name="T24" fmla="*/ 11 w 126"/>
                <a:gd name="T25" fmla="*/ 12 h 88"/>
                <a:gd name="T26" fmla="*/ 5 w 126"/>
                <a:gd name="T27" fmla="*/ 12 h 88"/>
                <a:gd name="T28" fmla="*/ 0 w 126"/>
                <a:gd name="T29" fmla="*/ 17 h 88"/>
                <a:gd name="T30" fmla="*/ 0 w 126"/>
                <a:gd name="T31" fmla="*/ 82 h 88"/>
                <a:gd name="T32" fmla="*/ 5 w 126"/>
                <a:gd name="T33" fmla="*/ 88 h 88"/>
                <a:gd name="T34" fmla="*/ 121 w 126"/>
                <a:gd name="T35" fmla="*/ 88 h 88"/>
                <a:gd name="T36" fmla="*/ 126 w 126"/>
                <a:gd name="T37" fmla="*/ 82 h 88"/>
                <a:gd name="T38" fmla="*/ 126 w 126"/>
                <a:gd name="T39" fmla="*/ 17 h 88"/>
                <a:gd name="T40" fmla="*/ 121 w 126"/>
                <a:gd name="T41" fmla="*/ 12 h 88"/>
                <a:gd name="T42" fmla="*/ 31 w 126"/>
                <a:gd name="T43" fmla="*/ 28 h 88"/>
                <a:gd name="T44" fmla="*/ 14 w 126"/>
                <a:gd name="T45" fmla="*/ 28 h 88"/>
                <a:gd name="T46" fmla="*/ 10 w 126"/>
                <a:gd name="T47" fmla="*/ 24 h 88"/>
                <a:gd name="T48" fmla="*/ 14 w 126"/>
                <a:gd name="T49" fmla="*/ 20 h 88"/>
                <a:gd name="T50" fmla="*/ 31 w 126"/>
                <a:gd name="T51" fmla="*/ 20 h 88"/>
                <a:gd name="T52" fmla="*/ 35 w 126"/>
                <a:gd name="T53" fmla="*/ 24 h 88"/>
                <a:gd name="T54" fmla="*/ 31 w 126"/>
                <a:gd name="T55" fmla="*/ 28 h 88"/>
                <a:gd name="T56" fmla="*/ 78 w 126"/>
                <a:gd name="T57" fmla="*/ 81 h 88"/>
                <a:gd name="T58" fmla="*/ 45 w 126"/>
                <a:gd name="T59" fmla="*/ 48 h 88"/>
                <a:gd name="T60" fmla="*/ 78 w 126"/>
                <a:gd name="T61" fmla="*/ 15 h 88"/>
                <a:gd name="T62" fmla="*/ 110 w 126"/>
                <a:gd name="T63" fmla="*/ 48 h 88"/>
                <a:gd name="T64" fmla="*/ 78 w 126"/>
                <a:gd name="T65" fmla="*/ 8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88">
                  <a:moveTo>
                    <a:pt x="121" y="12"/>
                  </a:moveTo>
                  <a:cubicBezTo>
                    <a:pt x="101" y="12"/>
                    <a:pt x="101" y="12"/>
                    <a:pt x="101" y="12"/>
                  </a:cubicBezTo>
                  <a:cubicBezTo>
                    <a:pt x="99" y="6"/>
                    <a:pt x="99" y="6"/>
                    <a:pt x="99" y="6"/>
                  </a:cubicBezTo>
                  <a:cubicBezTo>
                    <a:pt x="98" y="3"/>
                    <a:pt x="96" y="0"/>
                    <a:pt x="92" y="0"/>
                  </a:cubicBezTo>
                  <a:cubicBezTo>
                    <a:pt x="63" y="0"/>
                    <a:pt x="63" y="0"/>
                    <a:pt x="63" y="0"/>
                  </a:cubicBezTo>
                  <a:cubicBezTo>
                    <a:pt x="60" y="0"/>
                    <a:pt x="57" y="3"/>
                    <a:pt x="56" y="6"/>
                  </a:cubicBezTo>
                  <a:cubicBezTo>
                    <a:pt x="54" y="12"/>
                    <a:pt x="54" y="12"/>
                    <a:pt x="54" y="12"/>
                  </a:cubicBezTo>
                  <a:cubicBezTo>
                    <a:pt x="30" y="12"/>
                    <a:pt x="30" y="12"/>
                    <a:pt x="30" y="12"/>
                  </a:cubicBezTo>
                  <a:cubicBezTo>
                    <a:pt x="30" y="11"/>
                    <a:pt x="30" y="11"/>
                    <a:pt x="30" y="11"/>
                  </a:cubicBezTo>
                  <a:cubicBezTo>
                    <a:pt x="30" y="8"/>
                    <a:pt x="28" y="6"/>
                    <a:pt x="26" y="6"/>
                  </a:cubicBezTo>
                  <a:cubicBezTo>
                    <a:pt x="15" y="6"/>
                    <a:pt x="15" y="6"/>
                    <a:pt x="15" y="6"/>
                  </a:cubicBezTo>
                  <a:cubicBezTo>
                    <a:pt x="13" y="6"/>
                    <a:pt x="11" y="8"/>
                    <a:pt x="11" y="11"/>
                  </a:cubicBezTo>
                  <a:cubicBezTo>
                    <a:pt x="11" y="12"/>
                    <a:pt x="11" y="12"/>
                    <a:pt x="11" y="12"/>
                  </a:cubicBezTo>
                  <a:cubicBezTo>
                    <a:pt x="5" y="12"/>
                    <a:pt x="5" y="12"/>
                    <a:pt x="5" y="12"/>
                  </a:cubicBezTo>
                  <a:cubicBezTo>
                    <a:pt x="2" y="12"/>
                    <a:pt x="0" y="14"/>
                    <a:pt x="0" y="17"/>
                  </a:cubicBezTo>
                  <a:cubicBezTo>
                    <a:pt x="0" y="82"/>
                    <a:pt x="0" y="82"/>
                    <a:pt x="0" y="82"/>
                  </a:cubicBezTo>
                  <a:cubicBezTo>
                    <a:pt x="0" y="85"/>
                    <a:pt x="2" y="88"/>
                    <a:pt x="5" y="88"/>
                  </a:cubicBezTo>
                  <a:cubicBezTo>
                    <a:pt x="121" y="88"/>
                    <a:pt x="121" y="88"/>
                    <a:pt x="121" y="88"/>
                  </a:cubicBezTo>
                  <a:cubicBezTo>
                    <a:pt x="124" y="88"/>
                    <a:pt x="126" y="85"/>
                    <a:pt x="126" y="82"/>
                  </a:cubicBezTo>
                  <a:cubicBezTo>
                    <a:pt x="126" y="17"/>
                    <a:pt x="126" y="17"/>
                    <a:pt x="126" y="17"/>
                  </a:cubicBezTo>
                  <a:cubicBezTo>
                    <a:pt x="126" y="14"/>
                    <a:pt x="124" y="12"/>
                    <a:pt x="121" y="12"/>
                  </a:cubicBezTo>
                  <a:close/>
                  <a:moveTo>
                    <a:pt x="31" y="28"/>
                  </a:moveTo>
                  <a:cubicBezTo>
                    <a:pt x="14" y="28"/>
                    <a:pt x="14" y="28"/>
                    <a:pt x="14" y="28"/>
                  </a:cubicBezTo>
                  <a:cubicBezTo>
                    <a:pt x="12" y="28"/>
                    <a:pt x="10" y="26"/>
                    <a:pt x="10" y="24"/>
                  </a:cubicBezTo>
                  <a:cubicBezTo>
                    <a:pt x="10" y="22"/>
                    <a:pt x="12" y="20"/>
                    <a:pt x="14" y="20"/>
                  </a:cubicBezTo>
                  <a:cubicBezTo>
                    <a:pt x="31" y="20"/>
                    <a:pt x="31" y="20"/>
                    <a:pt x="31" y="20"/>
                  </a:cubicBezTo>
                  <a:cubicBezTo>
                    <a:pt x="33" y="20"/>
                    <a:pt x="35" y="22"/>
                    <a:pt x="35" y="24"/>
                  </a:cubicBezTo>
                  <a:cubicBezTo>
                    <a:pt x="35" y="26"/>
                    <a:pt x="33" y="28"/>
                    <a:pt x="31" y="28"/>
                  </a:cubicBezTo>
                  <a:close/>
                  <a:moveTo>
                    <a:pt x="78" y="81"/>
                  </a:moveTo>
                  <a:cubicBezTo>
                    <a:pt x="59" y="81"/>
                    <a:pt x="45" y="66"/>
                    <a:pt x="45" y="48"/>
                  </a:cubicBezTo>
                  <a:cubicBezTo>
                    <a:pt x="45" y="30"/>
                    <a:pt x="59" y="15"/>
                    <a:pt x="78" y="15"/>
                  </a:cubicBezTo>
                  <a:cubicBezTo>
                    <a:pt x="96" y="15"/>
                    <a:pt x="110" y="30"/>
                    <a:pt x="110" y="48"/>
                  </a:cubicBezTo>
                  <a:cubicBezTo>
                    <a:pt x="110" y="66"/>
                    <a:pt x="96" y="81"/>
                    <a:pt x="78" y="8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36" name="Group 235"/>
          <p:cNvGrpSpPr/>
          <p:nvPr userDrawn="1"/>
        </p:nvGrpSpPr>
        <p:grpSpPr>
          <a:xfrm>
            <a:off x="7673975" y="2925763"/>
            <a:ext cx="606425" cy="506413"/>
            <a:chOff x="7673975" y="2925763"/>
            <a:chExt cx="606425" cy="506413"/>
          </a:xfrm>
        </p:grpSpPr>
        <p:sp>
          <p:nvSpPr>
            <p:cNvPr id="237" name="Rectangle 201"/>
            <p:cNvSpPr>
              <a:spLocks noChangeArrowheads="1"/>
            </p:cNvSpPr>
            <p:nvPr userDrawn="1"/>
          </p:nvSpPr>
          <p:spPr bwMode="auto">
            <a:xfrm>
              <a:off x="7894638" y="3006725"/>
              <a:ext cx="73025" cy="4286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8" name="Rectangle 202"/>
            <p:cNvSpPr>
              <a:spLocks noChangeArrowheads="1"/>
            </p:cNvSpPr>
            <p:nvPr userDrawn="1"/>
          </p:nvSpPr>
          <p:spPr bwMode="auto">
            <a:xfrm>
              <a:off x="7805738" y="3238500"/>
              <a:ext cx="42863" cy="69850"/>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9" name="Rectangle 203"/>
            <p:cNvSpPr>
              <a:spLocks noChangeArrowheads="1"/>
            </p:cNvSpPr>
            <p:nvPr userDrawn="1"/>
          </p:nvSpPr>
          <p:spPr bwMode="auto">
            <a:xfrm>
              <a:off x="8167688" y="3103563"/>
              <a:ext cx="42863" cy="7302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0" name="Freeform 204"/>
            <p:cNvSpPr>
              <a:spLocks noEditPoints="1"/>
            </p:cNvSpPr>
            <p:nvPr userDrawn="1"/>
          </p:nvSpPr>
          <p:spPr bwMode="auto">
            <a:xfrm>
              <a:off x="7673975" y="2925763"/>
              <a:ext cx="606425" cy="506413"/>
            </a:xfrm>
            <a:custGeom>
              <a:avLst/>
              <a:gdLst>
                <a:gd name="T0" fmla="*/ 38 w 157"/>
                <a:gd name="T1" fmla="*/ 0 h 131"/>
                <a:gd name="T2" fmla="*/ 38 w 157"/>
                <a:gd name="T3" fmla="*/ 35 h 131"/>
                <a:gd name="T4" fmla="*/ 35 w 157"/>
                <a:gd name="T5" fmla="*/ 38 h 131"/>
                <a:gd name="T6" fmla="*/ 0 w 157"/>
                <a:gd name="T7" fmla="*/ 38 h 131"/>
                <a:gd name="T8" fmla="*/ 0 w 157"/>
                <a:gd name="T9" fmla="*/ 131 h 131"/>
                <a:gd name="T10" fmla="*/ 157 w 157"/>
                <a:gd name="T11" fmla="*/ 131 h 131"/>
                <a:gd name="T12" fmla="*/ 157 w 157"/>
                <a:gd name="T13" fmla="*/ 0 h 131"/>
                <a:gd name="T14" fmla="*/ 38 w 157"/>
                <a:gd name="T15" fmla="*/ 0 h 131"/>
                <a:gd name="T16" fmla="*/ 146 w 157"/>
                <a:gd name="T17" fmla="*/ 72 h 131"/>
                <a:gd name="T18" fmla="*/ 128 w 157"/>
                <a:gd name="T19" fmla="*/ 72 h 131"/>
                <a:gd name="T20" fmla="*/ 128 w 157"/>
                <a:gd name="T21" fmla="*/ 86 h 131"/>
                <a:gd name="T22" fmla="*/ 121 w 157"/>
                <a:gd name="T23" fmla="*/ 86 h 131"/>
                <a:gd name="T24" fmla="*/ 121 w 157"/>
                <a:gd name="T25" fmla="*/ 38 h 131"/>
                <a:gd name="T26" fmla="*/ 98 w 157"/>
                <a:gd name="T27" fmla="*/ 38 h 131"/>
                <a:gd name="T28" fmla="*/ 98 w 157"/>
                <a:gd name="T29" fmla="*/ 46 h 131"/>
                <a:gd name="T30" fmla="*/ 91 w 157"/>
                <a:gd name="T31" fmla="*/ 46 h 131"/>
                <a:gd name="T32" fmla="*/ 91 w 157"/>
                <a:gd name="T33" fmla="*/ 38 h 131"/>
                <a:gd name="T34" fmla="*/ 83 w 157"/>
                <a:gd name="T35" fmla="*/ 38 h 131"/>
                <a:gd name="T36" fmla="*/ 52 w 157"/>
                <a:gd name="T37" fmla="*/ 38 h 131"/>
                <a:gd name="T38" fmla="*/ 52 w 157"/>
                <a:gd name="T39" fmla="*/ 70 h 131"/>
                <a:gd name="T40" fmla="*/ 87 w 157"/>
                <a:gd name="T41" fmla="*/ 70 h 131"/>
                <a:gd name="T42" fmla="*/ 88 w 157"/>
                <a:gd name="T43" fmla="*/ 70 h 131"/>
                <a:gd name="T44" fmla="*/ 91 w 157"/>
                <a:gd name="T45" fmla="*/ 70 h 131"/>
                <a:gd name="T46" fmla="*/ 91 w 157"/>
                <a:gd name="T47" fmla="*/ 54 h 131"/>
                <a:gd name="T48" fmla="*/ 98 w 157"/>
                <a:gd name="T49" fmla="*/ 54 h 131"/>
                <a:gd name="T50" fmla="*/ 98 w 157"/>
                <a:gd name="T51" fmla="*/ 70 h 131"/>
                <a:gd name="T52" fmla="*/ 108 w 157"/>
                <a:gd name="T53" fmla="*/ 70 h 131"/>
                <a:gd name="T54" fmla="*/ 108 w 157"/>
                <a:gd name="T55" fmla="*/ 76 h 131"/>
                <a:gd name="T56" fmla="*/ 88 w 157"/>
                <a:gd name="T57" fmla="*/ 76 h 131"/>
                <a:gd name="T58" fmla="*/ 87 w 157"/>
                <a:gd name="T59" fmla="*/ 76 h 131"/>
                <a:gd name="T60" fmla="*/ 52 w 157"/>
                <a:gd name="T61" fmla="*/ 76 h 131"/>
                <a:gd name="T62" fmla="*/ 52 w 157"/>
                <a:gd name="T63" fmla="*/ 106 h 131"/>
                <a:gd name="T64" fmla="*/ 52 w 157"/>
                <a:gd name="T65" fmla="*/ 106 h 131"/>
                <a:gd name="T66" fmla="*/ 52 w 157"/>
                <a:gd name="T67" fmla="*/ 107 h 131"/>
                <a:gd name="T68" fmla="*/ 76 w 157"/>
                <a:gd name="T69" fmla="*/ 107 h 131"/>
                <a:gd name="T70" fmla="*/ 76 w 157"/>
                <a:gd name="T71" fmla="*/ 95 h 131"/>
                <a:gd name="T72" fmla="*/ 83 w 157"/>
                <a:gd name="T73" fmla="*/ 95 h 131"/>
                <a:gd name="T74" fmla="*/ 83 w 157"/>
                <a:gd name="T75" fmla="*/ 107 h 131"/>
                <a:gd name="T76" fmla="*/ 121 w 157"/>
                <a:gd name="T77" fmla="*/ 107 h 131"/>
                <a:gd name="T78" fmla="*/ 121 w 157"/>
                <a:gd name="T79" fmla="*/ 97 h 131"/>
                <a:gd name="T80" fmla="*/ 128 w 157"/>
                <a:gd name="T81" fmla="*/ 97 h 131"/>
                <a:gd name="T82" fmla="*/ 128 w 157"/>
                <a:gd name="T83" fmla="*/ 114 h 131"/>
                <a:gd name="T84" fmla="*/ 45 w 157"/>
                <a:gd name="T85" fmla="*/ 114 h 131"/>
                <a:gd name="T86" fmla="*/ 45 w 157"/>
                <a:gd name="T87" fmla="*/ 106 h 131"/>
                <a:gd name="T88" fmla="*/ 28 w 157"/>
                <a:gd name="T89" fmla="*/ 106 h 131"/>
                <a:gd name="T90" fmla="*/ 28 w 157"/>
                <a:gd name="T91" fmla="*/ 74 h 131"/>
                <a:gd name="T92" fmla="*/ 45 w 157"/>
                <a:gd name="T93" fmla="*/ 74 h 131"/>
                <a:gd name="T94" fmla="*/ 45 w 157"/>
                <a:gd name="T95" fmla="*/ 32 h 131"/>
                <a:gd name="T96" fmla="*/ 51 w 157"/>
                <a:gd name="T97" fmla="*/ 32 h 131"/>
                <a:gd name="T98" fmla="*/ 51 w 157"/>
                <a:gd name="T99" fmla="*/ 14 h 131"/>
                <a:gd name="T100" fmla="*/ 83 w 157"/>
                <a:gd name="T101" fmla="*/ 14 h 131"/>
                <a:gd name="T102" fmla="*/ 83 w 157"/>
                <a:gd name="T103" fmla="*/ 32 h 131"/>
                <a:gd name="T104" fmla="*/ 128 w 157"/>
                <a:gd name="T105" fmla="*/ 32 h 131"/>
                <a:gd name="T106" fmla="*/ 128 w 157"/>
                <a:gd name="T107" fmla="*/ 39 h 131"/>
                <a:gd name="T108" fmla="*/ 146 w 157"/>
                <a:gd name="T109" fmla="*/ 39 h 131"/>
                <a:gd name="T110" fmla="*/ 146 w 157"/>
                <a:gd name="T111" fmla="*/ 72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7" h="131">
                  <a:moveTo>
                    <a:pt x="38" y="0"/>
                  </a:moveTo>
                  <a:cubicBezTo>
                    <a:pt x="38" y="35"/>
                    <a:pt x="38" y="35"/>
                    <a:pt x="38" y="35"/>
                  </a:cubicBezTo>
                  <a:cubicBezTo>
                    <a:pt x="38" y="37"/>
                    <a:pt x="37" y="38"/>
                    <a:pt x="35" y="38"/>
                  </a:cubicBezTo>
                  <a:cubicBezTo>
                    <a:pt x="0" y="38"/>
                    <a:pt x="0" y="38"/>
                    <a:pt x="0" y="38"/>
                  </a:cubicBezTo>
                  <a:cubicBezTo>
                    <a:pt x="0" y="131"/>
                    <a:pt x="0" y="131"/>
                    <a:pt x="0" y="131"/>
                  </a:cubicBezTo>
                  <a:cubicBezTo>
                    <a:pt x="157" y="131"/>
                    <a:pt x="157" y="131"/>
                    <a:pt x="157" y="131"/>
                  </a:cubicBezTo>
                  <a:cubicBezTo>
                    <a:pt x="157" y="0"/>
                    <a:pt x="157" y="0"/>
                    <a:pt x="157" y="0"/>
                  </a:cubicBezTo>
                  <a:lnTo>
                    <a:pt x="38" y="0"/>
                  </a:lnTo>
                  <a:close/>
                  <a:moveTo>
                    <a:pt x="146" y="72"/>
                  </a:moveTo>
                  <a:cubicBezTo>
                    <a:pt x="128" y="72"/>
                    <a:pt x="128" y="72"/>
                    <a:pt x="128" y="72"/>
                  </a:cubicBezTo>
                  <a:cubicBezTo>
                    <a:pt x="128" y="86"/>
                    <a:pt x="128" y="86"/>
                    <a:pt x="128" y="86"/>
                  </a:cubicBezTo>
                  <a:cubicBezTo>
                    <a:pt x="121" y="86"/>
                    <a:pt x="121" y="86"/>
                    <a:pt x="121" y="86"/>
                  </a:cubicBezTo>
                  <a:cubicBezTo>
                    <a:pt x="121" y="38"/>
                    <a:pt x="121" y="38"/>
                    <a:pt x="121" y="38"/>
                  </a:cubicBezTo>
                  <a:cubicBezTo>
                    <a:pt x="98" y="38"/>
                    <a:pt x="98" y="38"/>
                    <a:pt x="98" y="38"/>
                  </a:cubicBezTo>
                  <a:cubicBezTo>
                    <a:pt x="98" y="46"/>
                    <a:pt x="98" y="46"/>
                    <a:pt x="98" y="46"/>
                  </a:cubicBezTo>
                  <a:cubicBezTo>
                    <a:pt x="91" y="46"/>
                    <a:pt x="91" y="46"/>
                    <a:pt x="91" y="46"/>
                  </a:cubicBezTo>
                  <a:cubicBezTo>
                    <a:pt x="91" y="38"/>
                    <a:pt x="91" y="38"/>
                    <a:pt x="91" y="38"/>
                  </a:cubicBezTo>
                  <a:cubicBezTo>
                    <a:pt x="83" y="38"/>
                    <a:pt x="83" y="38"/>
                    <a:pt x="83" y="38"/>
                  </a:cubicBezTo>
                  <a:cubicBezTo>
                    <a:pt x="52" y="38"/>
                    <a:pt x="52" y="38"/>
                    <a:pt x="52" y="38"/>
                  </a:cubicBezTo>
                  <a:cubicBezTo>
                    <a:pt x="52" y="70"/>
                    <a:pt x="52" y="70"/>
                    <a:pt x="52" y="70"/>
                  </a:cubicBezTo>
                  <a:cubicBezTo>
                    <a:pt x="87" y="70"/>
                    <a:pt x="87" y="70"/>
                    <a:pt x="87" y="70"/>
                  </a:cubicBezTo>
                  <a:cubicBezTo>
                    <a:pt x="88" y="70"/>
                    <a:pt x="88" y="70"/>
                    <a:pt x="88" y="70"/>
                  </a:cubicBezTo>
                  <a:cubicBezTo>
                    <a:pt x="91" y="70"/>
                    <a:pt x="91" y="70"/>
                    <a:pt x="91" y="70"/>
                  </a:cubicBezTo>
                  <a:cubicBezTo>
                    <a:pt x="91" y="54"/>
                    <a:pt x="91" y="54"/>
                    <a:pt x="91" y="54"/>
                  </a:cubicBezTo>
                  <a:cubicBezTo>
                    <a:pt x="98" y="54"/>
                    <a:pt x="98" y="54"/>
                    <a:pt x="98" y="54"/>
                  </a:cubicBezTo>
                  <a:cubicBezTo>
                    <a:pt x="98" y="70"/>
                    <a:pt x="98" y="70"/>
                    <a:pt x="98" y="70"/>
                  </a:cubicBezTo>
                  <a:cubicBezTo>
                    <a:pt x="108" y="70"/>
                    <a:pt x="108" y="70"/>
                    <a:pt x="108" y="70"/>
                  </a:cubicBezTo>
                  <a:cubicBezTo>
                    <a:pt x="108" y="76"/>
                    <a:pt x="108" y="76"/>
                    <a:pt x="108" y="76"/>
                  </a:cubicBezTo>
                  <a:cubicBezTo>
                    <a:pt x="88" y="76"/>
                    <a:pt x="88" y="76"/>
                    <a:pt x="88" y="76"/>
                  </a:cubicBezTo>
                  <a:cubicBezTo>
                    <a:pt x="87" y="76"/>
                    <a:pt x="87" y="76"/>
                    <a:pt x="87" y="76"/>
                  </a:cubicBezTo>
                  <a:cubicBezTo>
                    <a:pt x="52" y="76"/>
                    <a:pt x="52" y="76"/>
                    <a:pt x="52" y="76"/>
                  </a:cubicBezTo>
                  <a:cubicBezTo>
                    <a:pt x="52" y="106"/>
                    <a:pt x="52" y="106"/>
                    <a:pt x="52" y="106"/>
                  </a:cubicBezTo>
                  <a:cubicBezTo>
                    <a:pt x="52" y="106"/>
                    <a:pt x="52" y="106"/>
                    <a:pt x="52" y="106"/>
                  </a:cubicBezTo>
                  <a:cubicBezTo>
                    <a:pt x="52" y="107"/>
                    <a:pt x="52" y="107"/>
                    <a:pt x="52" y="107"/>
                  </a:cubicBezTo>
                  <a:cubicBezTo>
                    <a:pt x="76" y="107"/>
                    <a:pt x="76" y="107"/>
                    <a:pt x="76" y="107"/>
                  </a:cubicBezTo>
                  <a:cubicBezTo>
                    <a:pt x="76" y="95"/>
                    <a:pt x="76" y="95"/>
                    <a:pt x="76" y="95"/>
                  </a:cubicBezTo>
                  <a:cubicBezTo>
                    <a:pt x="83" y="95"/>
                    <a:pt x="83" y="95"/>
                    <a:pt x="83" y="95"/>
                  </a:cubicBezTo>
                  <a:cubicBezTo>
                    <a:pt x="83" y="107"/>
                    <a:pt x="83" y="107"/>
                    <a:pt x="83" y="107"/>
                  </a:cubicBezTo>
                  <a:cubicBezTo>
                    <a:pt x="121" y="107"/>
                    <a:pt x="121" y="107"/>
                    <a:pt x="121" y="107"/>
                  </a:cubicBezTo>
                  <a:cubicBezTo>
                    <a:pt x="121" y="97"/>
                    <a:pt x="121" y="97"/>
                    <a:pt x="121" y="97"/>
                  </a:cubicBezTo>
                  <a:cubicBezTo>
                    <a:pt x="128" y="97"/>
                    <a:pt x="128" y="97"/>
                    <a:pt x="128" y="97"/>
                  </a:cubicBezTo>
                  <a:cubicBezTo>
                    <a:pt x="128" y="114"/>
                    <a:pt x="128" y="114"/>
                    <a:pt x="128" y="114"/>
                  </a:cubicBezTo>
                  <a:cubicBezTo>
                    <a:pt x="45" y="114"/>
                    <a:pt x="45" y="114"/>
                    <a:pt x="45" y="114"/>
                  </a:cubicBezTo>
                  <a:cubicBezTo>
                    <a:pt x="45" y="106"/>
                    <a:pt x="45" y="106"/>
                    <a:pt x="45" y="106"/>
                  </a:cubicBezTo>
                  <a:cubicBezTo>
                    <a:pt x="28" y="106"/>
                    <a:pt x="28" y="106"/>
                    <a:pt x="28" y="106"/>
                  </a:cubicBezTo>
                  <a:cubicBezTo>
                    <a:pt x="28" y="74"/>
                    <a:pt x="28" y="74"/>
                    <a:pt x="28" y="74"/>
                  </a:cubicBezTo>
                  <a:cubicBezTo>
                    <a:pt x="45" y="74"/>
                    <a:pt x="45" y="74"/>
                    <a:pt x="45" y="74"/>
                  </a:cubicBezTo>
                  <a:cubicBezTo>
                    <a:pt x="45" y="32"/>
                    <a:pt x="45" y="32"/>
                    <a:pt x="45" y="32"/>
                  </a:cubicBezTo>
                  <a:cubicBezTo>
                    <a:pt x="51" y="32"/>
                    <a:pt x="51" y="32"/>
                    <a:pt x="51" y="32"/>
                  </a:cubicBezTo>
                  <a:cubicBezTo>
                    <a:pt x="51" y="14"/>
                    <a:pt x="51" y="14"/>
                    <a:pt x="51" y="14"/>
                  </a:cubicBezTo>
                  <a:cubicBezTo>
                    <a:pt x="83" y="14"/>
                    <a:pt x="83" y="14"/>
                    <a:pt x="83" y="14"/>
                  </a:cubicBezTo>
                  <a:cubicBezTo>
                    <a:pt x="83" y="32"/>
                    <a:pt x="83" y="32"/>
                    <a:pt x="83" y="32"/>
                  </a:cubicBezTo>
                  <a:cubicBezTo>
                    <a:pt x="128" y="32"/>
                    <a:pt x="128" y="32"/>
                    <a:pt x="128" y="32"/>
                  </a:cubicBezTo>
                  <a:cubicBezTo>
                    <a:pt x="128" y="39"/>
                    <a:pt x="128" y="39"/>
                    <a:pt x="128" y="39"/>
                  </a:cubicBezTo>
                  <a:cubicBezTo>
                    <a:pt x="146" y="39"/>
                    <a:pt x="146" y="39"/>
                    <a:pt x="146" y="39"/>
                  </a:cubicBezTo>
                  <a:lnTo>
                    <a:pt x="146" y="7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1" name="Freeform 206"/>
            <p:cNvSpPr>
              <a:spLocks/>
            </p:cNvSpPr>
            <p:nvPr userDrawn="1"/>
          </p:nvSpPr>
          <p:spPr bwMode="auto">
            <a:xfrm>
              <a:off x="7678738" y="2941638"/>
              <a:ext cx="107950" cy="107950"/>
            </a:xfrm>
            <a:custGeom>
              <a:avLst/>
              <a:gdLst>
                <a:gd name="T0" fmla="*/ 68 w 68"/>
                <a:gd name="T1" fmla="*/ 0 h 68"/>
                <a:gd name="T2" fmla="*/ 0 w 68"/>
                <a:gd name="T3" fmla="*/ 68 h 68"/>
                <a:gd name="T4" fmla="*/ 68 w 68"/>
                <a:gd name="T5" fmla="*/ 68 h 68"/>
                <a:gd name="T6" fmla="*/ 68 w 68"/>
                <a:gd name="T7" fmla="*/ 0 h 68"/>
              </a:gdLst>
              <a:ahLst/>
              <a:cxnLst>
                <a:cxn ang="0">
                  <a:pos x="T0" y="T1"/>
                </a:cxn>
                <a:cxn ang="0">
                  <a:pos x="T2" y="T3"/>
                </a:cxn>
                <a:cxn ang="0">
                  <a:pos x="T4" y="T5"/>
                </a:cxn>
                <a:cxn ang="0">
                  <a:pos x="T6" y="T7"/>
                </a:cxn>
              </a:cxnLst>
              <a:rect l="0" t="0" r="r" b="b"/>
              <a:pathLst>
                <a:path w="68" h="68">
                  <a:moveTo>
                    <a:pt x="68" y="0"/>
                  </a:moveTo>
                  <a:lnTo>
                    <a:pt x="0" y="68"/>
                  </a:lnTo>
                  <a:lnTo>
                    <a:pt x="68" y="68"/>
                  </a:lnTo>
                  <a:lnTo>
                    <a:pt x="6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42" name="Group 241"/>
          <p:cNvGrpSpPr/>
          <p:nvPr userDrawn="1"/>
        </p:nvGrpSpPr>
        <p:grpSpPr>
          <a:xfrm>
            <a:off x="7835900" y="1778000"/>
            <a:ext cx="474663" cy="490538"/>
            <a:chOff x="7835900" y="1778000"/>
            <a:chExt cx="474663" cy="490538"/>
          </a:xfrm>
        </p:grpSpPr>
        <p:sp>
          <p:nvSpPr>
            <p:cNvPr id="243" name="Freeform 207"/>
            <p:cNvSpPr>
              <a:spLocks/>
            </p:cNvSpPr>
            <p:nvPr userDrawn="1"/>
          </p:nvSpPr>
          <p:spPr bwMode="auto">
            <a:xfrm>
              <a:off x="7835900" y="1974850"/>
              <a:ext cx="309563" cy="293688"/>
            </a:xfrm>
            <a:custGeom>
              <a:avLst/>
              <a:gdLst>
                <a:gd name="T0" fmla="*/ 22 w 80"/>
                <a:gd name="T1" fmla="*/ 0 h 76"/>
                <a:gd name="T2" fmla="*/ 10 w 80"/>
                <a:gd name="T3" fmla="*/ 19 h 76"/>
                <a:gd name="T4" fmla="*/ 21 w 80"/>
                <a:gd name="T5" fmla="*/ 66 h 76"/>
                <a:gd name="T6" fmla="*/ 68 w 80"/>
                <a:gd name="T7" fmla="*/ 55 h 76"/>
                <a:gd name="T8" fmla="*/ 80 w 80"/>
                <a:gd name="T9" fmla="*/ 36 h 76"/>
                <a:gd name="T10" fmla="*/ 22 w 80"/>
                <a:gd name="T11" fmla="*/ 0 h 76"/>
              </a:gdLst>
              <a:ahLst/>
              <a:cxnLst>
                <a:cxn ang="0">
                  <a:pos x="T0" y="T1"/>
                </a:cxn>
                <a:cxn ang="0">
                  <a:pos x="T2" y="T3"/>
                </a:cxn>
                <a:cxn ang="0">
                  <a:pos x="T4" y="T5"/>
                </a:cxn>
                <a:cxn ang="0">
                  <a:pos x="T6" y="T7"/>
                </a:cxn>
                <a:cxn ang="0">
                  <a:pos x="T8" y="T9"/>
                </a:cxn>
                <a:cxn ang="0">
                  <a:pos x="T10" y="T11"/>
                </a:cxn>
              </a:cxnLst>
              <a:rect l="0" t="0" r="r" b="b"/>
              <a:pathLst>
                <a:path w="80" h="76">
                  <a:moveTo>
                    <a:pt x="22" y="0"/>
                  </a:moveTo>
                  <a:cubicBezTo>
                    <a:pt x="10" y="19"/>
                    <a:pt x="10" y="19"/>
                    <a:pt x="10" y="19"/>
                  </a:cubicBezTo>
                  <a:cubicBezTo>
                    <a:pt x="0" y="35"/>
                    <a:pt x="5" y="56"/>
                    <a:pt x="21" y="66"/>
                  </a:cubicBezTo>
                  <a:cubicBezTo>
                    <a:pt x="37" y="76"/>
                    <a:pt x="58" y="71"/>
                    <a:pt x="68" y="55"/>
                  </a:cubicBezTo>
                  <a:cubicBezTo>
                    <a:pt x="80" y="36"/>
                    <a:pt x="80" y="36"/>
                    <a:pt x="80" y="36"/>
                  </a:cubicBezTo>
                  <a:cubicBezTo>
                    <a:pt x="70" y="36"/>
                    <a:pt x="45" y="30"/>
                    <a:pt x="22"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4" name="Freeform 208"/>
            <p:cNvSpPr>
              <a:spLocks noEditPoints="1"/>
            </p:cNvSpPr>
            <p:nvPr userDrawn="1"/>
          </p:nvSpPr>
          <p:spPr bwMode="auto">
            <a:xfrm>
              <a:off x="7929563" y="1778000"/>
              <a:ext cx="381000" cy="320675"/>
            </a:xfrm>
            <a:custGeom>
              <a:avLst/>
              <a:gdLst>
                <a:gd name="T0" fmla="*/ 94 w 99"/>
                <a:gd name="T1" fmla="*/ 0 h 83"/>
                <a:gd name="T2" fmla="*/ 88 w 99"/>
                <a:gd name="T3" fmla="*/ 19 h 83"/>
                <a:gd name="T4" fmla="*/ 67 w 99"/>
                <a:gd name="T5" fmla="*/ 24 h 83"/>
                <a:gd name="T6" fmla="*/ 48 w 99"/>
                <a:gd name="T7" fmla="*/ 26 h 83"/>
                <a:gd name="T8" fmla="*/ 5 w 99"/>
                <a:gd name="T9" fmla="*/ 39 h 83"/>
                <a:gd name="T10" fmla="*/ 0 w 99"/>
                <a:gd name="T11" fmla="*/ 47 h 83"/>
                <a:gd name="T12" fmla="*/ 59 w 99"/>
                <a:gd name="T13" fmla="*/ 83 h 83"/>
                <a:gd name="T14" fmla="*/ 64 w 99"/>
                <a:gd name="T15" fmla="*/ 75 h 83"/>
                <a:gd name="T16" fmla="*/ 56 w 99"/>
                <a:gd name="T17" fmla="*/ 31 h 83"/>
                <a:gd name="T18" fmla="*/ 66 w 99"/>
                <a:gd name="T19" fmla="*/ 29 h 83"/>
                <a:gd name="T20" fmla="*/ 94 w 99"/>
                <a:gd name="T21" fmla="*/ 21 h 83"/>
                <a:gd name="T22" fmla="*/ 98 w 99"/>
                <a:gd name="T23" fmla="*/ 3 h 83"/>
                <a:gd name="T24" fmla="*/ 40 w 99"/>
                <a:gd name="T25" fmla="*/ 59 h 83"/>
                <a:gd name="T26" fmla="*/ 32 w 99"/>
                <a:gd name="T27" fmla="*/ 61 h 83"/>
                <a:gd name="T28" fmla="*/ 30 w 99"/>
                <a:gd name="T29" fmla="*/ 53 h 83"/>
                <a:gd name="T30" fmla="*/ 38 w 99"/>
                <a:gd name="T31" fmla="*/ 39 h 83"/>
                <a:gd name="T32" fmla="*/ 47 w 99"/>
                <a:gd name="T33" fmla="*/ 37 h 83"/>
                <a:gd name="T34" fmla="*/ 49 w 99"/>
                <a:gd name="T35" fmla="*/ 45 h 83"/>
                <a:gd name="T36" fmla="*/ 40 w 99"/>
                <a:gd name="T37" fmla="*/ 5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3">
                  <a:moveTo>
                    <a:pt x="94" y="0"/>
                  </a:moveTo>
                  <a:cubicBezTo>
                    <a:pt x="93" y="8"/>
                    <a:pt x="88" y="19"/>
                    <a:pt x="88" y="19"/>
                  </a:cubicBezTo>
                  <a:cubicBezTo>
                    <a:pt x="79" y="33"/>
                    <a:pt x="67" y="24"/>
                    <a:pt x="67" y="24"/>
                  </a:cubicBezTo>
                  <a:cubicBezTo>
                    <a:pt x="56" y="17"/>
                    <a:pt x="50" y="22"/>
                    <a:pt x="48" y="26"/>
                  </a:cubicBezTo>
                  <a:cubicBezTo>
                    <a:pt x="32" y="19"/>
                    <a:pt x="14" y="25"/>
                    <a:pt x="5" y="39"/>
                  </a:cubicBezTo>
                  <a:cubicBezTo>
                    <a:pt x="0" y="47"/>
                    <a:pt x="0" y="47"/>
                    <a:pt x="0" y="47"/>
                  </a:cubicBezTo>
                  <a:cubicBezTo>
                    <a:pt x="7" y="57"/>
                    <a:pt x="28" y="81"/>
                    <a:pt x="59" y="83"/>
                  </a:cubicBezTo>
                  <a:cubicBezTo>
                    <a:pt x="64" y="75"/>
                    <a:pt x="64" y="75"/>
                    <a:pt x="64" y="75"/>
                  </a:cubicBezTo>
                  <a:cubicBezTo>
                    <a:pt x="73" y="60"/>
                    <a:pt x="69" y="41"/>
                    <a:pt x="56" y="31"/>
                  </a:cubicBezTo>
                  <a:cubicBezTo>
                    <a:pt x="59" y="26"/>
                    <a:pt x="66" y="29"/>
                    <a:pt x="66" y="29"/>
                  </a:cubicBezTo>
                  <a:cubicBezTo>
                    <a:pt x="86" y="42"/>
                    <a:pt x="94" y="21"/>
                    <a:pt x="94" y="21"/>
                  </a:cubicBezTo>
                  <a:cubicBezTo>
                    <a:pt x="94" y="21"/>
                    <a:pt x="99" y="12"/>
                    <a:pt x="98" y="3"/>
                  </a:cubicBezTo>
                  <a:moveTo>
                    <a:pt x="40" y="59"/>
                  </a:moveTo>
                  <a:cubicBezTo>
                    <a:pt x="38" y="62"/>
                    <a:pt x="35" y="63"/>
                    <a:pt x="32" y="61"/>
                  </a:cubicBezTo>
                  <a:cubicBezTo>
                    <a:pt x="29" y="59"/>
                    <a:pt x="28" y="56"/>
                    <a:pt x="30" y="53"/>
                  </a:cubicBezTo>
                  <a:cubicBezTo>
                    <a:pt x="38" y="39"/>
                    <a:pt x="38" y="39"/>
                    <a:pt x="38" y="39"/>
                  </a:cubicBezTo>
                  <a:cubicBezTo>
                    <a:pt x="40" y="36"/>
                    <a:pt x="44" y="35"/>
                    <a:pt x="47" y="37"/>
                  </a:cubicBezTo>
                  <a:cubicBezTo>
                    <a:pt x="49" y="39"/>
                    <a:pt x="50" y="43"/>
                    <a:pt x="49" y="45"/>
                  </a:cubicBezTo>
                  <a:lnTo>
                    <a:pt x="40" y="5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45" name="Group 244"/>
          <p:cNvGrpSpPr/>
          <p:nvPr userDrawn="1"/>
        </p:nvGrpSpPr>
        <p:grpSpPr>
          <a:xfrm>
            <a:off x="6727825" y="1284288"/>
            <a:ext cx="587375" cy="382587"/>
            <a:chOff x="6727825" y="1284288"/>
            <a:chExt cx="587375" cy="382587"/>
          </a:xfrm>
        </p:grpSpPr>
        <p:sp>
          <p:nvSpPr>
            <p:cNvPr id="246" name="Oval 209"/>
            <p:cNvSpPr>
              <a:spLocks noChangeArrowheads="1"/>
            </p:cNvSpPr>
            <p:nvPr userDrawn="1"/>
          </p:nvSpPr>
          <p:spPr bwMode="auto">
            <a:xfrm>
              <a:off x="6808788" y="1303338"/>
              <a:ext cx="115888" cy="1158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7" name="Oval 210"/>
            <p:cNvSpPr>
              <a:spLocks noChangeArrowheads="1"/>
            </p:cNvSpPr>
            <p:nvPr userDrawn="1"/>
          </p:nvSpPr>
          <p:spPr bwMode="auto">
            <a:xfrm>
              <a:off x="7113588" y="1303338"/>
              <a:ext cx="115888" cy="1158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8" name="Oval 211"/>
            <p:cNvSpPr>
              <a:spLocks noChangeArrowheads="1"/>
            </p:cNvSpPr>
            <p:nvPr userDrawn="1"/>
          </p:nvSpPr>
          <p:spPr bwMode="auto">
            <a:xfrm>
              <a:off x="6959600" y="1284288"/>
              <a:ext cx="123825" cy="123825"/>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9" name="Freeform 212"/>
            <p:cNvSpPr>
              <a:spLocks/>
            </p:cNvSpPr>
            <p:nvPr userDrawn="1"/>
          </p:nvSpPr>
          <p:spPr bwMode="auto">
            <a:xfrm>
              <a:off x="6727825" y="1419225"/>
              <a:ext cx="587375" cy="247650"/>
            </a:xfrm>
            <a:custGeom>
              <a:avLst/>
              <a:gdLst>
                <a:gd name="T0" fmla="*/ 149 w 152"/>
                <a:gd name="T1" fmla="*/ 57 h 64"/>
                <a:gd name="T2" fmla="*/ 131 w 152"/>
                <a:gd name="T3" fmla="*/ 57 h 64"/>
                <a:gd name="T4" fmla="*/ 131 w 152"/>
                <a:gd name="T5" fmla="*/ 50 h 64"/>
                <a:gd name="T6" fmla="*/ 138 w 152"/>
                <a:gd name="T7" fmla="*/ 38 h 64"/>
                <a:gd name="T8" fmla="*/ 138 w 152"/>
                <a:gd name="T9" fmla="*/ 16 h 64"/>
                <a:gd name="T10" fmla="*/ 124 w 152"/>
                <a:gd name="T11" fmla="*/ 2 h 64"/>
                <a:gd name="T12" fmla="*/ 107 w 152"/>
                <a:gd name="T13" fmla="*/ 2 h 64"/>
                <a:gd name="T14" fmla="*/ 104 w 152"/>
                <a:gd name="T15" fmla="*/ 3 h 64"/>
                <a:gd name="T16" fmla="*/ 107 w 152"/>
                <a:gd name="T17" fmla="*/ 15 h 64"/>
                <a:gd name="T18" fmla="*/ 107 w 152"/>
                <a:gd name="T19" fmla="*/ 39 h 64"/>
                <a:gd name="T20" fmla="*/ 101 w 152"/>
                <a:gd name="T21" fmla="*/ 55 h 64"/>
                <a:gd name="T22" fmla="*/ 101 w 152"/>
                <a:gd name="T23" fmla="*/ 57 h 64"/>
                <a:gd name="T24" fmla="*/ 92 w 152"/>
                <a:gd name="T25" fmla="*/ 57 h 64"/>
                <a:gd name="T26" fmla="*/ 92 w 152"/>
                <a:gd name="T27" fmla="*/ 52 h 64"/>
                <a:gd name="T28" fmla="*/ 100 w 152"/>
                <a:gd name="T29" fmla="*/ 39 h 64"/>
                <a:gd name="T30" fmla="*/ 100 w 152"/>
                <a:gd name="T31" fmla="*/ 15 h 64"/>
                <a:gd name="T32" fmla="*/ 85 w 152"/>
                <a:gd name="T33" fmla="*/ 0 h 64"/>
                <a:gd name="T34" fmla="*/ 66 w 152"/>
                <a:gd name="T35" fmla="*/ 0 h 64"/>
                <a:gd name="T36" fmla="*/ 51 w 152"/>
                <a:gd name="T37" fmla="*/ 15 h 64"/>
                <a:gd name="T38" fmla="*/ 51 w 152"/>
                <a:gd name="T39" fmla="*/ 39 h 64"/>
                <a:gd name="T40" fmla="*/ 59 w 152"/>
                <a:gd name="T41" fmla="*/ 52 h 64"/>
                <a:gd name="T42" fmla="*/ 59 w 152"/>
                <a:gd name="T43" fmla="*/ 57 h 64"/>
                <a:gd name="T44" fmla="*/ 51 w 152"/>
                <a:gd name="T45" fmla="*/ 57 h 64"/>
                <a:gd name="T46" fmla="*/ 51 w 152"/>
                <a:gd name="T47" fmla="*/ 55 h 64"/>
                <a:gd name="T48" fmla="*/ 44 w 152"/>
                <a:gd name="T49" fmla="*/ 39 h 64"/>
                <a:gd name="T50" fmla="*/ 44 w 152"/>
                <a:gd name="T51" fmla="*/ 15 h 64"/>
                <a:gd name="T52" fmla="*/ 47 w 152"/>
                <a:gd name="T53" fmla="*/ 3 h 64"/>
                <a:gd name="T54" fmla="*/ 44 w 152"/>
                <a:gd name="T55" fmla="*/ 2 h 64"/>
                <a:gd name="T56" fmla="*/ 27 w 152"/>
                <a:gd name="T57" fmla="*/ 2 h 64"/>
                <a:gd name="T58" fmla="*/ 13 w 152"/>
                <a:gd name="T59" fmla="*/ 16 h 64"/>
                <a:gd name="T60" fmla="*/ 13 w 152"/>
                <a:gd name="T61" fmla="*/ 38 h 64"/>
                <a:gd name="T62" fmla="*/ 21 w 152"/>
                <a:gd name="T63" fmla="*/ 50 h 64"/>
                <a:gd name="T64" fmla="*/ 21 w 152"/>
                <a:gd name="T65" fmla="*/ 57 h 64"/>
                <a:gd name="T66" fmla="*/ 3 w 152"/>
                <a:gd name="T67" fmla="*/ 57 h 64"/>
                <a:gd name="T68" fmla="*/ 0 w 152"/>
                <a:gd name="T69" fmla="*/ 60 h 64"/>
                <a:gd name="T70" fmla="*/ 3 w 152"/>
                <a:gd name="T71" fmla="*/ 64 h 64"/>
                <a:gd name="T72" fmla="*/ 149 w 152"/>
                <a:gd name="T73" fmla="*/ 64 h 64"/>
                <a:gd name="T74" fmla="*/ 152 w 152"/>
                <a:gd name="T75" fmla="*/ 60 h 64"/>
                <a:gd name="T76" fmla="*/ 149 w 152"/>
                <a:gd name="T77"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64">
                  <a:moveTo>
                    <a:pt x="149" y="57"/>
                  </a:moveTo>
                  <a:cubicBezTo>
                    <a:pt x="131" y="57"/>
                    <a:pt x="131" y="57"/>
                    <a:pt x="131" y="57"/>
                  </a:cubicBezTo>
                  <a:cubicBezTo>
                    <a:pt x="131" y="50"/>
                    <a:pt x="131" y="50"/>
                    <a:pt x="131" y="50"/>
                  </a:cubicBezTo>
                  <a:cubicBezTo>
                    <a:pt x="135" y="48"/>
                    <a:pt x="138" y="43"/>
                    <a:pt x="138" y="38"/>
                  </a:cubicBezTo>
                  <a:cubicBezTo>
                    <a:pt x="138" y="16"/>
                    <a:pt x="138" y="16"/>
                    <a:pt x="138" y="16"/>
                  </a:cubicBezTo>
                  <a:cubicBezTo>
                    <a:pt x="138" y="9"/>
                    <a:pt x="132" y="2"/>
                    <a:pt x="124" y="2"/>
                  </a:cubicBezTo>
                  <a:cubicBezTo>
                    <a:pt x="107" y="2"/>
                    <a:pt x="107" y="2"/>
                    <a:pt x="107" y="2"/>
                  </a:cubicBezTo>
                  <a:cubicBezTo>
                    <a:pt x="106" y="2"/>
                    <a:pt x="105" y="2"/>
                    <a:pt x="104" y="3"/>
                  </a:cubicBezTo>
                  <a:cubicBezTo>
                    <a:pt x="106" y="6"/>
                    <a:pt x="107" y="10"/>
                    <a:pt x="107" y="15"/>
                  </a:cubicBezTo>
                  <a:cubicBezTo>
                    <a:pt x="107" y="39"/>
                    <a:pt x="107" y="39"/>
                    <a:pt x="107" y="39"/>
                  </a:cubicBezTo>
                  <a:cubicBezTo>
                    <a:pt x="107" y="45"/>
                    <a:pt x="105" y="51"/>
                    <a:pt x="101" y="55"/>
                  </a:cubicBezTo>
                  <a:cubicBezTo>
                    <a:pt x="101" y="57"/>
                    <a:pt x="101" y="57"/>
                    <a:pt x="101" y="57"/>
                  </a:cubicBezTo>
                  <a:cubicBezTo>
                    <a:pt x="92" y="57"/>
                    <a:pt x="92" y="57"/>
                    <a:pt x="92" y="57"/>
                  </a:cubicBezTo>
                  <a:cubicBezTo>
                    <a:pt x="92" y="52"/>
                    <a:pt x="92" y="52"/>
                    <a:pt x="92" y="52"/>
                  </a:cubicBezTo>
                  <a:cubicBezTo>
                    <a:pt x="97" y="50"/>
                    <a:pt x="100" y="45"/>
                    <a:pt x="100" y="39"/>
                  </a:cubicBezTo>
                  <a:cubicBezTo>
                    <a:pt x="100" y="15"/>
                    <a:pt x="100" y="15"/>
                    <a:pt x="100" y="15"/>
                  </a:cubicBezTo>
                  <a:cubicBezTo>
                    <a:pt x="100" y="7"/>
                    <a:pt x="93" y="0"/>
                    <a:pt x="85" y="0"/>
                  </a:cubicBezTo>
                  <a:cubicBezTo>
                    <a:pt x="66" y="0"/>
                    <a:pt x="66" y="0"/>
                    <a:pt x="66" y="0"/>
                  </a:cubicBezTo>
                  <a:cubicBezTo>
                    <a:pt x="58" y="0"/>
                    <a:pt x="51" y="7"/>
                    <a:pt x="51" y="15"/>
                  </a:cubicBezTo>
                  <a:cubicBezTo>
                    <a:pt x="51" y="39"/>
                    <a:pt x="51" y="39"/>
                    <a:pt x="51" y="39"/>
                  </a:cubicBezTo>
                  <a:cubicBezTo>
                    <a:pt x="51" y="45"/>
                    <a:pt x="54" y="50"/>
                    <a:pt x="59" y="52"/>
                  </a:cubicBezTo>
                  <a:cubicBezTo>
                    <a:pt x="59" y="57"/>
                    <a:pt x="59" y="57"/>
                    <a:pt x="59" y="57"/>
                  </a:cubicBezTo>
                  <a:cubicBezTo>
                    <a:pt x="51" y="57"/>
                    <a:pt x="51" y="57"/>
                    <a:pt x="51" y="57"/>
                  </a:cubicBezTo>
                  <a:cubicBezTo>
                    <a:pt x="51" y="55"/>
                    <a:pt x="51" y="55"/>
                    <a:pt x="51" y="55"/>
                  </a:cubicBezTo>
                  <a:cubicBezTo>
                    <a:pt x="46" y="51"/>
                    <a:pt x="44" y="45"/>
                    <a:pt x="44" y="39"/>
                  </a:cubicBezTo>
                  <a:cubicBezTo>
                    <a:pt x="44" y="15"/>
                    <a:pt x="44" y="15"/>
                    <a:pt x="44" y="15"/>
                  </a:cubicBezTo>
                  <a:cubicBezTo>
                    <a:pt x="44" y="10"/>
                    <a:pt x="45" y="6"/>
                    <a:pt x="47" y="3"/>
                  </a:cubicBezTo>
                  <a:cubicBezTo>
                    <a:pt x="46" y="2"/>
                    <a:pt x="45" y="2"/>
                    <a:pt x="44" y="2"/>
                  </a:cubicBezTo>
                  <a:cubicBezTo>
                    <a:pt x="27" y="2"/>
                    <a:pt x="27" y="2"/>
                    <a:pt x="27" y="2"/>
                  </a:cubicBezTo>
                  <a:cubicBezTo>
                    <a:pt x="19" y="2"/>
                    <a:pt x="13" y="9"/>
                    <a:pt x="13" y="16"/>
                  </a:cubicBezTo>
                  <a:cubicBezTo>
                    <a:pt x="13" y="38"/>
                    <a:pt x="13" y="38"/>
                    <a:pt x="13" y="38"/>
                  </a:cubicBezTo>
                  <a:cubicBezTo>
                    <a:pt x="13" y="43"/>
                    <a:pt x="16" y="48"/>
                    <a:pt x="21" y="50"/>
                  </a:cubicBezTo>
                  <a:cubicBezTo>
                    <a:pt x="21" y="57"/>
                    <a:pt x="21" y="57"/>
                    <a:pt x="21" y="57"/>
                  </a:cubicBezTo>
                  <a:cubicBezTo>
                    <a:pt x="3" y="57"/>
                    <a:pt x="3" y="57"/>
                    <a:pt x="3" y="57"/>
                  </a:cubicBezTo>
                  <a:cubicBezTo>
                    <a:pt x="1" y="57"/>
                    <a:pt x="0" y="59"/>
                    <a:pt x="0" y="60"/>
                  </a:cubicBezTo>
                  <a:cubicBezTo>
                    <a:pt x="0" y="62"/>
                    <a:pt x="1" y="64"/>
                    <a:pt x="3" y="64"/>
                  </a:cubicBezTo>
                  <a:cubicBezTo>
                    <a:pt x="149" y="64"/>
                    <a:pt x="149" y="64"/>
                    <a:pt x="149" y="64"/>
                  </a:cubicBezTo>
                  <a:cubicBezTo>
                    <a:pt x="151" y="64"/>
                    <a:pt x="152" y="62"/>
                    <a:pt x="152" y="60"/>
                  </a:cubicBezTo>
                  <a:cubicBezTo>
                    <a:pt x="152" y="59"/>
                    <a:pt x="151" y="57"/>
                    <a:pt x="149" y="5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50" name="Group 249"/>
          <p:cNvGrpSpPr/>
          <p:nvPr userDrawn="1"/>
        </p:nvGrpSpPr>
        <p:grpSpPr>
          <a:xfrm>
            <a:off x="5248275" y="3883025"/>
            <a:ext cx="309563" cy="309563"/>
            <a:chOff x="5248275" y="3883025"/>
            <a:chExt cx="309563" cy="309563"/>
          </a:xfrm>
        </p:grpSpPr>
        <p:sp>
          <p:nvSpPr>
            <p:cNvPr id="251" name="Freeform 213"/>
            <p:cNvSpPr>
              <a:spLocks/>
            </p:cNvSpPr>
            <p:nvPr userDrawn="1"/>
          </p:nvSpPr>
          <p:spPr bwMode="auto">
            <a:xfrm>
              <a:off x="5264150" y="3887788"/>
              <a:ext cx="153988" cy="166688"/>
            </a:xfrm>
            <a:custGeom>
              <a:avLst/>
              <a:gdLst>
                <a:gd name="T0" fmla="*/ 19 w 40"/>
                <a:gd name="T1" fmla="*/ 43 h 43"/>
                <a:gd name="T2" fmla="*/ 35 w 40"/>
                <a:gd name="T3" fmla="*/ 38 h 43"/>
                <a:gd name="T4" fmla="*/ 35 w 40"/>
                <a:gd name="T5" fmla="*/ 36 h 43"/>
                <a:gd name="T6" fmla="*/ 40 w 40"/>
                <a:gd name="T7" fmla="*/ 29 h 43"/>
                <a:gd name="T8" fmla="*/ 27 w 40"/>
                <a:gd name="T9" fmla="*/ 0 h 43"/>
                <a:gd name="T10" fmla="*/ 0 w 40"/>
                <a:gd name="T11" fmla="*/ 21 h 43"/>
                <a:gd name="T12" fmla="*/ 8 w 40"/>
                <a:gd name="T13" fmla="*/ 38 h 43"/>
                <a:gd name="T14" fmla="*/ 11 w 40"/>
                <a:gd name="T15" fmla="*/ 37 h 43"/>
                <a:gd name="T16" fmla="*/ 19 w 40"/>
                <a:gd name="T17"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3">
                  <a:moveTo>
                    <a:pt x="19" y="43"/>
                  </a:moveTo>
                  <a:cubicBezTo>
                    <a:pt x="25" y="42"/>
                    <a:pt x="30" y="40"/>
                    <a:pt x="35" y="38"/>
                  </a:cubicBezTo>
                  <a:cubicBezTo>
                    <a:pt x="35" y="37"/>
                    <a:pt x="35" y="37"/>
                    <a:pt x="35" y="36"/>
                  </a:cubicBezTo>
                  <a:cubicBezTo>
                    <a:pt x="35" y="33"/>
                    <a:pt x="37" y="30"/>
                    <a:pt x="40" y="29"/>
                  </a:cubicBezTo>
                  <a:cubicBezTo>
                    <a:pt x="39" y="18"/>
                    <a:pt x="34" y="8"/>
                    <a:pt x="27" y="0"/>
                  </a:cubicBezTo>
                  <a:cubicBezTo>
                    <a:pt x="15" y="3"/>
                    <a:pt x="5" y="11"/>
                    <a:pt x="0" y="21"/>
                  </a:cubicBezTo>
                  <a:cubicBezTo>
                    <a:pt x="2" y="27"/>
                    <a:pt x="5" y="33"/>
                    <a:pt x="8" y="38"/>
                  </a:cubicBezTo>
                  <a:cubicBezTo>
                    <a:pt x="9" y="37"/>
                    <a:pt x="10" y="37"/>
                    <a:pt x="11" y="37"/>
                  </a:cubicBezTo>
                  <a:cubicBezTo>
                    <a:pt x="15" y="37"/>
                    <a:pt x="18" y="39"/>
                    <a:pt x="19" y="4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2" name="Freeform 214"/>
            <p:cNvSpPr>
              <a:spLocks/>
            </p:cNvSpPr>
            <p:nvPr userDrawn="1"/>
          </p:nvSpPr>
          <p:spPr bwMode="auto">
            <a:xfrm>
              <a:off x="5253038" y="4060825"/>
              <a:ext cx="134938" cy="120650"/>
            </a:xfrm>
            <a:custGeom>
              <a:avLst/>
              <a:gdLst>
                <a:gd name="T0" fmla="*/ 18 w 35"/>
                <a:gd name="T1" fmla="*/ 8 h 31"/>
                <a:gd name="T2" fmla="*/ 14 w 35"/>
                <a:gd name="T3" fmla="*/ 9 h 31"/>
                <a:gd name="T4" fmla="*/ 6 w 35"/>
                <a:gd name="T5" fmla="*/ 2 h 31"/>
                <a:gd name="T6" fmla="*/ 0 w 35"/>
                <a:gd name="T7" fmla="*/ 0 h 31"/>
                <a:gd name="T8" fmla="*/ 25 w 35"/>
                <a:gd name="T9" fmla="*/ 31 h 31"/>
                <a:gd name="T10" fmla="*/ 35 w 35"/>
                <a:gd name="T11" fmla="*/ 21 h 31"/>
                <a:gd name="T12" fmla="*/ 33 w 35"/>
                <a:gd name="T13" fmla="*/ 17 h 31"/>
                <a:gd name="T14" fmla="*/ 18 w 35"/>
                <a:gd name="T15" fmla="*/ 8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 h="31">
                  <a:moveTo>
                    <a:pt x="18" y="8"/>
                  </a:moveTo>
                  <a:cubicBezTo>
                    <a:pt x="17" y="8"/>
                    <a:pt x="16" y="9"/>
                    <a:pt x="14" y="9"/>
                  </a:cubicBezTo>
                  <a:cubicBezTo>
                    <a:pt x="10" y="9"/>
                    <a:pt x="7" y="6"/>
                    <a:pt x="6" y="2"/>
                  </a:cubicBezTo>
                  <a:cubicBezTo>
                    <a:pt x="4" y="1"/>
                    <a:pt x="2" y="1"/>
                    <a:pt x="0" y="0"/>
                  </a:cubicBezTo>
                  <a:cubicBezTo>
                    <a:pt x="2" y="15"/>
                    <a:pt x="12" y="26"/>
                    <a:pt x="25" y="31"/>
                  </a:cubicBezTo>
                  <a:cubicBezTo>
                    <a:pt x="29" y="28"/>
                    <a:pt x="32" y="25"/>
                    <a:pt x="35" y="21"/>
                  </a:cubicBezTo>
                  <a:cubicBezTo>
                    <a:pt x="34" y="20"/>
                    <a:pt x="33" y="18"/>
                    <a:pt x="33" y="17"/>
                  </a:cubicBezTo>
                  <a:cubicBezTo>
                    <a:pt x="27" y="14"/>
                    <a:pt x="22" y="11"/>
                    <a:pt x="18" y="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3" name="Freeform 215"/>
            <p:cNvSpPr>
              <a:spLocks/>
            </p:cNvSpPr>
            <p:nvPr userDrawn="1"/>
          </p:nvSpPr>
          <p:spPr bwMode="auto">
            <a:xfrm>
              <a:off x="5334000" y="4049713"/>
              <a:ext cx="84138" cy="58738"/>
            </a:xfrm>
            <a:custGeom>
              <a:avLst/>
              <a:gdLst>
                <a:gd name="T0" fmla="*/ 1 w 22"/>
                <a:gd name="T1" fmla="*/ 5 h 15"/>
                <a:gd name="T2" fmla="*/ 0 w 22"/>
                <a:gd name="T3" fmla="*/ 7 h 15"/>
                <a:gd name="T4" fmla="*/ 13 w 22"/>
                <a:gd name="T5" fmla="*/ 15 h 15"/>
                <a:gd name="T6" fmla="*/ 20 w 22"/>
                <a:gd name="T7" fmla="*/ 11 h 15"/>
                <a:gd name="T8" fmla="*/ 22 w 22"/>
                <a:gd name="T9" fmla="*/ 2 h 15"/>
                <a:gd name="T10" fmla="*/ 20 w 22"/>
                <a:gd name="T11" fmla="*/ 0 h 15"/>
                <a:gd name="T12" fmla="*/ 1 w 22"/>
                <a:gd name="T13" fmla="*/ 5 h 15"/>
              </a:gdLst>
              <a:ahLst/>
              <a:cxnLst>
                <a:cxn ang="0">
                  <a:pos x="T0" y="T1"/>
                </a:cxn>
                <a:cxn ang="0">
                  <a:pos x="T2" y="T3"/>
                </a:cxn>
                <a:cxn ang="0">
                  <a:pos x="T4" y="T5"/>
                </a:cxn>
                <a:cxn ang="0">
                  <a:pos x="T6" y="T7"/>
                </a:cxn>
                <a:cxn ang="0">
                  <a:pos x="T8" y="T9"/>
                </a:cxn>
                <a:cxn ang="0">
                  <a:pos x="T10" y="T11"/>
                </a:cxn>
                <a:cxn ang="0">
                  <a:pos x="T12" y="T13"/>
                </a:cxn>
              </a:cxnLst>
              <a:rect l="0" t="0" r="r" b="b"/>
              <a:pathLst>
                <a:path w="22" h="15">
                  <a:moveTo>
                    <a:pt x="1" y="5"/>
                  </a:moveTo>
                  <a:cubicBezTo>
                    <a:pt x="1" y="6"/>
                    <a:pt x="1" y="7"/>
                    <a:pt x="0" y="7"/>
                  </a:cubicBezTo>
                  <a:cubicBezTo>
                    <a:pt x="4" y="10"/>
                    <a:pt x="9" y="13"/>
                    <a:pt x="13" y="15"/>
                  </a:cubicBezTo>
                  <a:cubicBezTo>
                    <a:pt x="15" y="13"/>
                    <a:pt x="17" y="11"/>
                    <a:pt x="20" y="11"/>
                  </a:cubicBezTo>
                  <a:cubicBezTo>
                    <a:pt x="21" y="8"/>
                    <a:pt x="22" y="5"/>
                    <a:pt x="22" y="2"/>
                  </a:cubicBezTo>
                  <a:cubicBezTo>
                    <a:pt x="21" y="1"/>
                    <a:pt x="21" y="1"/>
                    <a:pt x="20" y="0"/>
                  </a:cubicBezTo>
                  <a:cubicBezTo>
                    <a:pt x="14" y="3"/>
                    <a:pt x="8" y="5"/>
                    <a:pt x="1" y="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4" name="Freeform 216"/>
            <p:cNvSpPr>
              <a:spLocks/>
            </p:cNvSpPr>
            <p:nvPr userDrawn="1"/>
          </p:nvSpPr>
          <p:spPr bwMode="auto">
            <a:xfrm>
              <a:off x="5430838" y="3938588"/>
              <a:ext cx="127000" cy="184150"/>
            </a:xfrm>
            <a:custGeom>
              <a:avLst/>
              <a:gdLst>
                <a:gd name="T0" fmla="*/ 29 w 33"/>
                <a:gd name="T1" fmla="*/ 44 h 48"/>
                <a:gd name="T2" fmla="*/ 33 w 33"/>
                <a:gd name="T3" fmla="*/ 26 h 48"/>
                <a:gd name="T4" fmla="*/ 23 w 33"/>
                <a:gd name="T5" fmla="*/ 0 h 48"/>
                <a:gd name="T6" fmla="*/ 8 w 33"/>
                <a:gd name="T7" fmla="*/ 21 h 48"/>
                <a:gd name="T8" fmla="*/ 8 w 33"/>
                <a:gd name="T9" fmla="*/ 23 h 48"/>
                <a:gd name="T10" fmla="*/ 2 w 33"/>
                <a:gd name="T11" fmla="*/ 31 h 48"/>
                <a:gd name="T12" fmla="*/ 0 w 33"/>
                <a:gd name="T13" fmla="*/ 42 h 48"/>
                <a:gd name="T14" fmla="*/ 3 w 33"/>
                <a:gd name="T15" fmla="*/ 48 h 48"/>
                <a:gd name="T16" fmla="*/ 8 w 33"/>
                <a:gd name="T17" fmla="*/ 48 h 48"/>
                <a:gd name="T18" fmla="*/ 29 w 33"/>
                <a:gd name="T19"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48">
                  <a:moveTo>
                    <a:pt x="29" y="44"/>
                  </a:moveTo>
                  <a:cubicBezTo>
                    <a:pt x="31" y="38"/>
                    <a:pt x="33" y="32"/>
                    <a:pt x="33" y="26"/>
                  </a:cubicBezTo>
                  <a:cubicBezTo>
                    <a:pt x="33" y="16"/>
                    <a:pt x="29" y="7"/>
                    <a:pt x="23" y="0"/>
                  </a:cubicBezTo>
                  <a:cubicBezTo>
                    <a:pt x="20" y="8"/>
                    <a:pt x="15" y="15"/>
                    <a:pt x="8" y="21"/>
                  </a:cubicBezTo>
                  <a:cubicBezTo>
                    <a:pt x="8" y="22"/>
                    <a:pt x="8" y="22"/>
                    <a:pt x="8" y="23"/>
                  </a:cubicBezTo>
                  <a:cubicBezTo>
                    <a:pt x="8" y="27"/>
                    <a:pt x="6" y="30"/>
                    <a:pt x="2" y="31"/>
                  </a:cubicBezTo>
                  <a:cubicBezTo>
                    <a:pt x="2" y="35"/>
                    <a:pt x="1" y="38"/>
                    <a:pt x="0" y="42"/>
                  </a:cubicBezTo>
                  <a:cubicBezTo>
                    <a:pt x="2" y="43"/>
                    <a:pt x="3" y="45"/>
                    <a:pt x="3" y="48"/>
                  </a:cubicBezTo>
                  <a:cubicBezTo>
                    <a:pt x="5" y="48"/>
                    <a:pt x="7" y="48"/>
                    <a:pt x="8" y="48"/>
                  </a:cubicBezTo>
                  <a:cubicBezTo>
                    <a:pt x="16" y="48"/>
                    <a:pt x="22" y="46"/>
                    <a:pt x="29" y="44"/>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5" name="Freeform 217"/>
            <p:cNvSpPr>
              <a:spLocks/>
            </p:cNvSpPr>
            <p:nvPr userDrawn="1"/>
          </p:nvSpPr>
          <p:spPr bwMode="auto">
            <a:xfrm>
              <a:off x="5248275" y="3998913"/>
              <a:ext cx="31750" cy="50800"/>
            </a:xfrm>
            <a:custGeom>
              <a:avLst/>
              <a:gdLst>
                <a:gd name="T0" fmla="*/ 2 w 8"/>
                <a:gd name="T1" fmla="*/ 0 h 13"/>
                <a:gd name="T2" fmla="*/ 0 w 8"/>
                <a:gd name="T3" fmla="*/ 10 h 13"/>
                <a:gd name="T4" fmla="*/ 0 w 8"/>
                <a:gd name="T5" fmla="*/ 11 h 13"/>
                <a:gd name="T6" fmla="*/ 8 w 8"/>
                <a:gd name="T7" fmla="*/ 13 h 13"/>
                <a:gd name="T8" fmla="*/ 8 w 8"/>
                <a:gd name="T9" fmla="*/ 12 h 13"/>
                <a:gd name="T10" fmla="*/ 2 w 8"/>
                <a:gd name="T11" fmla="*/ 0 h 13"/>
              </a:gdLst>
              <a:ahLst/>
              <a:cxnLst>
                <a:cxn ang="0">
                  <a:pos x="T0" y="T1"/>
                </a:cxn>
                <a:cxn ang="0">
                  <a:pos x="T2" y="T3"/>
                </a:cxn>
                <a:cxn ang="0">
                  <a:pos x="T4" y="T5"/>
                </a:cxn>
                <a:cxn ang="0">
                  <a:pos x="T6" y="T7"/>
                </a:cxn>
                <a:cxn ang="0">
                  <a:pos x="T8" y="T9"/>
                </a:cxn>
                <a:cxn ang="0">
                  <a:pos x="T10" y="T11"/>
                </a:cxn>
              </a:cxnLst>
              <a:rect l="0" t="0" r="r" b="b"/>
              <a:pathLst>
                <a:path w="8" h="13">
                  <a:moveTo>
                    <a:pt x="2" y="0"/>
                  </a:moveTo>
                  <a:cubicBezTo>
                    <a:pt x="1" y="3"/>
                    <a:pt x="0" y="6"/>
                    <a:pt x="0" y="10"/>
                  </a:cubicBezTo>
                  <a:cubicBezTo>
                    <a:pt x="0" y="10"/>
                    <a:pt x="0" y="11"/>
                    <a:pt x="0" y="11"/>
                  </a:cubicBezTo>
                  <a:cubicBezTo>
                    <a:pt x="3" y="12"/>
                    <a:pt x="5" y="13"/>
                    <a:pt x="8" y="13"/>
                  </a:cubicBezTo>
                  <a:cubicBezTo>
                    <a:pt x="8" y="13"/>
                    <a:pt x="8" y="12"/>
                    <a:pt x="8" y="12"/>
                  </a:cubicBezTo>
                  <a:cubicBezTo>
                    <a:pt x="6" y="8"/>
                    <a:pt x="3" y="4"/>
                    <a:pt x="2"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6" name="Freeform 218"/>
            <p:cNvSpPr>
              <a:spLocks/>
            </p:cNvSpPr>
            <p:nvPr userDrawn="1"/>
          </p:nvSpPr>
          <p:spPr bwMode="auto">
            <a:xfrm>
              <a:off x="5372100" y="4130675"/>
              <a:ext cx="150813" cy="61913"/>
            </a:xfrm>
            <a:custGeom>
              <a:avLst/>
              <a:gdLst>
                <a:gd name="T0" fmla="*/ 10 w 39"/>
                <a:gd name="T1" fmla="*/ 7 h 16"/>
                <a:gd name="T2" fmla="*/ 7 w 39"/>
                <a:gd name="T3" fmla="*/ 6 h 16"/>
                <a:gd name="T4" fmla="*/ 0 w 39"/>
                <a:gd name="T5" fmla="*/ 15 h 16"/>
                <a:gd name="T6" fmla="*/ 8 w 39"/>
                <a:gd name="T7" fmla="*/ 16 h 16"/>
                <a:gd name="T8" fmla="*/ 39 w 39"/>
                <a:gd name="T9" fmla="*/ 0 h 16"/>
                <a:gd name="T10" fmla="*/ 23 w 39"/>
                <a:gd name="T11" fmla="*/ 3 h 16"/>
                <a:gd name="T12" fmla="*/ 17 w 39"/>
                <a:gd name="T13" fmla="*/ 2 h 16"/>
                <a:gd name="T14" fmla="*/ 10 w 39"/>
                <a:gd name="T15" fmla="*/ 7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16">
                  <a:moveTo>
                    <a:pt x="10" y="7"/>
                  </a:moveTo>
                  <a:cubicBezTo>
                    <a:pt x="9" y="7"/>
                    <a:pt x="8" y="6"/>
                    <a:pt x="7" y="6"/>
                  </a:cubicBezTo>
                  <a:cubicBezTo>
                    <a:pt x="5" y="9"/>
                    <a:pt x="3" y="12"/>
                    <a:pt x="0" y="15"/>
                  </a:cubicBezTo>
                  <a:cubicBezTo>
                    <a:pt x="3" y="15"/>
                    <a:pt x="5" y="16"/>
                    <a:pt x="8" y="16"/>
                  </a:cubicBezTo>
                  <a:cubicBezTo>
                    <a:pt x="21" y="16"/>
                    <a:pt x="32" y="10"/>
                    <a:pt x="39" y="0"/>
                  </a:cubicBezTo>
                  <a:cubicBezTo>
                    <a:pt x="34" y="2"/>
                    <a:pt x="29" y="3"/>
                    <a:pt x="23" y="3"/>
                  </a:cubicBezTo>
                  <a:cubicBezTo>
                    <a:pt x="21" y="3"/>
                    <a:pt x="19" y="3"/>
                    <a:pt x="17" y="2"/>
                  </a:cubicBezTo>
                  <a:cubicBezTo>
                    <a:pt x="16" y="5"/>
                    <a:pt x="13" y="7"/>
                    <a:pt x="10" y="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7" name="Freeform 219"/>
            <p:cNvSpPr>
              <a:spLocks/>
            </p:cNvSpPr>
            <p:nvPr userDrawn="1"/>
          </p:nvSpPr>
          <p:spPr bwMode="auto">
            <a:xfrm>
              <a:off x="5387975" y="3883025"/>
              <a:ext cx="119063" cy="120650"/>
            </a:xfrm>
            <a:custGeom>
              <a:avLst/>
              <a:gdLst>
                <a:gd name="T0" fmla="*/ 31 w 31"/>
                <a:gd name="T1" fmla="*/ 10 h 31"/>
                <a:gd name="T2" fmla="*/ 4 w 31"/>
                <a:gd name="T3" fmla="*/ 0 h 31"/>
                <a:gd name="T4" fmla="*/ 0 w 31"/>
                <a:gd name="T5" fmla="*/ 0 h 31"/>
                <a:gd name="T6" fmla="*/ 13 w 31"/>
                <a:gd name="T7" fmla="*/ 29 h 31"/>
                <a:gd name="T8" fmla="*/ 16 w 31"/>
                <a:gd name="T9" fmla="*/ 31 h 31"/>
                <a:gd name="T10" fmla="*/ 31 w 31"/>
                <a:gd name="T11" fmla="*/ 10 h 31"/>
              </a:gdLst>
              <a:ahLst/>
              <a:cxnLst>
                <a:cxn ang="0">
                  <a:pos x="T0" y="T1"/>
                </a:cxn>
                <a:cxn ang="0">
                  <a:pos x="T2" y="T3"/>
                </a:cxn>
                <a:cxn ang="0">
                  <a:pos x="T4" y="T5"/>
                </a:cxn>
                <a:cxn ang="0">
                  <a:pos x="T6" y="T7"/>
                </a:cxn>
                <a:cxn ang="0">
                  <a:pos x="T8" y="T9"/>
                </a:cxn>
                <a:cxn ang="0">
                  <a:pos x="T10" y="T11"/>
                </a:cxn>
              </a:cxnLst>
              <a:rect l="0" t="0" r="r" b="b"/>
              <a:pathLst>
                <a:path w="31" h="31">
                  <a:moveTo>
                    <a:pt x="31" y="10"/>
                  </a:moveTo>
                  <a:cubicBezTo>
                    <a:pt x="24" y="4"/>
                    <a:pt x="14" y="0"/>
                    <a:pt x="4" y="0"/>
                  </a:cubicBezTo>
                  <a:cubicBezTo>
                    <a:pt x="3" y="0"/>
                    <a:pt x="2" y="0"/>
                    <a:pt x="0" y="0"/>
                  </a:cubicBezTo>
                  <a:cubicBezTo>
                    <a:pt x="7" y="8"/>
                    <a:pt x="12" y="18"/>
                    <a:pt x="13" y="29"/>
                  </a:cubicBezTo>
                  <a:cubicBezTo>
                    <a:pt x="14" y="30"/>
                    <a:pt x="15" y="30"/>
                    <a:pt x="16" y="31"/>
                  </a:cubicBezTo>
                  <a:cubicBezTo>
                    <a:pt x="23" y="25"/>
                    <a:pt x="27" y="18"/>
                    <a:pt x="31" y="1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58" name="Group 257"/>
          <p:cNvGrpSpPr/>
          <p:nvPr userDrawn="1"/>
        </p:nvGrpSpPr>
        <p:grpSpPr>
          <a:xfrm>
            <a:off x="5040313" y="4292600"/>
            <a:ext cx="220663" cy="258763"/>
            <a:chOff x="5040313" y="4292600"/>
            <a:chExt cx="220663" cy="258763"/>
          </a:xfrm>
        </p:grpSpPr>
        <p:sp>
          <p:nvSpPr>
            <p:cNvPr id="259" name="Freeform 220"/>
            <p:cNvSpPr>
              <a:spLocks noEditPoints="1"/>
            </p:cNvSpPr>
            <p:nvPr userDrawn="1"/>
          </p:nvSpPr>
          <p:spPr bwMode="auto">
            <a:xfrm>
              <a:off x="5040313" y="4292600"/>
              <a:ext cx="220663" cy="258763"/>
            </a:xfrm>
            <a:custGeom>
              <a:avLst/>
              <a:gdLst>
                <a:gd name="T0" fmla="*/ 25 w 57"/>
                <a:gd name="T1" fmla="*/ 13 h 67"/>
                <a:gd name="T2" fmla="*/ 9 w 57"/>
                <a:gd name="T3" fmla="*/ 13 h 67"/>
                <a:gd name="T4" fmla="*/ 7 w 57"/>
                <a:gd name="T5" fmla="*/ 13 h 67"/>
                <a:gd name="T6" fmla="*/ 5 w 57"/>
                <a:gd name="T7" fmla="*/ 11 h 67"/>
                <a:gd name="T8" fmla="*/ 4 w 57"/>
                <a:gd name="T9" fmla="*/ 9 h 67"/>
                <a:gd name="T10" fmla="*/ 5 w 57"/>
                <a:gd name="T11" fmla="*/ 7 h 67"/>
                <a:gd name="T12" fmla="*/ 7 w 57"/>
                <a:gd name="T13" fmla="*/ 5 h 67"/>
                <a:gd name="T14" fmla="*/ 57 w 57"/>
                <a:gd name="T15" fmla="*/ 5 h 67"/>
                <a:gd name="T16" fmla="*/ 57 w 57"/>
                <a:gd name="T17" fmla="*/ 0 h 67"/>
                <a:gd name="T18" fmla="*/ 6 w 57"/>
                <a:gd name="T19" fmla="*/ 0 h 67"/>
                <a:gd name="T20" fmla="*/ 6 w 57"/>
                <a:gd name="T21" fmla="*/ 0 h 67"/>
                <a:gd name="T22" fmla="*/ 5 w 57"/>
                <a:gd name="T23" fmla="*/ 0 h 67"/>
                <a:gd name="T24" fmla="*/ 1 w 57"/>
                <a:gd name="T25" fmla="*/ 4 h 67"/>
                <a:gd name="T26" fmla="*/ 0 w 57"/>
                <a:gd name="T27" fmla="*/ 9 h 67"/>
                <a:gd name="T28" fmla="*/ 0 w 57"/>
                <a:gd name="T29" fmla="*/ 10 h 67"/>
                <a:gd name="T30" fmla="*/ 0 w 57"/>
                <a:gd name="T31" fmla="*/ 62 h 67"/>
                <a:gd name="T32" fmla="*/ 9 w 57"/>
                <a:gd name="T33" fmla="*/ 67 h 67"/>
                <a:gd name="T34" fmla="*/ 57 w 57"/>
                <a:gd name="T35" fmla="*/ 67 h 67"/>
                <a:gd name="T36" fmla="*/ 57 w 57"/>
                <a:gd name="T37" fmla="*/ 18 h 67"/>
                <a:gd name="T38" fmla="*/ 57 w 57"/>
                <a:gd name="T39" fmla="*/ 16 h 67"/>
                <a:gd name="T40" fmla="*/ 57 w 57"/>
                <a:gd name="T41" fmla="*/ 13 h 67"/>
                <a:gd name="T42" fmla="*/ 25 w 57"/>
                <a:gd name="T43" fmla="*/ 13 h 67"/>
                <a:gd name="T44" fmla="*/ 43 w 57"/>
                <a:gd name="T45" fmla="*/ 38 h 67"/>
                <a:gd name="T46" fmla="*/ 17 w 57"/>
                <a:gd name="T47" fmla="*/ 38 h 67"/>
                <a:gd name="T48" fmla="*/ 14 w 57"/>
                <a:gd name="T49" fmla="*/ 36 h 67"/>
                <a:gd name="T50" fmla="*/ 17 w 57"/>
                <a:gd name="T51" fmla="*/ 33 h 67"/>
                <a:gd name="T52" fmla="*/ 43 w 57"/>
                <a:gd name="T53" fmla="*/ 33 h 67"/>
                <a:gd name="T54" fmla="*/ 46 w 57"/>
                <a:gd name="T55" fmla="*/ 36 h 67"/>
                <a:gd name="T56" fmla="*/ 43 w 57"/>
                <a:gd name="T57" fmla="*/ 38 h 67"/>
                <a:gd name="T58" fmla="*/ 43 w 57"/>
                <a:gd name="T59" fmla="*/ 29 h 67"/>
                <a:gd name="T60" fmla="*/ 17 w 57"/>
                <a:gd name="T61" fmla="*/ 29 h 67"/>
                <a:gd name="T62" fmla="*/ 14 w 57"/>
                <a:gd name="T63" fmla="*/ 26 h 67"/>
                <a:gd name="T64" fmla="*/ 17 w 57"/>
                <a:gd name="T65" fmla="*/ 24 h 67"/>
                <a:gd name="T66" fmla="*/ 43 w 57"/>
                <a:gd name="T67" fmla="*/ 24 h 67"/>
                <a:gd name="T68" fmla="*/ 46 w 57"/>
                <a:gd name="T69" fmla="*/ 26 h 67"/>
                <a:gd name="T70" fmla="*/ 43 w 57"/>
                <a:gd name="T71" fmla="*/ 29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 h="67">
                  <a:moveTo>
                    <a:pt x="25" y="13"/>
                  </a:moveTo>
                  <a:cubicBezTo>
                    <a:pt x="9" y="13"/>
                    <a:pt x="9" y="13"/>
                    <a:pt x="9" y="13"/>
                  </a:cubicBezTo>
                  <a:cubicBezTo>
                    <a:pt x="7" y="13"/>
                    <a:pt x="7" y="13"/>
                    <a:pt x="7" y="13"/>
                  </a:cubicBezTo>
                  <a:cubicBezTo>
                    <a:pt x="6" y="13"/>
                    <a:pt x="5" y="12"/>
                    <a:pt x="5" y="11"/>
                  </a:cubicBezTo>
                  <a:cubicBezTo>
                    <a:pt x="5" y="10"/>
                    <a:pt x="4" y="10"/>
                    <a:pt x="4" y="9"/>
                  </a:cubicBezTo>
                  <a:cubicBezTo>
                    <a:pt x="4" y="8"/>
                    <a:pt x="5" y="7"/>
                    <a:pt x="5" y="7"/>
                  </a:cubicBezTo>
                  <a:cubicBezTo>
                    <a:pt x="5" y="6"/>
                    <a:pt x="6" y="5"/>
                    <a:pt x="7" y="5"/>
                  </a:cubicBezTo>
                  <a:cubicBezTo>
                    <a:pt x="57" y="5"/>
                    <a:pt x="57" y="5"/>
                    <a:pt x="57" y="5"/>
                  </a:cubicBezTo>
                  <a:cubicBezTo>
                    <a:pt x="57" y="0"/>
                    <a:pt x="57" y="0"/>
                    <a:pt x="57" y="0"/>
                  </a:cubicBezTo>
                  <a:cubicBezTo>
                    <a:pt x="6" y="0"/>
                    <a:pt x="6" y="0"/>
                    <a:pt x="6" y="0"/>
                  </a:cubicBezTo>
                  <a:cubicBezTo>
                    <a:pt x="6" y="0"/>
                    <a:pt x="6" y="0"/>
                    <a:pt x="6" y="0"/>
                  </a:cubicBezTo>
                  <a:cubicBezTo>
                    <a:pt x="5" y="0"/>
                    <a:pt x="5" y="0"/>
                    <a:pt x="5" y="0"/>
                  </a:cubicBezTo>
                  <a:cubicBezTo>
                    <a:pt x="3" y="1"/>
                    <a:pt x="2" y="3"/>
                    <a:pt x="1" y="4"/>
                  </a:cubicBezTo>
                  <a:cubicBezTo>
                    <a:pt x="0" y="6"/>
                    <a:pt x="0" y="7"/>
                    <a:pt x="0" y="9"/>
                  </a:cubicBezTo>
                  <a:cubicBezTo>
                    <a:pt x="0" y="9"/>
                    <a:pt x="0" y="9"/>
                    <a:pt x="0" y="10"/>
                  </a:cubicBezTo>
                  <a:cubicBezTo>
                    <a:pt x="0" y="62"/>
                    <a:pt x="0" y="62"/>
                    <a:pt x="0" y="62"/>
                  </a:cubicBezTo>
                  <a:cubicBezTo>
                    <a:pt x="1" y="65"/>
                    <a:pt x="4" y="66"/>
                    <a:pt x="9" y="67"/>
                  </a:cubicBezTo>
                  <a:cubicBezTo>
                    <a:pt x="57" y="67"/>
                    <a:pt x="57" y="67"/>
                    <a:pt x="57" y="67"/>
                  </a:cubicBezTo>
                  <a:cubicBezTo>
                    <a:pt x="57" y="18"/>
                    <a:pt x="57" y="18"/>
                    <a:pt x="57" y="18"/>
                  </a:cubicBezTo>
                  <a:cubicBezTo>
                    <a:pt x="57" y="16"/>
                    <a:pt x="57" y="16"/>
                    <a:pt x="57" y="16"/>
                  </a:cubicBezTo>
                  <a:cubicBezTo>
                    <a:pt x="57" y="13"/>
                    <a:pt x="57" y="13"/>
                    <a:pt x="57" y="13"/>
                  </a:cubicBezTo>
                  <a:lnTo>
                    <a:pt x="25" y="13"/>
                  </a:lnTo>
                  <a:close/>
                  <a:moveTo>
                    <a:pt x="43" y="38"/>
                  </a:moveTo>
                  <a:cubicBezTo>
                    <a:pt x="17" y="38"/>
                    <a:pt x="17" y="38"/>
                    <a:pt x="17" y="38"/>
                  </a:cubicBezTo>
                  <a:cubicBezTo>
                    <a:pt x="15" y="38"/>
                    <a:pt x="14" y="37"/>
                    <a:pt x="14" y="36"/>
                  </a:cubicBezTo>
                  <a:cubicBezTo>
                    <a:pt x="14" y="34"/>
                    <a:pt x="15" y="33"/>
                    <a:pt x="17" y="33"/>
                  </a:cubicBezTo>
                  <a:cubicBezTo>
                    <a:pt x="43" y="33"/>
                    <a:pt x="43" y="33"/>
                    <a:pt x="43" y="33"/>
                  </a:cubicBezTo>
                  <a:cubicBezTo>
                    <a:pt x="45" y="33"/>
                    <a:pt x="46" y="34"/>
                    <a:pt x="46" y="36"/>
                  </a:cubicBezTo>
                  <a:cubicBezTo>
                    <a:pt x="46" y="37"/>
                    <a:pt x="45" y="38"/>
                    <a:pt x="43" y="38"/>
                  </a:cubicBezTo>
                  <a:close/>
                  <a:moveTo>
                    <a:pt x="43" y="29"/>
                  </a:moveTo>
                  <a:cubicBezTo>
                    <a:pt x="17" y="29"/>
                    <a:pt x="17" y="29"/>
                    <a:pt x="17" y="29"/>
                  </a:cubicBezTo>
                  <a:cubicBezTo>
                    <a:pt x="15" y="29"/>
                    <a:pt x="14" y="28"/>
                    <a:pt x="14" y="26"/>
                  </a:cubicBezTo>
                  <a:cubicBezTo>
                    <a:pt x="14" y="25"/>
                    <a:pt x="15" y="24"/>
                    <a:pt x="17" y="24"/>
                  </a:cubicBezTo>
                  <a:cubicBezTo>
                    <a:pt x="43" y="24"/>
                    <a:pt x="43" y="24"/>
                    <a:pt x="43" y="24"/>
                  </a:cubicBezTo>
                  <a:cubicBezTo>
                    <a:pt x="45" y="24"/>
                    <a:pt x="46" y="25"/>
                    <a:pt x="46" y="26"/>
                  </a:cubicBezTo>
                  <a:cubicBezTo>
                    <a:pt x="46" y="28"/>
                    <a:pt x="45" y="29"/>
                    <a:pt x="43" y="2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0" name="Freeform 221"/>
            <p:cNvSpPr>
              <a:spLocks/>
            </p:cNvSpPr>
            <p:nvPr userDrawn="1"/>
          </p:nvSpPr>
          <p:spPr bwMode="auto">
            <a:xfrm>
              <a:off x="5072063" y="4319588"/>
              <a:ext cx="184150" cy="15875"/>
            </a:xfrm>
            <a:custGeom>
              <a:avLst/>
              <a:gdLst>
                <a:gd name="T0" fmla="*/ 2 w 48"/>
                <a:gd name="T1" fmla="*/ 0 h 4"/>
                <a:gd name="T2" fmla="*/ 0 w 48"/>
                <a:gd name="T3" fmla="*/ 2 h 4"/>
                <a:gd name="T4" fmla="*/ 2 w 48"/>
                <a:gd name="T5" fmla="*/ 4 h 4"/>
                <a:gd name="T6" fmla="*/ 46 w 48"/>
                <a:gd name="T7" fmla="*/ 4 h 4"/>
                <a:gd name="T8" fmla="*/ 48 w 48"/>
                <a:gd name="T9" fmla="*/ 2 h 4"/>
                <a:gd name="T10" fmla="*/ 46 w 48"/>
                <a:gd name="T11" fmla="*/ 0 h 4"/>
                <a:gd name="T12" fmla="*/ 2 w 48"/>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48" h="4">
                  <a:moveTo>
                    <a:pt x="2" y="0"/>
                  </a:moveTo>
                  <a:cubicBezTo>
                    <a:pt x="1" y="0"/>
                    <a:pt x="0" y="1"/>
                    <a:pt x="0" y="2"/>
                  </a:cubicBezTo>
                  <a:cubicBezTo>
                    <a:pt x="0" y="3"/>
                    <a:pt x="1" y="4"/>
                    <a:pt x="2" y="4"/>
                  </a:cubicBezTo>
                  <a:cubicBezTo>
                    <a:pt x="46" y="4"/>
                    <a:pt x="46" y="4"/>
                    <a:pt x="46" y="4"/>
                  </a:cubicBezTo>
                  <a:cubicBezTo>
                    <a:pt x="48" y="4"/>
                    <a:pt x="48" y="3"/>
                    <a:pt x="48" y="2"/>
                  </a:cubicBezTo>
                  <a:cubicBezTo>
                    <a:pt x="48" y="1"/>
                    <a:pt x="48" y="0"/>
                    <a:pt x="46" y="0"/>
                  </a:cubicBezTo>
                  <a:lnTo>
                    <a:pt x="2"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61" name="Group 260"/>
          <p:cNvGrpSpPr/>
          <p:nvPr userDrawn="1"/>
        </p:nvGrpSpPr>
        <p:grpSpPr>
          <a:xfrm>
            <a:off x="6762750" y="1933575"/>
            <a:ext cx="409576" cy="593725"/>
            <a:chOff x="6762750" y="1933575"/>
            <a:chExt cx="409576" cy="593725"/>
          </a:xfrm>
        </p:grpSpPr>
        <p:sp>
          <p:nvSpPr>
            <p:cNvPr id="262" name="Rectangle 222"/>
            <p:cNvSpPr>
              <a:spLocks noChangeArrowheads="1"/>
            </p:cNvSpPr>
            <p:nvPr userDrawn="1"/>
          </p:nvSpPr>
          <p:spPr bwMode="auto">
            <a:xfrm>
              <a:off x="6964363" y="2144713"/>
              <a:ext cx="119063" cy="793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3" name="Freeform 223"/>
            <p:cNvSpPr>
              <a:spLocks/>
            </p:cNvSpPr>
            <p:nvPr userDrawn="1"/>
          </p:nvSpPr>
          <p:spPr bwMode="auto">
            <a:xfrm>
              <a:off x="6875463" y="2144713"/>
              <a:ext cx="100013" cy="150813"/>
            </a:xfrm>
            <a:custGeom>
              <a:avLst/>
              <a:gdLst>
                <a:gd name="T0" fmla="*/ 0 w 26"/>
                <a:gd name="T1" fmla="*/ 1 h 39"/>
                <a:gd name="T2" fmla="*/ 1 w 26"/>
                <a:gd name="T3" fmla="*/ 39 h 39"/>
                <a:gd name="T4" fmla="*/ 26 w 26"/>
                <a:gd name="T5" fmla="*/ 20 h 39"/>
                <a:gd name="T6" fmla="*/ 0 w 26"/>
                <a:gd name="T7" fmla="*/ 0 h 39"/>
                <a:gd name="T8" fmla="*/ 0 w 26"/>
                <a:gd name="T9" fmla="*/ 1 h 39"/>
              </a:gdLst>
              <a:ahLst/>
              <a:cxnLst>
                <a:cxn ang="0">
                  <a:pos x="T0" y="T1"/>
                </a:cxn>
                <a:cxn ang="0">
                  <a:pos x="T2" y="T3"/>
                </a:cxn>
                <a:cxn ang="0">
                  <a:pos x="T4" y="T5"/>
                </a:cxn>
                <a:cxn ang="0">
                  <a:pos x="T6" y="T7"/>
                </a:cxn>
                <a:cxn ang="0">
                  <a:pos x="T8" y="T9"/>
                </a:cxn>
              </a:cxnLst>
              <a:rect l="0" t="0" r="r" b="b"/>
              <a:pathLst>
                <a:path w="26" h="39">
                  <a:moveTo>
                    <a:pt x="0" y="1"/>
                  </a:moveTo>
                  <a:cubicBezTo>
                    <a:pt x="1" y="39"/>
                    <a:pt x="1" y="39"/>
                    <a:pt x="1" y="39"/>
                  </a:cubicBezTo>
                  <a:cubicBezTo>
                    <a:pt x="26" y="20"/>
                    <a:pt x="26" y="20"/>
                    <a:pt x="26" y="20"/>
                  </a:cubicBezTo>
                  <a:cubicBezTo>
                    <a:pt x="0" y="0"/>
                    <a:pt x="0" y="0"/>
                    <a:pt x="0" y="0"/>
                  </a:cubicBezTo>
                  <a:cubicBezTo>
                    <a:pt x="0" y="0"/>
                    <a:pt x="0" y="1"/>
                    <a:pt x="0" y="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4" name="Freeform 224"/>
            <p:cNvSpPr>
              <a:spLocks/>
            </p:cNvSpPr>
            <p:nvPr userDrawn="1"/>
          </p:nvSpPr>
          <p:spPr bwMode="auto">
            <a:xfrm>
              <a:off x="6889750" y="2028825"/>
              <a:ext cx="266700" cy="142875"/>
            </a:xfrm>
            <a:custGeom>
              <a:avLst/>
              <a:gdLst>
                <a:gd name="T0" fmla="*/ 168 w 168"/>
                <a:gd name="T1" fmla="*/ 64 h 90"/>
                <a:gd name="T2" fmla="*/ 83 w 168"/>
                <a:gd name="T3" fmla="*/ 0 h 90"/>
                <a:gd name="T4" fmla="*/ 0 w 168"/>
                <a:gd name="T5" fmla="*/ 64 h 90"/>
                <a:gd name="T6" fmla="*/ 34 w 168"/>
                <a:gd name="T7" fmla="*/ 90 h 90"/>
                <a:gd name="T8" fmla="*/ 34 w 168"/>
                <a:gd name="T9" fmla="*/ 56 h 90"/>
                <a:gd name="T10" fmla="*/ 134 w 168"/>
                <a:gd name="T11" fmla="*/ 56 h 90"/>
                <a:gd name="T12" fmla="*/ 134 w 168"/>
                <a:gd name="T13" fmla="*/ 90 h 90"/>
                <a:gd name="T14" fmla="*/ 168 w 168"/>
                <a:gd name="T15" fmla="*/ 64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 h="90">
                  <a:moveTo>
                    <a:pt x="168" y="64"/>
                  </a:moveTo>
                  <a:lnTo>
                    <a:pt x="83" y="0"/>
                  </a:lnTo>
                  <a:lnTo>
                    <a:pt x="0" y="64"/>
                  </a:lnTo>
                  <a:lnTo>
                    <a:pt x="34" y="90"/>
                  </a:lnTo>
                  <a:lnTo>
                    <a:pt x="34" y="56"/>
                  </a:lnTo>
                  <a:lnTo>
                    <a:pt x="134" y="56"/>
                  </a:lnTo>
                  <a:lnTo>
                    <a:pt x="134" y="90"/>
                  </a:lnTo>
                  <a:lnTo>
                    <a:pt x="168" y="6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5" name="Rectangle 225"/>
            <p:cNvSpPr>
              <a:spLocks noChangeArrowheads="1"/>
            </p:cNvSpPr>
            <p:nvPr userDrawn="1"/>
          </p:nvSpPr>
          <p:spPr bwMode="auto">
            <a:xfrm>
              <a:off x="6964363" y="2168525"/>
              <a:ext cx="119063"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6" name="Freeform 226"/>
            <p:cNvSpPr>
              <a:spLocks/>
            </p:cNvSpPr>
            <p:nvPr userDrawn="1"/>
          </p:nvSpPr>
          <p:spPr bwMode="auto">
            <a:xfrm>
              <a:off x="7072313" y="2144713"/>
              <a:ext cx="100013" cy="147638"/>
            </a:xfrm>
            <a:custGeom>
              <a:avLst/>
              <a:gdLst>
                <a:gd name="T0" fmla="*/ 26 w 26"/>
                <a:gd name="T1" fmla="*/ 0 h 38"/>
                <a:gd name="T2" fmla="*/ 0 w 26"/>
                <a:gd name="T3" fmla="*/ 19 h 38"/>
                <a:gd name="T4" fmla="*/ 25 w 26"/>
                <a:gd name="T5" fmla="*/ 38 h 38"/>
                <a:gd name="T6" fmla="*/ 26 w 26"/>
                <a:gd name="T7" fmla="*/ 36 h 38"/>
                <a:gd name="T8" fmla="*/ 26 w 26"/>
                <a:gd name="T9" fmla="*/ 1 h 38"/>
                <a:gd name="T10" fmla="*/ 26 w 26"/>
                <a:gd name="T11" fmla="*/ 0 h 38"/>
              </a:gdLst>
              <a:ahLst/>
              <a:cxnLst>
                <a:cxn ang="0">
                  <a:pos x="T0" y="T1"/>
                </a:cxn>
                <a:cxn ang="0">
                  <a:pos x="T2" y="T3"/>
                </a:cxn>
                <a:cxn ang="0">
                  <a:pos x="T4" y="T5"/>
                </a:cxn>
                <a:cxn ang="0">
                  <a:pos x="T6" y="T7"/>
                </a:cxn>
                <a:cxn ang="0">
                  <a:pos x="T8" y="T9"/>
                </a:cxn>
                <a:cxn ang="0">
                  <a:pos x="T10" y="T11"/>
                </a:cxn>
              </a:cxnLst>
              <a:rect l="0" t="0" r="r" b="b"/>
              <a:pathLst>
                <a:path w="26" h="38">
                  <a:moveTo>
                    <a:pt x="26" y="0"/>
                  </a:moveTo>
                  <a:cubicBezTo>
                    <a:pt x="0" y="19"/>
                    <a:pt x="0" y="19"/>
                    <a:pt x="0" y="19"/>
                  </a:cubicBezTo>
                  <a:cubicBezTo>
                    <a:pt x="25" y="38"/>
                    <a:pt x="25" y="38"/>
                    <a:pt x="25" y="38"/>
                  </a:cubicBezTo>
                  <a:cubicBezTo>
                    <a:pt x="26" y="38"/>
                    <a:pt x="26" y="37"/>
                    <a:pt x="26" y="36"/>
                  </a:cubicBezTo>
                  <a:cubicBezTo>
                    <a:pt x="26" y="1"/>
                    <a:pt x="26" y="1"/>
                    <a:pt x="26" y="1"/>
                  </a:cubicBezTo>
                  <a:cubicBezTo>
                    <a:pt x="26" y="0"/>
                    <a:pt x="26" y="0"/>
                    <a:pt x="26"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7" name="Freeform 227"/>
            <p:cNvSpPr>
              <a:spLocks/>
            </p:cNvSpPr>
            <p:nvPr userDrawn="1"/>
          </p:nvSpPr>
          <p:spPr bwMode="auto">
            <a:xfrm>
              <a:off x="6894513" y="2233613"/>
              <a:ext cx="258763" cy="77788"/>
            </a:xfrm>
            <a:custGeom>
              <a:avLst/>
              <a:gdLst>
                <a:gd name="T0" fmla="*/ 35 w 67"/>
                <a:gd name="T1" fmla="*/ 4 h 20"/>
                <a:gd name="T2" fmla="*/ 33 w 67"/>
                <a:gd name="T3" fmla="*/ 6 h 20"/>
                <a:gd name="T4" fmla="*/ 32 w 67"/>
                <a:gd name="T5" fmla="*/ 4 h 20"/>
                <a:gd name="T6" fmla="*/ 26 w 67"/>
                <a:gd name="T7" fmla="*/ 1 h 20"/>
                <a:gd name="T8" fmla="*/ 0 w 67"/>
                <a:gd name="T9" fmla="*/ 20 h 20"/>
                <a:gd name="T10" fmla="*/ 2 w 67"/>
                <a:gd name="T11" fmla="*/ 20 h 20"/>
                <a:gd name="T12" fmla="*/ 65 w 67"/>
                <a:gd name="T13" fmla="*/ 20 h 20"/>
                <a:gd name="T14" fmla="*/ 67 w 67"/>
                <a:gd name="T15" fmla="*/ 20 h 20"/>
                <a:gd name="T16" fmla="*/ 41 w 67"/>
                <a:gd name="T17" fmla="*/ 0 h 20"/>
                <a:gd name="T18" fmla="*/ 35 w 67"/>
                <a:gd name="T19" fmla="*/ 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20">
                  <a:moveTo>
                    <a:pt x="35" y="4"/>
                  </a:moveTo>
                  <a:cubicBezTo>
                    <a:pt x="33" y="6"/>
                    <a:pt x="33" y="6"/>
                    <a:pt x="33" y="6"/>
                  </a:cubicBezTo>
                  <a:cubicBezTo>
                    <a:pt x="32" y="4"/>
                    <a:pt x="32" y="4"/>
                    <a:pt x="32" y="4"/>
                  </a:cubicBezTo>
                  <a:cubicBezTo>
                    <a:pt x="26" y="1"/>
                    <a:pt x="26" y="1"/>
                    <a:pt x="26" y="1"/>
                  </a:cubicBezTo>
                  <a:cubicBezTo>
                    <a:pt x="0" y="20"/>
                    <a:pt x="0" y="20"/>
                    <a:pt x="0" y="20"/>
                  </a:cubicBezTo>
                  <a:cubicBezTo>
                    <a:pt x="1" y="20"/>
                    <a:pt x="1" y="20"/>
                    <a:pt x="2" y="20"/>
                  </a:cubicBezTo>
                  <a:cubicBezTo>
                    <a:pt x="65" y="20"/>
                    <a:pt x="65" y="20"/>
                    <a:pt x="65" y="20"/>
                  </a:cubicBezTo>
                  <a:cubicBezTo>
                    <a:pt x="66" y="20"/>
                    <a:pt x="66" y="20"/>
                    <a:pt x="67" y="20"/>
                  </a:cubicBezTo>
                  <a:cubicBezTo>
                    <a:pt x="41" y="0"/>
                    <a:pt x="41" y="0"/>
                    <a:pt x="41" y="0"/>
                  </a:cubicBezTo>
                  <a:lnTo>
                    <a:pt x="35" y="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8" name="Freeform 228"/>
            <p:cNvSpPr>
              <a:spLocks noEditPoints="1"/>
            </p:cNvSpPr>
            <p:nvPr userDrawn="1"/>
          </p:nvSpPr>
          <p:spPr bwMode="auto">
            <a:xfrm>
              <a:off x="6762750" y="1933575"/>
              <a:ext cx="350838" cy="593725"/>
            </a:xfrm>
            <a:custGeom>
              <a:avLst/>
              <a:gdLst>
                <a:gd name="T0" fmla="*/ 80 w 91"/>
                <a:gd name="T1" fmla="*/ 133 h 154"/>
                <a:gd name="T2" fmla="*/ 13 w 91"/>
                <a:gd name="T3" fmla="*/ 133 h 154"/>
                <a:gd name="T4" fmla="*/ 13 w 91"/>
                <a:gd name="T5" fmla="*/ 11 h 154"/>
                <a:gd name="T6" fmla="*/ 80 w 91"/>
                <a:gd name="T7" fmla="*/ 11 h 154"/>
                <a:gd name="T8" fmla="*/ 80 w 91"/>
                <a:gd name="T9" fmla="*/ 25 h 154"/>
                <a:gd name="T10" fmla="*/ 91 w 91"/>
                <a:gd name="T11" fmla="*/ 34 h 154"/>
                <a:gd name="T12" fmla="*/ 91 w 91"/>
                <a:gd name="T13" fmla="*/ 5 h 154"/>
                <a:gd name="T14" fmla="*/ 86 w 91"/>
                <a:gd name="T15" fmla="*/ 0 h 154"/>
                <a:gd name="T16" fmla="*/ 6 w 91"/>
                <a:gd name="T17" fmla="*/ 0 h 154"/>
                <a:gd name="T18" fmla="*/ 0 w 91"/>
                <a:gd name="T19" fmla="*/ 5 h 154"/>
                <a:gd name="T20" fmla="*/ 0 w 91"/>
                <a:gd name="T21" fmla="*/ 149 h 154"/>
                <a:gd name="T22" fmla="*/ 6 w 91"/>
                <a:gd name="T23" fmla="*/ 154 h 154"/>
                <a:gd name="T24" fmla="*/ 86 w 91"/>
                <a:gd name="T25" fmla="*/ 154 h 154"/>
                <a:gd name="T26" fmla="*/ 91 w 91"/>
                <a:gd name="T27" fmla="*/ 149 h 154"/>
                <a:gd name="T28" fmla="*/ 91 w 91"/>
                <a:gd name="T29" fmla="*/ 106 h 154"/>
                <a:gd name="T30" fmla="*/ 80 w 91"/>
                <a:gd name="T31" fmla="*/ 106 h 154"/>
                <a:gd name="T32" fmla="*/ 80 w 91"/>
                <a:gd name="T33" fmla="*/ 133 h 154"/>
                <a:gd name="T34" fmla="*/ 47 w 91"/>
                <a:gd name="T35" fmla="*/ 151 h 154"/>
                <a:gd name="T36" fmla="*/ 40 w 91"/>
                <a:gd name="T37" fmla="*/ 144 h 154"/>
                <a:gd name="T38" fmla="*/ 47 w 91"/>
                <a:gd name="T39" fmla="*/ 137 h 154"/>
                <a:gd name="T40" fmla="*/ 53 w 91"/>
                <a:gd name="T41" fmla="*/ 144 h 154"/>
                <a:gd name="T42" fmla="*/ 47 w 91"/>
                <a:gd name="T43" fmla="*/ 15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154">
                  <a:moveTo>
                    <a:pt x="80" y="133"/>
                  </a:moveTo>
                  <a:cubicBezTo>
                    <a:pt x="13" y="133"/>
                    <a:pt x="13" y="133"/>
                    <a:pt x="13" y="133"/>
                  </a:cubicBezTo>
                  <a:cubicBezTo>
                    <a:pt x="13" y="11"/>
                    <a:pt x="13" y="11"/>
                    <a:pt x="13" y="11"/>
                  </a:cubicBezTo>
                  <a:cubicBezTo>
                    <a:pt x="80" y="11"/>
                    <a:pt x="80" y="11"/>
                    <a:pt x="80" y="11"/>
                  </a:cubicBezTo>
                  <a:cubicBezTo>
                    <a:pt x="80" y="25"/>
                    <a:pt x="80" y="25"/>
                    <a:pt x="80" y="25"/>
                  </a:cubicBezTo>
                  <a:cubicBezTo>
                    <a:pt x="91" y="34"/>
                    <a:pt x="91" y="34"/>
                    <a:pt x="91" y="34"/>
                  </a:cubicBezTo>
                  <a:cubicBezTo>
                    <a:pt x="91" y="5"/>
                    <a:pt x="91" y="5"/>
                    <a:pt x="91" y="5"/>
                  </a:cubicBezTo>
                  <a:cubicBezTo>
                    <a:pt x="91" y="2"/>
                    <a:pt x="89" y="0"/>
                    <a:pt x="86" y="0"/>
                  </a:cubicBezTo>
                  <a:cubicBezTo>
                    <a:pt x="6" y="0"/>
                    <a:pt x="6" y="0"/>
                    <a:pt x="6" y="0"/>
                  </a:cubicBezTo>
                  <a:cubicBezTo>
                    <a:pt x="3" y="0"/>
                    <a:pt x="0" y="2"/>
                    <a:pt x="0" y="5"/>
                  </a:cubicBezTo>
                  <a:cubicBezTo>
                    <a:pt x="0" y="149"/>
                    <a:pt x="0" y="149"/>
                    <a:pt x="0" y="149"/>
                  </a:cubicBezTo>
                  <a:cubicBezTo>
                    <a:pt x="0" y="152"/>
                    <a:pt x="3" y="154"/>
                    <a:pt x="6" y="154"/>
                  </a:cubicBezTo>
                  <a:cubicBezTo>
                    <a:pt x="86" y="154"/>
                    <a:pt x="86" y="154"/>
                    <a:pt x="86" y="154"/>
                  </a:cubicBezTo>
                  <a:cubicBezTo>
                    <a:pt x="89" y="154"/>
                    <a:pt x="91" y="152"/>
                    <a:pt x="91" y="149"/>
                  </a:cubicBezTo>
                  <a:cubicBezTo>
                    <a:pt x="91" y="106"/>
                    <a:pt x="91" y="106"/>
                    <a:pt x="91" y="106"/>
                  </a:cubicBezTo>
                  <a:cubicBezTo>
                    <a:pt x="80" y="106"/>
                    <a:pt x="80" y="106"/>
                    <a:pt x="80" y="106"/>
                  </a:cubicBezTo>
                  <a:lnTo>
                    <a:pt x="80" y="133"/>
                  </a:lnTo>
                  <a:close/>
                  <a:moveTo>
                    <a:pt x="47" y="151"/>
                  </a:moveTo>
                  <a:cubicBezTo>
                    <a:pt x="43" y="151"/>
                    <a:pt x="40" y="148"/>
                    <a:pt x="40" y="144"/>
                  </a:cubicBezTo>
                  <a:cubicBezTo>
                    <a:pt x="40" y="140"/>
                    <a:pt x="43" y="137"/>
                    <a:pt x="47" y="137"/>
                  </a:cubicBezTo>
                  <a:cubicBezTo>
                    <a:pt x="51" y="137"/>
                    <a:pt x="53" y="140"/>
                    <a:pt x="53" y="144"/>
                  </a:cubicBezTo>
                  <a:cubicBezTo>
                    <a:pt x="53" y="148"/>
                    <a:pt x="51" y="151"/>
                    <a:pt x="47" y="15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69" name="Freeform 229"/>
          <p:cNvSpPr>
            <a:spLocks noEditPoints="1"/>
          </p:cNvSpPr>
          <p:nvPr userDrawn="1"/>
        </p:nvSpPr>
        <p:spPr bwMode="auto">
          <a:xfrm>
            <a:off x="6905625" y="3378200"/>
            <a:ext cx="452438" cy="512763"/>
          </a:xfrm>
          <a:custGeom>
            <a:avLst/>
            <a:gdLst>
              <a:gd name="T0" fmla="*/ 61 w 117"/>
              <a:gd name="T1" fmla="*/ 118 h 133"/>
              <a:gd name="T2" fmla="*/ 96 w 117"/>
              <a:gd name="T3" fmla="*/ 96 h 133"/>
              <a:gd name="T4" fmla="*/ 97 w 117"/>
              <a:gd name="T5" fmla="*/ 95 h 133"/>
              <a:gd name="T6" fmla="*/ 96 w 117"/>
              <a:gd name="T7" fmla="*/ 20 h 133"/>
              <a:gd name="T8" fmla="*/ 95 w 117"/>
              <a:gd name="T9" fmla="*/ 19 h 133"/>
              <a:gd name="T10" fmla="*/ 23 w 117"/>
              <a:gd name="T11" fmla="*/ 18 h 133"/>
              <a:gd name="T12" fmla="*/ 21 w 117"/>
              <a:gd name="T13" fmla="*/ 20 h 133"/>
              <a:gd name="T14" fmla="*/ 19 w 117"/>
              <a:gd name="T15" fmla="*/ 94 h 133"/>
              <a:gd name="T16" fmla="*/ 20 w 117"/>
              <a:gd name="T17" fmla="*/ 95 h 133"/>
              <a:gd name="T18" fmla="*/ 55 w 117"/>
              <a:gd name="T19" fmla="*/ 111 h 133"/>
              <a:gd name="T20" fmla="*/ 41 w 117"/>
              <a:gd name="T21" fmla="*/ 118 h 133"/>
              <a:gd name="T22" fmla="*/ 5 w 117"/>
              <a:gd name="T23" fmla="*/ 121 h 133"/>
              <a:gd name="T24" fmla="*/ 41 w 117"/>
              <a:gd name="T25" fmla="*/ 130 h 133"/>
              <a:gd name="T26" fmla="*/ 75 w 117"/>
              <a:gd name="T27" fmla="*/ 133 h 133"/>
              <a:gd name="T28" fmla="*/ 111 w 117"/>
              <a:gd name="T29" fmla="*/ 130 h 133"/>
              <a:gd name="T30" fmla="*/ 75 w 117"/>
              <a:gd name="T31" fmla="*/ 121 h 133"/>
              <a:gd name="T32" fmla="*/ 101 w 117"/>
              <a:gd name="T33" fmla="*/ 42 h 133"/>
              <a:gd name="T34" fmla="*/ 99 w 117"/>
              <a:gd name="T35" fmla="*/ 50 h 133"/>
              <a:gd name="T36" fmla="*/ 15 w 117"/>
              <a:gd name="T37" fmla="*/ 70 h 133"/>
              <a:gd name="T38" fmla="*/ 18 w 117"/>
              <a:gd name="T39" fmla="*/ 61 h 133"/>
              <a:gd name="T40" fmla="*/ 63 w 117"/>
              <a:gd name="T41" fmla="*/ 92 h 133"/>
              <a:gd name="T42" fmla="*/ 87 w 117"/>
              <a:gd name="T43" fmla="*/ 92 h 133"/>
              <a:gd name="T44" fmla="*/ 58 w 117"/>
              <a:gd name="T45" fmla="*/ 52 h 133"/>
              <a:gd name="T46" fmla="*/ 64 w 117"/>
              <a:gd name="T47" fmla="*/ 25 h 133"/>
              <a:gd name="T48" fmla="*/ 58 w 117"/>
              <a:gd name="T49" fmla="*/ 52 h 133"/>
              <a:gd name="T50" fmla="*/ 90 w 117"/>
              <a:gd name="T51" fmla="*/ 51 h 133"/>
              <a:gd name="T52" fmla="*/ 64 w 117"/>
              <a:gd name="T53" fmla="*/ 58 h 133"/>
              <a:gd name="T54" fmla="*/ 52 w 117"/>
              <a:gd name="T55" fmla="*/ 58 h 133"/>
              <a:gd name="T56" fmla="*/ 27 w 117"/>
              <a:gd name="T57" fmla="*/ 61 h 133"/>
              <a:gd name="T58" fmla="*/ 52 w 117"/>
              <a:gd name="T59" fmla="*/ 58 h 133"/>
              <a:gd name="T60" fmla="*/ 71 w 117"/>
              <a:gd name="T61" fmla="*/ 76 h 133"/>
              <a:gd name="T62" fmla="*/ 42 w 117"/>
              <a:gd name="T63" fmla="*/ 80 h 133"/>
              <a:gd name="T64" fmla="*/ 93 w 117"/>
              <a:gd name="T65" fmla="*/ 87 h 133"/>
              <a:gd name="T66" fmla="*/ 94 w 117"/>
              <a:gd name="T67" fmla="*/ 60 h 133"/>
              <a:gd name="T68" fmla="*/ 92 w 117"/>
              <a:gd name="T69" fmla="*/ 29 h 133"/>
              <a:gd name="T70" fmla="*/ 88 w 117"/>
              <a:gd name="T71" fmla="*/ 34 h 133"/>
              <a:gd name="T72" fmla="*/ 87 w 117"/>
              <a:gd name="T73" fmla="*/ 23 h 133"/>
              <a:gd name="T74" fmla="*/ 74 w 117"/>
              <a:gd name="T75" fmla="*/ 22 h 133"/>
              <a:gd name="T76" fmla="*/ 71 w 117"/>
              <a:gd name="T77" fmla="*/ 14 h 133"/>
              <a:gd name="T78" fmla="*/ 53 w 117"/>
              <a:gd name="T79" fmla="*/ 13 h 133"/>
              <a:gd name="T80" fmla="*/ 54 w 117"/>
              <a:gd name="T81" fmla="*/ 21 h 133"/>
              <a:gd name="T82" fmla="*/ 29 w 117"/>
              <a:gd name="T83" fmla="*/ 23 h 133"/>
              <a:gd name="T84" fmla="*/ 24 w 117"/>
              <a:gd name="T85" fmla="*/ 29 h 133"/>
              <a:gd name="T86" fmla="*/ 23 w 117"/>
              <a:gd name="T87" fmla="*/ 51 h 133"/>
              <a:gd name="T88" fmla="*/ 23 w 117"/>
              <a:gd name="T89" fmla="*/ 70 h 133"/>
              <a:gd name="T90" fmla="*/ 24 w 117"/>
              <a:gd name="T91" fmla="*/ 87 h 133"/>
              <a:gd name="T92" fmla="*/ 30 w 117"/>
              <a:gd name="T93" fmla="*/ 92 h 133"/>
              <a:gd name="T94" fmla="*/ 44 w 117"/>
              <a:gd name="T95" fmla="*/ 92 h 133"/>
              <a:gd name="T96" fmla="*/ 53 w 117"/>
              <a:gd name="T97" fmla="*/ 97 h 133"/>
              <a:gd name="T98" fmla="*/ 43 w 117"/>
              <a:gd name="T99" fmla="*/ 10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7" h="133">
                <a:moveTo>
                  <a:pt x="75" y="118"/>
                </a:moveTo>
                <a:cubicBezTo>
                  <a:pt x="61" y="118"/>
                  <a:pt x="61" y="118"/>
                  <a:pt x="61" y="118"/>
                </a:cubicBezTo>
                <a:cubicBezTo>
                  <a:pt x="61" y="111"/>
                  <a:pt x="61" y="111"/>
                  <a:pt x="61" y="111"/>
                </a:cubicBezTo>
                <a:cubicBezTo>
                  <a:pt x="74" y="110"/>
                  <a:pt x="86" y="105"/>
                  <a:pt x="96" y="96"/>
                </a:cubicBezTo>
                <a:cubicBezTo>
                  <a:pt x="96" y="95"/>
                  <a:pt x="96" y="95"/>
                  <a:pt x="96" y="95"/>
                </a:cubicBezTo>
                <a:cubicBezTo>
                  <a:pt x="97" y="95"/>
                  <a:pt x="97" y="95"/>
                  <a:pt x="97" y="95"/>
                </a:cubicBezTo>
                <a:cubicBezTo>
                  <a:pt x="97" y="94"/>
                  <a:pt x="98" y="94"/>
                  <a:pt x="98" y="93"/>
                </a:cubicBezTo>
                <a:cubicBezTo>
                  <a:pt x="117" y="72"/>
                  <a:pt x="116" y="40"/>
                  <a:pt x="96" y="20"/>
                </a:cubicBezTo>
                <a:cubicBezTo>
                  <a:pt x="96" y="20"/>
                  <a:pt x="96" y="20"/>
                  <a:pt x="96" y="20"/>
                </a:cubicBezTo>
                <a:cubicBezTo>
                  <a:pt x="95" y="20"/>
                  <a:pt x="95" y="19"/>
                  <a:pt x="95" y="19"/>
                </a:cubicBezTo>
                <a:cubicBezTo>
                  <a:pt x="95" y="19"/>
                  <a:pt x="95" y="19"/>
                  <a:pt x="94" y="19"/>
                </a:cubicBezTo>
                <a:cubicBezTo>
                  <a:pt x="74" y="0"/>
                  <a:pt x="43" y="0"/>
                  <a:pt x="23" y="18"/>
                </a:cubicBezTo>
                <a:cubicBezTo>
                  <a:pt x="22" y="18"/>
                  <a:pt x="22" y="19"/>
                  <a:pt x="21" y="19"/>
                </a:cubicBezTo>
                <a:cubicBezTo>
                  <a:pt x="21" y="19"/>
                  <a:pt x="21" y="19"/>
                  <a:pt x="21" y="20"/>
                </a:cubicBezTo>
                <a:cubicBezTo>
                  <a:pt x="21" y="20"/>
                  <a:pt x="21" y="20"/>
                  <a:pt x="20" y="20"/>
                </a:cubicBezTo>
                <a:cubicBezTo>
                  <a:pt x="0" y="40"/>
                  <a:pt x="0" y="73"/>
                  <a:pt x="19" y="94"/>
                </a:cubicBezTo>
                <a:cubicBezTo>
                  <a:pt x="19" y="94"/>
                  <a:pt x="20" y="95"/>
                  <a:pt x="20" y="95"/>
                </a:cubicBezTo>
                <a:cubicBezTo>
                  <a:pt x="20" y="95"/>
                  <a:pt x="20" y="95"/>
                  <a:pt x="20" y="95"/>
                </a:cubicBezTo>
                <a:cubicBezTo>
                  <a:pt x="20" y="95"/>
                  <a:pt x="20" y="95"/>
                  <a:pt x="20" y="96"/>
                </a:cubicBezTo>
                <a:cubicBezTo>
                  <a:pt x="30" y="105"/>
                  <a:pt x="42" y="110"/>
                  <a:pt x="55" y="111"/>
                </a:cubicBezTo>
                <a:cubicBezTo>
                  <a:pt x="55" y="118"/>
                  <a:pt x="55" y="118"/>
                  <a:pt x="55" y="118"/>
                </a:cubicBezTo>
                <a:cubicBezTo>
                  <a:pt x="41" y="118"/>
                  <a:pt x="41" y="118"/>
                  <a:pt x="41" y="118"/>
                </a:cubicBezTo>
                <a:cubicBezTo>
                  <a:pt x="41" y="121"/>
                  <a:pt x="41" y="121"/>
                  <a:pt x="41" y="121"/>
                </a:cubicBezTo>
                <a:cubicBezTo>
                  <a:pt x="5" y="121"/>
                  <a:pt x="5" y="121"/>
                  <a:pt x="5" y="121"/>
                </a:cubicBezTo>
                <a:cubicBezTo>
                  <a:pt x="5" y="130"/>
                  <a:pt x="5" y="130"/>
                  <a:pt x="5" y="130"/>
                </a:cubicBezTo>
                <a:cubicBezTo>
                  <a:pt x="41" y="130"/>
                  <a:pt x="41" y="130"/>
                  <a:pt x="41" y="130"/>
                </a:cubicBezTo>
                <a:cubicBezTo>
                  <a:pt x="41" y="133"/>
                  <a:pt x="41" y="133"/>
                  <a:pt x="41" y="133"/>
                </a:cubicBezTo>
                <a:cubicBezTo>
                  <a:pt x="75" y="133"/>
                  <a:pt x="75" y="133"/>
                  <a:pt x="75" y="133"/>
                </a:cubicBezTo>
                <a:cubicBezTo>
                  <a:pt x="75" y="130"/>
                  <a:pt x="75" y="130"/>
                  <a:pt x="75" y="130"/>
                </a:cubicBezTo>
                <a:cubicBezTo>
                  <a:pt x="111" y="130"/>
                  <a:pt x="111" y="130"/>
                  <a:pt x="111" y="130"/>
                </a:cubicBezTo>
                <a:cubicBezTo>
                  <a:pt x="111" y="121"/>
                  <a:pt x="111" y="121"/>
                  <a:pt x="111" y="121"/>
                </a:cubicBezTo>
                <a:cubicBezTo>
                  <a:pt x="75" y="121"/>
                  <a:pt x="75" y="121"/>
                  <a:pt x="75" y="121"/>
                </a:cubicBezTo>
                <a:lnTo>
                  <a:pt x="75" y="118"/>
                </a:lnTo>
                <a:close/>
                <a:moveTo>
                  <a:pt x="101" y="42"/>
                </a:moveTo>
                <a:cubicBezTo>
                  <a:pt x="103" y="49"/>
                  <a:pt x="104" y="56"/>
                  <a:pt x="103" y="62"/>
                </a:cubicBezTo>
                <a:cubicBezTo>
                  <a:pt x="102" y="58"/>
                  <a:pt x="101" y="54"/>
                  <a:pt x="99" y="50"/>
                </a:cubicBezTo>
                <a:cubicBezTo>
                  <a:pt x="100" y="48"/>
                  <a:pt x="100" y="45"/>
                  <a:pt x="101" y="42"/>
                </a:cubicBezTo>
                <a:close/>
                <a:moveTo>
                  <a:pt x="15" y="70"/>
                </a:moveTo>
                <a:cubicBezTo>
                  <a:pt x="13" y="63"/>
                  <a:pt x="12" y="55"/>
                  <a:pt x="14" y="48"/>
                </a:cubicBezTo>
                <a:cubicBezTo>
                  <a:pt x="15" y="52"/>
                  <a:pt x="16" y="56"/>
                  <a:pt x="18" y="61"/>
                </a:cubicBezTo>
                <a:cubicBezTo>
                  <a:pt x="17" y="64"/>
                  <a:pt x="15" y="67"/>
                  <a:pt x="15" y="70"/>
                </a:cubicBezTo>
                <a:close/>
                <a:moveTo>
                  <a:pt x="63" y="92"/>
                </a:moveTo>
                <a:cubicBezTo>
                  <a:pt x="67" y="89"/>
                  <a:pt x="72" y="86"/>
                  <a:pt x="77" y="82"/>
                </a:cubicBezTo>
                <a:cubicBezTo>
                  <a:pt x="87" y="92"/>
                  <a:pt x="87" y="92"/>
                  <a:pt x="87" y="92"/>
                </a:cubicBezTo>
                <a:cubicBezTo>
                  <a:pt x="80" y="96"/>
                  <a:pt x="72" y="95"/>
                  <a:pt x="63" y="92"/>
                </a:cubicBezTo>
                <a:close/>
                <a:moveTo>
                  <a:pt x="58" y="52"/>
                </a:moveTo>
                <a:cubicBezTo>
                  <a:pt x="44" y="38"/>
                  <a:pt x="44" y="38"/>
                  <a:pt x="44" y="38"/>
                </a:cubicBezTo>
                <a:cubicBezTo>
                  <a:pt x="51" y="33"/>
                  <a:pt x="57" y="28"/>
                  <a:pt x="64" y="25"/>
                </a:cubicBezTo>
                <a:cubicBezTo>
                  <a:pt x="68" y="28"/>
                  <a:pt x="72" y="31"/>
                  <a:pt x="76" y="34"/>
                </a:cubicBezTo>
                <a:lnTo>
                  <a:pt x="58" y="52"/>
                </a:lnTo>
                <a:close/>
                <a:moveTo>
                  <a:pt x="82" y="40"/>
                </a:moveTo>
                <a:cubicBezTo>
                  <a:pt x="85" y="43"/>
                  <a:pt x="87" y="47"/>
                  <a:pt x="90" y="51"/>
                </a:cubicBezTo>
                <a:cubicBezTo>
                  <a:pt x="87" y="57"/>
                  <a:pt x="82" y="64"/>
                  <a:pt x="76" y="70"/>
                </a:cubicBezTo>
                <a:cubicBezTo>
                  <a:pt x="64" y="58"/>
                  <a:pt x="64" y="58"/>
                  <a:pt x="64" y="58"/>
                </a:cubicBezTo>
                <a:lnTo>
                  <a:pt x="82" y="40"/>
                </a:lnTo>
                <a:close/>
                <a:moveTo>
                  <a:pt x="52" y="58"/>
                </a:moveTo>
                <a:cubicBezTo>
                  <a:pt x="36" y="74"/>
                  <a:pt x="36" y="74"/>
                  <a:pt x="36" y="74"/>
                </a:cubicBezTo>
                <a:cubicBezTo>
                  <a:pt x="32" y="70"/>
                  <a:pt x="29" y="65"/>
                  <a:pt x="27" y="61"/>
                </a:cubicBezTo>
                <a:cubicBezTo>
                  <a:pt x="30" y="55"/>
                  <a:pt x="34" y="49"/>
                  <a:pt x="39" y="44"/>
                </a:cubicBezTo>
                <a:lnTo>
                  <a:pt x="52" y="58"/>
                </a:lnTo>
                <a:close/>
                <a:moveTo>
                  <a:pt x="58" y="64"/>
                </a:moveTo>
                <a:cubicBezTo>
                  <a:pt x="71" y="76"/>
                  <a:pt x="71" y="76"/>
                  <a:pt x="71" y="76"/>
                </a:cubicBezTo>
                <a:cubicBezTo>
                  <a:pt x="65" y="81"/>
                  <a:pt x="59" y="85"/>
                  <a:pt x="53" y="88"/>
                </a:cubicBezTo>
                <a:cubicBezTo>
                  <a:pt x="50" y="86"/>
                  <a:pt x="46" y="83"/>
                  <a:pt x="42" y="80"/>
                </a:cubicBezTo>
                <a:lnTo>
                  <a:pt x="58" y="64"/>
                </a:lnTo>
                <a:close/>
                <a:moveTo>
                  <a:pt x="93" y="87"/>
                </a:moveTo>
                <a:cubicBezTo>
                  <a:pt x="82" y="76"/>
                  <a:pt x="82" y="76"/>
                  <a:pt x="82" y="76"/>
                </a:cubicBezTo>
                <a:cubicBezTo>
                  <a:pt x="87" y="71"/>
                  <a:pt x="91" y="65"/>
                  <a:pt x="94" y="60"/>
                </a:cubicBezTo>
                <a:cubicBezTo>
                  <a:pt x="98" y="70"/>
                  <a:pt x="98" y="80"/>
                  <a:pt x="93" y="87"/>
                </a:cubicBezTo>
                <a:close/>
                <a:moveTo>
                  <a:pt x="92" y="29"/>
                </a:moveTo>
                <a:cubicBezTo>
                  <a:pt x="93" y="33"/>
                  <a:pt x="94" y="36"/>
                  <a:pt x="93" y="41"/>
                </a:cubicBezTo>
                <a:cubicBezTo>
                  <a:pt x="91" y="39"/>
                  <a:pt x="89" y="36"/>
                  <a:pt x="88" y="34"/>
                </a:cubicBezTo>
                <a:lnTo>
                  <a:pt x="92" y="29"/>
                </a:lnTo>
                <a:close/>
                <a:moveTo>
                  <a:pt x="87" y="23"/>
                </a:moveTo>
                <a:cubicBezTo>
                  <a:pt x="82" y="28"/>
                  <a:pt x="82" y="28"/>
                  <a:pt x="82" y="28"/>
                </a:cubicBezTo>
                <a:cubicBezTo>
                  <a:pt x="79" y="26"/>
                  <a:pt x="76" y="24"/>
                  <a:pt x="74" y="22"/>
                </a:cubicBezTo>
                <a:cubicBezTo>
                  <a:pt x="79" y="21"/>
                  <a:pt x="84" y="21"/>
                  <a:pt x="87" y="23"/>
                </a:cubicBezTo>
                <a:close/>
                <a:moveTo>
                  <a:pt x="71" y="14"/>
                </a:moveTo>
                <a:cubicBezTo>
                  <a:pt x="69" y="15"/>
                  <a:pt x="66" y="16"/>
                  <a:pt x="64" y="16"/>
                </a:cubicBezTo>
                <a:cubicBezTo>
                  <a:pt x="60" y="15"/>
                  <a:pt x="57" y="14"/>
                  <a:pt x="53" y="13"/>
                </a:cubicBezTo>
                <a:cubicBezTo>
                  <a:pt x="59" y="12"/>
                  <a:pt x="65" y="13"/>
                  <a:pt x="71" y="14"/>
                </a:cubicBezTo>
                <a:close/>
                <a:moveTo>
                  <a:pt x="54" y="21"/>
                </a:moveTo>
                <a:cubicBezTo>
                  <a:pt x="49" y="24"/>
                  <a:pt x="44" y="28"/>
                  <a:pt x="39" y="32"/>
                </a:cubicBezTo>
                <a:cubicBezTo>
                  <a:pt x="29" y="23"/>
                  <a:pt x="29" y="23"/>
                  <a:pt x="29" y="23"/>
                </a:cubicBezTo>
                <a:cubicBezTo>
                  <a:pt x="35" y="19"/>
                  <a:pt x="44" y="18"/>
                  <a:pt x="54" y="21"/>
                </a:cubicBezTo>
                <a:close/>
                <a:moveTo>
                  <a:pt x="24" y="29"/>
                </a:moveTo>
                <a:cubicBezTo>
                  <a:pt x="33" y="38"/>
                  <a:pt x="33" y="38"/>
                  <a:pt x="33" y="38"/>
                </a:cubicBezTo>
                <a:cubicBezTo>
                  <a:pt x="29" y="42"/>
                  <a:pt x="26" y="47"/>
                  <a:pt x="23" y="51"/>
                </a:cubicBezTo>
                <a:cubicBezTo>
                  <a:pt x="21" y="43"/>
                  <a:pt x="21" y="35"/>
                  <a:pt x="24" y="29"/>
                </a:cubicBezTo>
                <a:close/>
                <a:moveTo>
                  <a:pt x="23" y="70"/>
                </a:moveTo>
                <a:cubicBezTo>
                  <a:pt x="25" y="73"/>
                  <a:pt x="28" y="77"/>
                  <a:pt x="31" y="80"/>
                </a:cubicBezTo>
                <a:cubicBezTo>
                  <a:pt x="24" y="87"/>
                  <a:pt x="24" y="87"/>
                  <a:pt x="24" y="87"/>
                </a:cubicBezTo>
                <a:cubicBezTo>
                  <a:pt x="21" y="82"/>
                  <a:pt x="21" y="77"/>
                  <a:pt x="23" y="70"/>
                </a:cubicBezTo>
                <a:close/>
                <a:moveTo>
                  <a:pt x="30" y="92"/>
                </a:moveTo>
                <a:cubicBezTo>
                  <a:pt x="36" y="85"/>
                  <a:pt x="36" y="85"/>
                  <a:pt x="36" y="85"/>
                </a:cubicBezTo>
                <a:cubicBezTo>
                  <a:pt x="39" y="88"/>
                  <a:pt x="41" y="90"/>
                  <a:pt x="44" y="92"/>
                </a:cubicBezTo>
                <a:cubicBezTo>
                  <a:pt x="39" y="93"/>
                  <a:pt x="34" y="93"/>
                  <a:pt x="30" y="92"/>
                </a:cubicBezTo>
                <a:close/>
                <a:moveTo>
                  <a:pt x="53" y="97"/>
                </a:moveTo>
                <a:cubicBezTo>
                  <a:pt x="58" y="99"/>
                  <a:pt x="63" y="101"/>
                  <a:pt x="68" y="102"/>
                </a:cubicBezTo>
                <a:cubicBezTo>
                  <a:pt x="60" y="104"/>
                  <a:pt x="51" y="103"/>
                  <a:pt x="43" y="100"/>
                </a:cubicBezTo>
                <a:cubicBezTo>
                  <a:pt x="46" y="100"/>
                  <a:pt x="50" y="99"/>
                  <a:pt x="53" y="9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70" name="Group 269"/>
          <p:cNvGrpSpPr/>
          <p:nvPr userDrawn="1"/>
        </p:nvGrpSpPr>
        <p:grpSpPr>
          <a:xfrm>
            <a:off x="6716713" y="2667000"/>
            <a:ext cx="417512" cy="587375"/>
            <a:chOff x="6716713" y="2667000"/>
            <a:chExt cx="417512" cy="587375"/>
          </a:xfrm>
        </p:grpSpPr>
        <p:sp>
          <p:nvSpPr>
            <p:cNvPr id="271" name="Freeform 158"/>
            <p:cNvSpPr>
              <a:spLocks noEditPoints="1"/>
            </p:cNvSpPr>
            <p:nvPr userDrawn="1"/>
          </p:nvSpPr>
          <p:spPr bwMode="auto">
            <a:xfrm>
              <a:off x="6716713" y="2667000"/>
              <a:ext cx="315913" cy="587375"/>
            </a:xfrm>
            <a:custGeom>
              <a:avLst/>
              <a:gdLst>
                <a:gd name="T0" fmla="*/ 72 w 82"/>
                <a:gd name="T1" fmla="*/ 0 h 152"/>
                <a:gd name="T2" fmla="*/ 10 w 82"/>
                <a:gd name="T3" fmla="*/ 0 h 152"/>
                <a:gd name="T4" fmla="*/ 0 w 82"/>
                <a:gd name="T5" fmla="*/ 10 h 152"/>
                <a:gd name="T6" fmla="*/ 0 w 82"/>
                <a:gd name="T7" fmla="*/ 141 h 152"/>
                <a:gd name="T8" fmla="*/ 10 w 82"/>
                <a:gd name="T9" fmla="*/ 152 h 152"/>
                <a:gd name="T10" fmla="*/ 72 w 82"/>
                <a:gd name="T11" fmla="*/ 152 h 152"/>
                <a:gd name="T12" fmla="*/ 82 w 82"/>
                <a:gd name="T13" fmla="*/ 141 h 152"/>
                <a:gd name="T14" fmla="*/ 82 w 82"/>
                <a:gd name="T15" fmla="*/ 10 h 152"/>
                <a:gd name="T16" fmla="*/ 72 w 82"/>
                <a:gd name="T17" fmla="*/ 0 h 152"/>
                <a:gd name="T18" fmla="*/ 41 w 82"/>
                <a:gd name="T19" fmla="*/ 145 h 152"/>
                <a:gd name="T20" fmla="*/ 36 w 82"/>
                <a:gd name="T21" fmla="*/ 140 h 152"/>
                <a:gd name="T22" fmla="*/ 41 w 82"/>
                <a:gd name="T23" fmla="*/ 134 h 152"/>
                <a:gd name="T24" fmla="*/ 47 w 82"/>
                <a:gd name="T25" fmla="*/ 140 h 152"/>
                <a:gd name="T26" fmla="*/ 41 w 82"/>
                <a:gd name="T27" fmla="*/ 145 h 152"/>
                <a:gd name="T28" fmla="*/ 77 w 82"/>
                <a:gd name="T29" fmla="*/ 130 h 152"/>
                <a:gd name="T30" fmla="*/ 6 w 82"/>
                <a:gd name="T31" fmla="*/ 130 h 152"/>
                <a:gd name="T32" fmla="*/ 6 w 82"/>
                <a:gd name="T33" fmla="*/ 9 h 152"/>
                <a:gd name="T34" fmla="*/ 77 w 82"/>
                <a:gd name="T35" fmla="*/ 9 h 152"/>
                <a:gd name="T36" fmla="*/ 77 w 82"/>
                <a:gd name="T37" fmla="*/ 13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2" h="152">
                  <a:moveTo>
                    <a:pt x="72" y="0"/>
                  </a:moveTo>
                  <a:cubicBezTo>
                    <a:pt x="10" y="0"/>
                    <a:pt x="10" y="0"/>
                    <a:pt x="10" y="0"/>
                  </a:cubicBezTo>
                  <a:cubicBezTo>
                    <a:pt x="5" y="0"/>
                    <a:pt x="0" y="4"/>
                    <a:pt x="0" y="10"/>
                  </a:cubicBezTo>
                  <a:cubicBezTo>
                    <a:pt x="0" y="141"/>
                    <a:pt x="0" y="141"/>
                    <a:pt x="0" y="141"/>
                  </a:cubicBezTo>
                  <a:cubicBezTo>
                    <a:pt x="0" y="147"/>
                    <a:pt x="5" y="152"/>
                    <a:pt x="10" y="152"/>
                  </a:cubicBezTo>
                  <a:cubicBezTo>
                    <a:pt x="72" y="152"/>
                    <a:pt x="72" y="152"/>
                    <a:pt x="72" y="152"/>
                  </a:cubicBezTo>
                  <a:cubicBezTo>
                    <a:pt x="78" y="152"/>
                    <a:pt x="82" y="147"/>
                    <a:pt x="82" y="141"/>
                  </a:cubicBezTo>
                  <a:cubicBezTo>
                    <a:pt x="82" y="10"/>
                    <a:pt x="82" y="10"/>
                    <a:pt x="82" y="10"/>
                  </a:cubicBezTo>
                  <a:cubicBezTo>
                    <a:pt x="82" y="4"/>
                    <a:pt x="78" y="0"/>
                    <a:pt x="72" y="0"/>
                  </a:cubicBezTo>
                  <a:close/>
                  <a:moveTo>
                    <a:pt x="41" y="145"/>
                  </a:moveTo>
                  <a:cubicBezTo>
                    <a:pt x="38" y="145"/>
                    <a:pt x="36" y="143"/>
                    <a:pt x="36" y="140"/>
                  </a:cubicBezTo>
                  <a:cubicBezTo>
                    <a:pt x="36" y="137"/>
                    <a:pt x="38" y="134"/>
                    <a:pt x="41" y="134"/>
                  </a:cubicBezTo>
                  <a:cubicBezTo>
                    <a:pt x="44" y="134"/>
                    <a:pt x="47" y="137"/>
                    <a:pt x="47" y="140"/>
                  </a:cubicBezTo>
                  <a:cubicBezTo>
                    <a:pt x="47" y="143"/>
                    <a:pt x="44" y="145"/>
                    <a:pt x="41" y="145"/>
                  </a:cubicBezTo>
                  <a:close/>
                  <a:moveTo>
                    <a:pt x="77" y="130"/>
                  </a:moveTo>
                  <a:cubicBezTo>
                    <a:pt x="6" y="130"/>
                    <a:pt x="6" y="130"/>
                    <a:pt x="6" y="130"/>
                  </a:cubicBezTo>
                  <a:cubicBezTo>
                    <a:pt x="6" y="9"/>
                    <a:pt x="6" y="9"/>
                    <a:pt x="6" y="9"/>
                  </a:cubicBezTo>
                  <a:cubicBezTo>
                    <a:pt x="77" y="9"/>
                    <a:pt x="77" y="9"/>
                    <a:pt x="77" y="9"/>
                  </a:cubicBezTo>
                  <a:lnTo>
                    <a:pt x="77" y="13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2" name="Oval 159"/>
            <p:cNvSpPr>
              <a:spLocks noChangeArrowheads="1"/>
            </p:cNvSpPr>
            <p:nvPr userDrawn="1"/>
          </p:nvSpPr>
          <p:spPr bwMode="auto">
            <a:xfrm>
              <a:off x="6854825" y="3184525"/>
              <a:ext cx="42863" cy="4286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3" name="Freeform 230"/>
            <p:cNvSpPr>
              <a:spLocks noEditPoints="1"/>
            </p:cNvSpPr>
            <p:nvPr userDrawn="1"/>
          </p:nvSpPr>
          <p:spPr bwMode="auto">
            <a:xfrm>
              <a:off x="6832600" y="2782888"/>
              <a:ext cx="301625" cy="242888"/>
            </a:xfrm>
            <a:custGeom>
              <a:avLst/>
              <a:gdLst>
                <a:gd name="T0" fmla="*/ 65 w 78"/>
                <a:gd name="T1" fmla="*/ 0 h 63"/>
                <a:gd name="T2" fmla="*/ 13 w 78"/>
                <a:gd name="T3" fmla="*/ 0 h 63"/>
                <a:gd name="T4" fmla="*/ 0 w 78"/>
                <a:gd name="T5" fmla="*/ 14 h 63"/>
                <a:gd name="T6" fmla="*/ 0 w 78"/>
                <a:gd name="T7" fmla="*/ 39 h 63"/>
                <a:gd name="T8" fmla="*/ 13 w 78"/>
                <a:gd name="T9" fmla="*/ 52 h 63"/>
                <a:gd name="T10" fmla="*/ 15 w 78"/>
                <a:gd name="T11" fmla="*/ 52 h 63"/>
                <a:gd name="T12" fmla="*/ 15 w 78"/>
                <a:gd name="T13" fmla="*/ 63 h 63"/>
                <a:gd name="T14" fmla="*/ 26 w 78"/>
                <a:gd name="T15" fmla="*/ 52 h 63"/>
                <a:gd name="T16" fmla="*/ 65 w 78"/>
                <a:gd name="T17" fmla="*/ 52 h 63"/>
                <a:gd name="T18" fmla="*/ 78 w 78"/>
                <a:gd name="T19" fmla="*/ 39 h 63"/>
                <a:gd name="T20" fmla="*/ 78 w 78"/>
                <a:gd name="T21" fmla="*/ 14 h 63"/>
                <a:gd name="T22" fmla="*/ 65 w 78"/>
                <a:gd name="T23" fmla="*/ 0 h 63"/>
                <a:gd name="T24" fmla="*/ 20 w 78"/>
                <a:gd name="T25" fmla="*/ 30 h 63"/>
                <a:gd name="T26" fmla="*/ 15 w 78"/>
                <a:gd name="T27" fmla="*/ 25 h 63"/>
                <a:gd name="T28" fmla="*/ 20 w 78"/>
                <a:gd name="T29" fmla="*/ 20 h 63"/>
                <a:gd name="T30" fmla="*/ 25 w 78"/>
                <a:gd name="T31" fmla="*/ 25 h 63"/>
                <a:gd name="T32" fmla="*/ 20 w 78"/>
                <a:gd name="T33" fmla="*/ 30 h 63"/>
                <a:gd name="T34" fmla="*/ 40 w 78"/>
                <a:gd name="T35" fmla="*/ 30 h 63"/>
                <a:gd name="T36" fmla="*/ 35 w 78"/>
                <a:gd name="T37" fmla="*/ 25 h 63"/>
                <a:gd name="T38" fmla="*/ 40 w 78"/>
                <a:gd name="T39" fmla="*/ 20 h 63"/>
                <a:gd name="T40" fmla="*/ 45 w 78"/>
                <a:gd name="T41" fmla="*/ 25 h 63"/>
                <a:gd name="T42" fmla="*/ 40 w 78"/>
                <a:gd name="T43" fmla="*/ 30 h 63"/>
                <a:gd name="T44" fmla="*/ 61 w 78"/>
                <a:gd name="T45" fmla="*/ 30 h 63"/>
                <a:gd name="T46" fmla="*/ 56 w 78"/>
                <a:gd name="T47" fmla="*/ 25 h 63"/>
                <a:gd name="T48" fmla="*/ 61 w 78"/>
                <a:gd name="T49" fmla="*/ 20 h 63"/>
                <a:gd name="T50" fmla="*/ 65 w 78"/>
                <a:gd name="T51" fmla="*/ 25 h 63"/>
                <a:gd name="T52" fmla="*/ 61 w 78"/>
                <a:gd name="T53" fmla="*/ 3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8" h="63">
                  <a:moveTo>
                    <a:pt x="65" y="0"/>
                  </a:moveTo>
                  <a:cubicBezTo>
                    <a:pt x="13" y="0"/>
                    <a:pt x="13" y="0"/>
                    <a:pt x="13" y="0"/>
                  </a:cubicBezTo>
                  <a:cubicBezTo>
                    <a:pt x="6" y="0"/>
                    <a:pt x="0" y="6"/>
                    <a:pt x="0" y="14"/>
                  </a:cubicBezTo>
                  <a:cubicBezTo>
                    <a:pt x="0" y="39"/>
                    <a:pt x="0" y="39"/>
                    <a:pt x="0" y="39"/>
                  </a:cubicBezTo>
                  <a:cubicBezTo>
                    <a:pt x="0" y="46"/>
                    <a:pt x="6" y="52"/>
                    <a:pt x="13" y="52"/>
                  </a:cubicBezTo>
                  <a:cubicBezTo>
                    <a:pt x="15" y="52"/>
                    <a:pt x="15" y="52"/>
                    <a:pt x="15" y="52"/>
                  </a:cubicBezTo>
                  <a:cubicBezTo>
                    <a:pt x="15" y="63"/>
                    <a:pt x="15" y="63"/>
                    <a:pt x="15" y="63"/>
                  </a:cubicBezTo>
                  <a:cubicBezTo>
                    <a:pt x="26" y="52"/>
                    <a:pt x="26" y="52"/>
                    <a:pt x="26" y="52"/>
                  </a:cubicBezTo>
                  <a:cubicBezTo>
                    <a:pt x="65" y="52"/>
                    <a:pt x="65" y="52"/>
                    <a:pt x="65" y="52"/>
                  </a:cubicBezTo>
                  <a:cubicBezTo>
                    <a:pt x="72" y="52"/>
                    <a:pt x="78" y="46"/>
                    <a:pt x="78" y="39"/>
                  </a:cubicBezTo>
                  <a:cubicBezTo>
                    <a:pt x="78" y="14"/>
                    <a:pt x="78" y="14"/>
                    <a:pt x="78" y="14"/>
                  </a:cubicBezTo>
                  <a:cubicBezTo>
                    <a:pt x="78" y="6"/>
                    <a:pt x="72" y="0"/>
                    <a:pt x="65" y="0"/>
                  </a:cubicBezTo>
                  <a:close/>
                  <a:moveTo>
                    <a:pt x="20" y="30"/>
                  </a:moveTo>
                  <a:cubicBezTo>
                    <a:pt x="17" y="30"/>
                    <a:pt x="15" y="27"/>
                    <a:pt x="15" y="25"/>
                  </a:cubicBezTo>
                  <a:cubicBezTo>
                    <a:pt x="15" y="22"/>
                    <a:pt x="17" y="20"/>
                    <a:pt x="20" y="20"/>
                  </a:cubicBezTo>
                  <a:cubicBezTo>
                    <a:pt x="23" y="20"/>
                    <a:pt x="25" y="22"/>
                    <a:pt x="25" y="25"/>
                  </a:cubicBezTo>
                  <a:cubicBezTo>
                    <a:pt x="25" y="27"/>
                    <a:pt x="23" y="30"/>
                    <a:pt x="20" y="30"/>
                  </a:cubicBezTo>
                  <a:close/>
                  <a:moveTo>
                    <a:pt x="40" y="30"/>
                  </a:moveTo>
                  <a:cubicBezTo>
                    <a:pt x="37" y="30"/>
                    <a:pt x="35" y="27"/>
                    <a:pt x="35" y="25"/>
                  </a:cubicBezTo>
                  <a:cubicBezTo>
                    <a:pt x="35" y="22"/>
                    <a:pt x="37" y="20"/>
                    <a:pt x="40" y="20"/>
                  </a:cubicBezTo>
                  <a:cubicBezTo>
                    <a:pt x="43" y="20"/>
                    <a:pt x="45" y="22"/>
                    <a:pt x="45" y="25"/>
                  </a:cubicBezTo>
                  <a:cubicBezTo>
                    <a:pt x="45" y="27"/>
                    <a:pt x="43" y="30"/>
                    <a:pt x="40" y="30"/>
                  </a:cubicBezTo>
                  <a:close/>
                  <a:moveTo>
                    <a:pt x="61" y="30"/>
                  </a:moveTo>
                  <a:cubicBezTo>
                    <a:pt x="58" y="30"/>
                    <a:pt x="56" y="27"/>
                    <a:pt x="56" y="25"/>
                  </a:cubicBezTo>
                  <a:cubicBezTo>
                    <a:pt x="56" y="22"/>
                    <a:pt x="58" y="20"/>
                    <a:pt x="61" y="20"/>
                  </a:cubicBezTo>
                  <a:cubicBezTo>
                    <a:pt x="63" y="20"/>
                    <a:pt x="65" y="22"/>
                    <a:pt x="65" y="25"/>
                  </a:cubicBezTo>
                  <a:cubicBezTo>
                    <a:pt x="65" y="27"/>
                    <a:pt x="63" y="30"/>
                    <a:pt x="61" y="3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74" name="Group 273"/>
          <p:cNvGrpSpPr/>
          <p:nvPr userDrawn="1"/>
        </p:nvGrpSpPr>
        <p:grpSpPr>
          <a:xfrm>
            <a:off x="6705600" y="781050"/>
            <a:ext cx="469901" cy="339726"/>
            <a:chOff x="6705600" y="781050"/>
            <a:chExt cx="469901" cy="339726"/>
          </a:xfrm>
        </p:grpSpPr>
        <p:sp>
          <p:nvSpPr>
            <p:cNvPr id="275" name="Freeform 231"/>
            <p:cNvSpPr>
              <a:spLocks/>
            </p:cNvSpPr>
            <p:nvPr userDrawn="1"/>
          </p:nvSpPr>
          <p:spPr bwMode="auto">
            <a:xfrm>
              <a:off x="6816725" y="850900"/>
              <a:ext cx="317500" cy="61913"/>
            </a:xfrm>
            <a:custGeom>
              <a:avLst/>
              <a:gdLst>
                <a:gd name="T0" fmla="*/ 63 w 82"/>
                <a:gd name="T1" fmla="*/ 3 h 16"/>
                <a:gd name="T2" fmla="*/ 82 w 82"/>
                <a:gd name="T3" fmla="*/ 9 h 16"/>
                <a:gd name="T4" fmla="*/ 82 w 82"/>
                <a:gd name="T5" fmla="*/ 8 h 16"/>
                <a:gd name="T6" fmla="*/ 74 w 82"/>
                <a:gd name="T7" fmla="*/ 0 h 16"/>
                <a:gd name="T8" fmla="*/ 9 w 82"/>
                <a:gd name="T9" fmla="*/ 0 h 16"/>
                <a:gd name="T10" fmla="*/ 0 w 82"/>
                <a:gd name="T11" fmla="*/ 8 h 16"/>
                <a:gd name="T12" fmla="*/ 9 w 82"/>
                <a:gd name="T13" fmla="*/ 16 h 16"/>
                <a:gd name="T14" fmla="*/ 36 w 82"/>
                <a:gd name="T15" fmla="*/ 16 h 16"/>
                <a:gd name="T16" fmla="*/ 63 w 82"/>
                <a:gd name="T17"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6">
                  <a:moveTo>
                    <a:pt x="63" y="3"/>
                  </a:moveTo>
                  <a:cubicBezTo>
                    <a:pt x="70" y="3"/>
                    <a:pt x="77" y="5"/>
                    <a:pt x="82" y="9"/>
                  </a:cubicBezTo>
                  <a:cubicBezTo>
                    <a:pt x="82" y="9"/>
                    <a:pt x="82" y="8"/>
                    <a:pt x="82" y="8"/>
                  </a:cubicBezTo>
                  <a:cubicBezTo>
                    <a:pt x="82" y="4"/>
                    <a:pt x="79" y="0"/>
                    <a:pt x="74" y="0"/>
                  </a:cubicBezTo>
                  <a:cubicBezTo>
                    <a:pt x="9" y="0"/>
                    <a:pt x="9" y="0"/>
                    <a:pt x="9" y="0"/>
                  </a:cubicBezTo>
                  <a:cubicBezTo>
                    <a:pt x="4" y="0"/>
                    <a:pt x="0" y="4"/>
                    <a:pt x="0" y="8"/>
                  </a:cubicBezTo>
                  <a:cubicBezTo>
                    <a:pt x="0" y="13"/>
                    <a:pt x="4" y="16"/>
                    <a:pt x="9" y="16"/>
                  </a:cubicBezTo>
                  <a:cubicBezTo>
                    <a:pt x="36" y="16"/>
                    <a:pt x="36" y="16"/>
                    <a:pt x="36" y="16"/>
                  </a:cubicBezTo>
                  <a:cubicBezTo>
                    <a:pt x="43" y="8"/>
                    <a:pt x="53" y="3"/>
                    <a:pt x="63" y="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6" name="Freeform 232"/>
            <p:cNvSpPr>
              <a:spLocks/>
            </p:cNvSpPr>
            <p:nvPr userDrawn="1"/>
          </p:nvSpPr>
          <p:spPr bwMode="auto">
            <a:xfrm>
              <a:off x="6762750" y="781050"/>
              <a:ext cx="312738" cy="61913"/>
            </a:xfrm>
            <a:custGeom>
              <a:avLst/>
              <a:gdLst>
                <a:gd name="T0" fmla="*/ 8 w 81"/>
                <a:gd name="T1" fmla="*/ 16 h 16"/>
                <a:gd name="T2" fmla="*/ 73 w 81"/>
                <a:gd name="T3" fmla="*/ 16 h 16"/>
                <a:gd name="T4" fmla="*/ 81 w 81"/>
                <a:gd name="T5" fmla="*/ 8 h 16"/>
                <a:gd name="T6" fmla="*/ 73 w 81"/>
                <a:gd name="T7" fmla="*/ 0 h 16"/>
                <a:gd name="T8" fmla="*/ 8 w 81"/>
                <a:gd name="T9" fmla="*/ 0 h 16"/>
                <a:gd name="T10" fmla="*/ 0 w 81"/>
                <a:gd name="T11" fmla="*/ 8 h 16"/>
                <a:gd name="T12" fmla="*/ 8 w 81"/>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81" h="16">
                  <a:moveTo>
                    <a:pt x="8" y="16"/>
                  </a:moveTo>
                  <a:cubicBezTo>
                    <a:pt x="73" y="16"/>
                    <a:pt x="73" y="16"/>
                    <a:pt x="73" y="16"/>
                  </a:cubicBezTo>
                  <a:cubicBezTo>
                    <a:pt x="78" y="16"/>
                    <a:pt x="81" y="13"/>
                    <a:pt x="81" y="8"/>
                  </a:cubicBezTo>
                  <a:cubicBezTo>
                    <a:pt x="81" y="4"/>
                    <a:pt x="78" y="0"/>
                    <a:pt x="73" y="0"/>
                  </a:cubicBezTo>
                  <a:cubicBezTo>
                    <a:pt x="8" y="0"/>
                    <a:pt x="8" y="0"/>
                    <a:pt x="8" y="0"/>
                  </a:cubicBezTo>
                  <a:cubicBezTo>
                    <a:pt x="3" y="0"/>
                    <a:pt x="0" y="4"/>
                    <a:pt x="0" y="8"/>
                  </a:cubicBezTo>
                  <a:cubicBezTo>
                    <a:pt x="0" y="13"/>
                    <a:pt x="3" y="16"/>
                    <a:pt x="8" y="1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7" name="Freeform 233"/>
            <p:cNvSpPr>
              <a:spLocks/>
            </p:cNvSpPr>
            <p:nvPr userDrawn="1"/>
          </p:nvSpPr>
          <p:spPr bwMode="auto">
            <a:xfrm>
              <a:off x="6705600" y="920750"/>
              <a:ext cx="246063" cy="61913"/>
            </a:xfrm>
            <a:custGeom>
              <a:avLst/>
              <a:gdLst>
                <a:gd name="T0" fmla="*/ 8 w 64"/>
                <a:gd name="T1" fmla="*/ 0 h 16"/>
                <a:gd name="T2" fmla="*/ 0 w 64"/>
                <a:gd name="T3" fmla="*/ 8 h 16"/>
                <a:gd name="T4" fmla="*/ 8 w 64"/>
                <a:gd name="T5" fmla="*/ 16 h 16"/>
                <a:gd name="T6" fmla="*/ 58 w 64"/>
                <a:gd name="T7" fmla="*/ 16 h 16"/>
                <a:gd name="T8" fmla="*/ 64 w 64"/>
                <a:gd name="T9" fmla="*/ 0 h 16"/>
                <a:gd name="T10" fmla="*/ 8 w 64"/>
                <a:gd name="T11" fmla="*/ 0 h 16"/>
              </a:gdLst>
              <a:ahLst/>
              <a:cxnLst>
                <a:cxn ang="0">
                  <a:pos x="T0" y="T1"/>
                </a:cxn>
                <a:cxn ang="0">
                  <a:pos x="T2" y="T3"/>
                </a:cxn>
                <a:cxn ang="0">
                  <a:pos x="T4" y="T5"/>
                </a:cxn>
                <a:cxn ang="0">
                  <a:pos x="T6" y="T7"/>
                </a:cxn>
                <a:cxn ang="0">
                  <a:pos x="T8" y="T9"/>
                </a:cxn>
                <a:cxn ang="0">
                  <a:pos x="T10" y="T11"/>
                </a:cxn>
              </a:cxnLst>
              <a:rect l="0" t="0" r="r" b="b"/>
              <a:pathLst>
                <a:path w="64" h="16">
                  <a:moveTo>
                    <a:pt x="8" y="0"/>
                  </a:moveTo>
                  <a:cubicBezTo>
                    <a:pt x="4" y="0"/>
                    <a:pt x="0" y="3"/>
                    <a:pt x="0" y="8"/>
                  </a:cubicBezTo>
                  <a:cubicBezTo>
                    <a:pt x="0" y="12"/>
                    <a:pt x="4" y="16"/>
                    <a:pt x="8" y="16"/>
                  </a:cubicBezTo>
                  <a:cubicBezTo>
                    <a:pt x="58" y="16"/>
                    <a:pt x="58" y="16"/>
                    <a:pt x="58" y="16"/>
                  </a:cubicBezTo>
                  <a:cubicBezTo>
                    <a:pt x="59" y="10"/>
                    <a:pt x="61" y="5"/>
                    <a:pt x="64" y="0"/>
                  </a:cubicBezTo>
                  <a:lnTo>
                    <a:pt x="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8" name="Freeform 234"/>
            <p:cNvSpPr>
              <a:spLocks/>
            </p:cNvSpPr>
            <p:nvPr userDrawn="1"/>
          </p:nvSpPr>
          <p:spPr bwMode="auto">
            <a:xfrm>
              <a:off x="6781800" y="990600"/>
              <a:ext cx="158750" cy="61913"/>
            </a:xfrm>
            <a:custGeom>
              <a:avLst/>
              <a:gdLst>
                <a:gd name="T0" fmla="*/ 38 w 41"/>
                <a:gd name="T1" fmla="*/ 0 h 16"/>
                <a:gd name="T2" fmla="*/ 8 w 41"/>
                <a:gd name="T3" fmla="*/ 0 h 16"/>
                <a:gd name="T4" fmla="*/ 0 w 41"/>
                <a:gd name="T5" fmla="*/ 8 h 16"/>
                <a:gd name="T6" fmla="*/ 8 w 41"/>
                <a:gd name="T7" fmla="*/ 16 h 16"/>
                <a:gd name="T8" fmla="*/ 41 w 41"/>
                <a:gd name="T9" fmla="*/ 16 h 16"/>
                <a:gd name="T10" fmla="*/ 38 w 41"/>
                <a:gd name="T11" fmla="*/ 2 h 16"/>
                <a:gd name="T12" fmla="*/ 38 w 41"/>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41" h="16">
                  <a:moveTo>
                    <a:pt x="38" y="0"/>
                  </a:moveTo>
                  <a:cubicBezTo>
                    <a:pt x="8" y="0"/>
                    <a:pt x="8" y="0"/>
                    <a:pt x="8" y="0"/>
                  </a:cubicBezTo>
                  <a:cubicBezTo>
                    <a:pt x="4" y="0"/>
                    <a:pt x="0" y="3"/>
                    <a:pt x="0" y="8"/>
                  </a:cubicBezTo>
                  <a:cubicBezTo>
                    <a:pt x="0" y="12"/>
                    <a:pt x="4" y="16"/>
                    <a:pt x="8" y="16"/>
                  </a:cubicBezTo>
                  <a:cubicBezTo>
                    <a:pt x="41" y="16"/>
                    <a:pt x="41" y="16"/>
                    <a:pt x="41" y="16"/>
                  </a:cubicBezTo>
                  <a:cubicBezTo>
                    <a:pt x="39" y="12"/>
                    <a:pt x="38" y="7"/>
                    <a:pt x="38" y="2"/>
                  </a:cubicBezTo>
                  <a:cubicBezTo>
                    <a:pt x="38" y="1"/>
                    <a:pt x="38" y="0"/>
                    <a:pt x="38"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9" name="Freeform 235"/>
            <p:cNvSpPr>
              <a:spLocks/>
            </p:cNvSpPr>
            <p:nvPr userDrawn="1"/>
          </p:nvSpPr>
          <p:spPr bwMode="auto">
            <a:xfrm>
              <a:off x="6770688" y="1055688"/>
              <a:ext cx="239713" cy="65088"/>
            </a:xfrm>
            <a:custGeom>
              <a:avLst/>
              <a:gdLst>
                <a:gd name="T0" fmla="*/ 45 w 62"/>
                <a:gd name="T1" fmla="*/ 0 h 17"/>
                <a:gd name="T2" fmla="*/ 8 w 62"/>
                <a:gd name="T3" fmla="*/ 0 h 17"/>
                <a:gd name="T4" fmla="*/ 0 w 62"/>
                <a:gd name="T5" fmla="*/ 8 h 17"/>
                <a:gd name="T6" fmla="*/ 8 w 62"/>
                <a:gd name="T7" fmla="*/ 17 h 17"/>
                <a:gd name="T8" fmla="*/ 62 w 62"/>
                <a:gd name="T9" fmla="*/ 17 h 17"/>
                <a:gd name="T10" fmla="*/ 45 w 62"/>
                <a:gd name="T11" fmla="*/ 0 h 17"/>
              </a:gdLst>
              <a:ahLst/>
              <a:cxnLst>
                <a:cxn ang="0">
                  <a:pos x="T0" y="T1"/>
                </a:cxn>
                <a:cxn ang="0">
                  <a:pos x="T2" y="T3"/>
                </a:cxn>
                <a:cxn ang="0">
                  <a:pos x="T4" y="T5"/>
                </a:cxn>
                <a:cxn ang="0">
                  <a:pos x="T6" y="T7"/>
                </a:cxn>
                <a:cxn ang="0">
                  <a:pos x="T8" y="T9"/>
                </a:cxn>
                <a:cxn ang="0">
                  <a:pos x="T10" y="T11"/>
                </a:cxn>
              </a:cxnLst>
              <a:rect l="0" t="0" r="r" b="b"/>
              <a:pathLst>
                <a:path w="62" h="17">
                  <a:moveTo>
                    <a:pt x="45" y="0"/>
                  </a:moveTo>
                  <a:cubicBezTo>
                    <a:pt x="8" y="0"/>
                    <a:pt x="8" y="0"/>
                    <a:pt x="8" y="0"/>
                  </a:cubicBezTo>
                  <a:cubicBezTo>
                    <a:pt x="3" y="0"/>
                    <a:pt x="0" y="4"/>
                    <a:pt x="0" y="8"/>
                  </a:cubicBezTo>
                  <a:cubicBezTo>
                    <a:pt x="0" y="13"/>
                    <a:pt x="3" y="17"/>
                    <a:pt x="8" y="17"/>
                  </a:cubicBezTo>
                  <a:cubicBezTo>
                    <a:pt x="62" y="17"/>
                    <a:pt x="62" y="17"/>
                    <a:pt x="62" y="17"/>
                  </a:cubicBezTo>
                  <a:cubicBezTo>
                    <a:pt x="54" y="13"/>
                    <a:pt x="48" y="8"/>
                    <a:pt x="4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0" name="Freeform 236"/>
            <p:cNvSpPr>
              <a:spLocks noEditPoints="1"/>
            </p:cNvSpPr>
            <p:nvPr userDrawn="1"/>
          </p:nvSpPr>
          <p:spPr bwMode="auto">
            <a:xfrm>
              <a:off x="6948488" y="882650"/>
              <a:ext cx="227013" cy="227013"/>
            </a:xfrm>
            <a:custGeom>
              <a:avLst/>
              <a:gdLst>
                <a:gd name="T0" fmla="*/ 52 w 59"/>
                <a:gd name="T1" fmla="*/ 11 h 59"/>
                <a:gd name="T2" fmla="*/ 9 w 59"/>
                <a:gd name="T3" fmla="*/ 8 h 59"/>
                <a:gd name="T4" fmla="*/ 1 w 59"/>
                <a:gd name="T5" fmla="*/ 24 h 59"/>
                <a:gd name="T6" fmla="*/ 0 w 59"/>
                <a:gd name="T7" fmla="*/ 34 h 59"/>
                <a:gd name="T8" fmla="*/ 10 w 59"/>
                <a:gd name="T9" fmla="*/ 52 h 59"/>
                <a:gd name="T10" fmla="*/ 22 w 59"/>
                <a:gd name="T11" fmla="*/ 58 h 59"/>
                <a:gd name="T12" fmla="*/ 50 w 59"/>
                <a:gd name="T13" fmla="*/ 51 h 59"/>
                <a:gd name="T14" fmla="*/ 55 w 59"/>
                <a:gd name="T15" fmla="*/ 24 h 59"/>
                <a:gd name="T16" fmla="*/ 52 w 59"/>
                <a:gd name="T17" fmla="*/ 23 h 59"/>
                <a:gd name="T18" fmla="*/ 52 w 59"/>
                <a:gd name="T19" fmla="*/ 15 h 59"/>
                <a:gd name="T20" fmla="*/ 50 w 59"/>
                <a:gd name="T21" fmla="*/ 18 h 59"/>
                <a:gd name="T22" fmla="*/ 35 w 59"/>
                <a:gd name="T23" fmla="*/ 4 h 59"/>
                <a:gd name="T24" fmla="*/ 33 w 59"/>
                <a:gd name="T25" fmla="*/ 6 h 59"/>
                <a:gd name="T26" fmla="*/ 27 w 59"/>
                <a:gd name="T27" fmla="*/ 3 h 59"/>
                <a:gd name="T28" fmla="*/ 26 w 59"/>
                <a:gd name="T29" fmla="*/ 6 h 59"/>
                <a:gd name="T30" fmla="*/ 4 w 59"/>
                <a:gd name="T31" fmla="*/ 21 h 59"/>
                <a:gd name="T32" fmla="*/ 5 w 59"/>
                <a:gd name="T33" fmla="*/ 24 h 59"/>
                <a:gd name="T34" fmla="*/ 3 w 59"/>
                <a:gd name="T35" fmla="*/ 30 h 59"/>
                <a:gd name="T36" fmla="*/ 6 w 59"/>
                <a:gd name="T37" fmla="*/ 30 h 59"/>
                <a:gd name="T38" fmla="*/ 4 w 59"/>
                <a:gd name="T39" fmla="*/ 37 h 59"/>
                <a:gd name="T40" fmla="*/ 7 w 59"/>
                <a:gd name="T41" fmla="*/ 37 h 59"/>
                <a:gd name="T42" fmla="*/ 8 w 59"/>
                <a:gd name="T43" fmla="*/ 45 h 59"/>
                <a:gd name="T44" fmla="*/ 8 w 59"/>
                <a:gd name="T45" fmla="*/ 41 h 59"/>
                <a:gd name="T46" fmla="*/ 8 w 59"/>
                <a:gd name="T47" fmla="*/ 18 h 59"/>
                <a:gd name="T48" fmla="*/ 10 w 59"/>
                <a:gd name="T49" fmla="*/ 14 h 59"/>
                <a:gd name="T50" fmla="*/ 13 w 59"/>
                <a:gd name="T51" fmla="*/ 50 h 59"/>
                <a:gd name="T52" fmla="*/ 13 w 59"/>
                <a:gd name="T53" fmla="*/ 47 h 59"/>
                <a:gd name="T54" fmla="*/ 14 w 59"/>
                <a:gd name="T55" fmla="*/ 12 h 59"/>
                <a:gd name="T56" fmla="*/ 13 w 59"/>
                <a:gd name="T57" fmla="*/ 9 h 59"/>
                <a:gd name="T58" fmla="*/ 19 w 59"/>
                <a:gd name="T59" fmla="*/ 54 h 59"/>
                <a:gd name="T60" fmla="*/ 18 w 59"/>
                <a:gd name="T61" fmla="*/ 51 h 59"/>
                <a:gd name="T62" fmla="*/ 19 w 59"/>
                <a:gd name="T63" fmla="*/ 8 h 59"/>
                <a:gd name="T64" fmla="*/ 22 w 59"/>
                <a:gd name="T65" fmla="*/ 6 h 59"/>
                <a:gd name="T66" fmla="*/ 26 w 59"/>
                <a:gd name="T67" fmla="*/ 56 h 59"/>
                <a:gd name="T68" fmla="*/ 26 w 59"/>
                <a:gd name="T69" fmla="*/ 54 h 59"/>
                <a:gd name="T70" fmla="*/ 31 w 59"/>
                <a:gd name="T71" fmla="*/ 56 h 59"/>
                <a:gd name="T72" fmla="*/ 33 w 59"/>
                <a:gd name="T73" fmla="*/ 54 h 59"/>
                <a:gd name="T74" fmla="*/ 32 w 59"/>
                <a:gd name="T75" fmla="*/ 45 h 59"/>
                <a:gd name="T76" fmla="*/ 21 w 59"/>
                <a:gd name="T77" fmla="*/ 39 h 59"/>
                <a:gd name="T78" fmla="*/ 27 w 59"/>
                <a:gd name="T79" fmla="*/ 32 h 59"/>
                <a:gd name="T80" fmla="*/ 32 w 59"/>
                <a:gd name="T81" fmla="*/ 15 h 59"/>
                <a:gd name="T82" fmla="*/ 31 w 59"/>
                <a:gd name="T83" fmla="*/ 23 h 59"/>
                <a:gd name="T84" fmla="*/ 32 w 59"/>
                <a:gd name="T85" fmla="*/ 41 h 59"/>
                <a:gd name="T86" fmla="*/ 37 w 59"/>
                <a:gd name="T87" fmla="*/ 54 h 59"/>
                <a:gd name="T88" fmla="*/ 41 w 59"/>
                <a:gd name="T89" fmla="*/ 54 h 59"/>
                <a:gd name="T90" fmla="*/ 39 w 59"/>
                <a:gd name="T91" fmla="*/ 8 h 59"/>
                <a:gd name="T92" fmla="*/ 43 w 59"/>
                <a:gd name="T93" fmla="*/ 8 h 59"/>
                <a:gd name="T94" fmla="*/ 44 w 59"/>
                <a:gd name="T95" fmla="*/ 51 h 59"/>
                <a:gd name="T96" fmla="*/ 47 w 59"/>
                <a:gd name="T97" fmla="*/ 50 h 59"/>
                <a:gd name="T98" fmla="*/ 45 w 59"/>
                <a:gd name="T99" fmla="*/ 10 h 59"/>
                <a:gd name="T100" fmla="*/ 47 w 59"/>
                <a:gd name="T101" fmla="*/ 13 h 59"/>
                <a:gd name="T102" fmla="*/ 49 w 59"/>
                <a:gd name="T103" fmla="*/ 46 h 59"/>
                <a:gd name="T104" fmla="*/ 52 w 59"/>
                <a:gd name="T105" fmla="*/ 44 h 59"/>
                <a:gd name="T106" fmla="*/ 53 w 59"/>
                <a:gd name="T107" fmla="*/ 40 h 59"/>
                <a:gd name="T108" fmla="*/ 55 w 59"/>
                <a:gd name="T109" fmla="*/ 37 h 59"/>
                <a:gd name="T110" fmla="*/ 53 w 59"/>
                <a:gd name="T111" fmla="*/ 32 h 59"/>
                <a:gd name="T112" fmla="*/ 56 w 59"/>
                <a:gd name="T113" fmla="*/ 3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9" h="59">
                  <a:moveTo>
                    <a:pt x="57" y="18"/>
                  </a:moveTo>
                  <a:cubicBezTo>
                    <a:pt x="56" y="18"/>
                    <a:pt x="56" y="17"/>
                    <a:pt x="56" y="16"/>
                  </a:cubicBezTo>
                  <a:cubicBezTo>
                    <a:pt x="55" y="15"/>
                    <a:pt x="54" y="14"/>
                    <a:pt x="54" y="13"/>
                  </a:cubicBezTo>
                  <a:cubicBezTo>
                    <a:pt x="53" y="12"/>
                    <a:pt x="53" y="12"/>
                    <a:pt x="52" y="11"/>
                  </a:cubicBezTo>
                  <a:cubicBezTo>
                    <a:pt x="51" y="9"/>
                    <a:pt x="48" y="7"/>
                    <a:pt x="46" y="6"/>
                  </a:cubicBezTo>
                  <a:cubicBezTo>
                    <a:pt x="41" y="2"/>
                    <a:pt x="36" y="0"/>
                    <a:pt x="29" y="0"/>
                  </a:cubicBezTo>
                  <a:cubicBezTo>
                    <a:pt x="24" y="0"/>
                    <a:pt x="18" y="2"/>
                    <a:pt x="14" y="5"/>
                  </a:cubicBezTo>
                  <a:cubicBezTo>
                    <a:pt x="12" y="6"/>
                    <a:pt x="11" y="7"/>
                    <a:pt x="9" y="8"/>
                  </a:cubicBezTo>
                  <a:cubicBezTo>
                    <a:pt x="9" y="9"/>
                    <a:pt x="8" y="9"/>
                    <a:pt x="8" y="10"/>
                  </a:cubicBezTo>
                  <a:cubicBezTo>
                    <a:pt x="6" y="12"/>
                    <a:pt x="4" y="15"/>
                    <a:pt x="2" y="18"/>
                  </a:cubicBezTo>
                  <a:cubicBezTo>
                    <a:pt x="2" y="19"/>
                    <a:pt x="2" y="20"/>
                    <a:pt x="2" y="20"/>
                  </a:cubicBezTo>
                  <a:cubicBezTo>
                    <a:pt x="1" y="21"/>
                    <a:pt x="1" y="23"/>
                    <a:pt x="1" y="24"/>
                  </a:cubicBezTo>
                  <a:cubicBezTo>
                    <a:pt x="0" y="25"/>
                    <a:pt x="0" y="25"/>
                    <a:pt x="0" y="26"/>
                  </a:cubicBezTo>
                  <a:cubicBezTo>
                    <a:pt x="0" y="27"/>
                    <a:pt x="0" y="27"/>
                    <a:pt x="0" y="28"/>
                  </a:cubicBezTo>
                  <a:cubicBezTo>
                    <a:pt x="0" y="28"/>
                    <a:pt x="0" y="29"/>
                    <a:pt x="0" y="30"/>
                  </a:cubicBezTo>
                  <a:cubicBezTo>
                    <a:pt x="0" y="31"/>
                    <a:pt x="0" y="32"/>
                    <a:pt x="0" y="34"/>
                  </a:cubicBezTo>
                  <a:cubicBezTo>
                    <a:pt x="1" y="36"/>
                    <a:pt x="1" y="38"/>
                    <a:pt x="2" y="41"/>
                  </a:cubicBezTo>
                  <a:cubicBezTo>
                    <a:pt x="2" y="42"/>
                    <a:pt x="3" y="43"/>
                    <a:pt x="4" y="44"/>
                  </a:cubicBezTo>
                  <a:cubicBezTo>
                    <a:pt x="4" y="44"/>
                    <a:pt x="4" y="45"/>
                    <a:pt x="4" y="45"/>
                  </a:cubicBezTo>
                  <a:cubicBezTo>
                    <a:pt x="6" y="48"/>
                    <a:pt x="8" y="50"/>
                    <a:pt x="10" y="52"/>
                  </a:cubicBezTo>
                  <a:cubicBezTo>
                    <a:pt x="11" y="53"/>
                    <a:pt x="12" y="54"/>
                    <a:pt x="13" y="55"/>
                  </a:cubicBezTo>
                  <a:cubicBezTo>
                    <a:pt x="14" y="55"/>
                    <a:pt x="15" y="56"/>
                    <a:pt x="17" y="56"/>
                  </a:cubicBezTo>
                  <a:cubicBezTo>
                    <a:pt x="18" y="57"/>
                    <a:pt x="19" y="57"/>
                    <a:pt x="20" y="58"/>
                  </a:cubicBezTo>
                  <a:cubicBezTo>
                    <a:pt x="21" y="58"/>
                    <a:pt x="21" y="58"/>
                    <a:pt x="22" y="58"/>
                  </a:cubicBezTo>
                  <a:cubicBezTo>
                    <a:pt x="24" y="59"/>
                    <a:pt x="27" y="59"/>
                    <a:pt x="29" y="59"/>
                  </a:cubicBezTo>
                  <a:cubicBezTo>
                    <a:pt x="31" y="59"/>
                    <a:pt x="32" y="59"/>
                    <a:pt x="33" y="59"/>
                  </a:cubicBezTo>
                  <a:cubicBezTo>
                    <a:pt x="39" y="58"/>
                    <a:pt x="45" y="55"/>
                    <a:pt x="50" y="51"/>
                  </a:cubicBezTo>
                  <a:cubicBezTo>
                    <a:pt x="50" y="51"/>
                    <a:pt x="50" y="51"/>
                    <a:pt x="50" y="51"/>
                  </a:cubicBezTo>
                  <a:cubicBezTo>
                    <a:pt x="55" y="46"/>
                    <a:pt x="59" y="38"/>
                    <a:pt x="59" y="30"/>
                  </a:cubicBezTo>
                  <a:cubicBezTo>
                    <a:pt x="59" y="26"/>
                    <a:pt x="58" y="22"/>
                    <a:pt x="57" y="18"/>
                  </a:cubicBezTo>
                  <a:close/>
                  <a:moveTo>
                    <a:pt x="55" y="22"/>
                  </a:moveTo>
                  <a:cubicBezTo>
                    <a:pt x="55" y="23"/>
                    <a:pt x="55" y="23"/>
                    <a:pt x="55" y="24"/>
                  </a:cubicBezTo>
                  <a:cubicBezTo>
                    <a:pt x="56" y="25"/>
                    <a:pt x="55" y="26"/>
                    <a:pt x="54" y="26"/>
                  </a:cubicBezTo>
                  <a:cubicBezTo>
                    <a:pt x="54" y="26"/>
                    <a:pt x="54" y="26"/>
                    <a:pt x="54" y="26"/>
                  </a:cubicBezTo>
                  <a:cubicBezTo>
                    <a:pt x="54" y="26"/>
                    <a:pt x="53" y="25"/>
                    <a:pt x="53" y="25"/>
                  </a:cubicBezTo>
                  <a:cubicBezTo>
                    <a:pt x="53" y="24"/>
                    <a:pt x="53" y="24"/>
                    <a:pt x="52" y="23"/>
                  </a:cubicBezTo>
                  <a:cubicBezTo>
                    <a:pt x="52" y="22"/>
                    <a:pt x="53" y="22"/>
                    <a:pt x="53" y="21"/>
                  </a:cubicBezTo>
                  <a:cubicBezTo>
                    <a:pt x="54" y="21"/>
                    <a:pt x="55" y="22"/>
                    <a:pt x="55" y="22"/>
                  </a:cubicBezTo>
                  <a:close/>
                  <a:moveTo>
                    <a:pt x="50" y="15"/>
                  </a:moveTo>
                  <a:cubicBezTo>
                    <a:pt x="51" y="15"/>
                    <a:pt x="51" y="15"/>
                    <a:pt x="52" y="15"/>
                  </a:cubicBezTo>
                  <a:cubicBezTo>
                    <a:pt x="52" y="16"/>
                    <a:pt x="53" y="16"/>
                    <a:pt x="53" y="17"/>
                  </a:cubicBezTo>
                  <a:cubicBezTo>
                    <a:pt x="53" y="18"/>
                    <a:pt x="53" y="18"/>
                    <a:pt x="52" y="19"/>
                  </a:cubicBezTo>
                  <a:cubicBezTo>
                    <a:pt x="52" y="19"/>
                    <a:pt x="52" y="19"/>
                    <a:pt x="52" y="19"/>
                  </a:cubicBezTo>
                  <a:cubicBezTo>
                    <a:pt x="51" y="19"/>
                    <a:pt x="51" y="19"/>
                    <a:pt x="50" y="18"/>
                  </a:cubicBezTo>
                  <a:cubicBezTo>
                    <a:pt x="50" y="18"/>
                    <a:pt x="50" y="17"/>
                    <a:pt x="50" y="17"/>
                  </a:cubicBezTo>
                  <a:cubicBezTo>
                    <a:pt x="49" y="16"/>
                    <a:pt x="49" y="15"/>
                    <a:pt x="50" y="15"/>
                  </a:cubicBezTo>
                  <a:close/>
                  <a:moveTo>
                    <a:pt x="33" y="3"/>
                  </a:moveTo>
                  <a:cubicBezTo>
                    <a:pt x="34" y="4"/>
                    <a:pt x="34" y="4"/>
                    <a:pt x="35" y="4"/>
                  </a:cubicBezTo>
                  <a:cubicBezTo>
                    <a:pt x="36" y="4"/>
                    <a:pt x="36" y="5"/>
                    <a:pt x="36" y="5"/>
                  </a:cubicBezTo>
                  <a:cubicBezTo>
                    <a:pt x="36" y="6"/>
                    <a:pt x="35" y="6"/>
                    <a:pt x="35" y="6"/>
                  </a:cubicBezTo>
                  <a:cubicBezTo>
                    <a:pt x="35" y="6"/>
                    <a:pt x="35" y="6"/>
                    <a:pt x="34" y="6"/>
                  </a:cubicBezTo>
                  <a:cubicBezTo>
                    <a:pt x="34" y="6"/>
                    <a:pt x="33" y="6"/>
                    <a:pt x="33" y="6"/>
                  </a:cubicBezTo>
                  <a:cubicBezTo>
                    <a:pt x="32" y="6"/>
                    <a:pt x="32" y="5"/>
                    <a:pt x="32" y="5"/>
                  </a:cubicBezTo>
                  <a:cubicBezTo>
                    <a:pt x="32" y="4"/>
                    <a:pt x="32" y="3"/>
                    <a:pt x="33" y="3"/>
                  </a:cubicBezTo>
                  <a:close/>
                  <a:moveTo>
                    <a:pt x="26" y="3"/>
                  </a:moveTo>
                  <a:cubicBezTo>
                    <a:pt x="26" y="3"/>
                    <a:pt x="27" y="3"/>
                    <a:pt x="27" y="3"/>
                  </a:cubicBezTo>
                  <a:cubicBezTo>
                    <a:pt x="28" y="3"/>
                    <a:pt x="29" y="4"/>
                    <a:pt x="29" y="5"/>
                  </a:cubicBezTo>
                  <a:cubicBezTo>
                    <a:pt x="29" y="5"/>
                    <a:pt x="28" y="6"/>
                    <a:pt x="28" y="6"/>
                  </a:cubicBezTo>
                  <a:cubicBezTo>
                    <a:pt x="27" y="6"/>
                    <a:pt x="27" y="6"/>
                    <a:pt x="26" y="6"/>
                  </a:cubicBezTo>
                  <a:cubicBezTo>
                    <a:pt x="26" y="6"/>
                    <a:pt x="26" y="6"/>
                    <a:pt x="26" y="6"/>
                  </a:cubicBezTo>
                  <a:cubicBezTo>
                    <a:pt x="25" y="6"/>
                    <a:pt x="25" y="6"/>
                    <a:pt x="24" y="5"/>
                  </a:cubicBezTo>
                  <a:cubicBezTo>
                    <a:pt x="24" y="4"/>
                    <a:pt x="25" y="4"/>
                    <a:pt x="26" y="3"/>
                  </a:cubicBezTo>
                  <a:close/>
                  <a:moveTo>
                    <a:pt x="4" y="22"/>
                  </a:moveTo>
                  <a:cubicBezTo>
                    <a:pt x="4" y="22"/>
                    <a:pt x="4" y="21"/>
                    <a:pt x="4" y="21"/>
                  </a:cubicBezTo>
                  <a:cubicBezTo>
                    <a:pt x="5" y="20"/>
                    <a:pt x="6" y="20"/>
                    <a:pt x="6" y="20"/>
                  </a:cubicBezTo>
                  <a:cubicBezTo>
                    <a:pt x="7" y="20"/>
                    <a:pt x="7" y="21"/>
                    <a:pt x="7" y="22"/>
                  </a:cubicBezTo>
                  <a:cubicBezTo>
                    <a:pt x="7" y="22"/>
                    <a:pt x="7" y="23"/>
                    <a:pt x="6" y="23"/>
                  </a:cubicBezTo>
                  <a:cubicBezTo>
                    <a:pt x="6" y="24"/>
                    <a:pt x="6" y="24"/>
                    <a:pt x="5" y="24"/>
                  </a:cubicBezTo>
                  <a:cubicBezTo>
                    <a:pt x="5" y="24"/>
                    <a:pt x="5" y="24"/>
                    <a:pt x="5" y="24"/>
                  </a:cubicBezTo>
                  <a:cubicBezTo>
                    <a:pt x="4" y="24"/>
                    <a:pt x="4" y="23"/>
                    <a:pt x="4" y="22"/>
                  </a:cubicBezTo>
                  <a:close/>
                  <a:moveTo>
                    <a:pt x="3" y="30"/>
                  </a:moveTo>
                  <a:cubicBezTo>
                    <a:pt x="3" y="30"/>
                    <a:pt x="3" y="30"/>
                    <a:pt x="3" y="30"/>
                  </a:cubicBezTo>
                  <a:cubicBezTo>
                    <a:pt x="3" y="29"/>
                    <a:pt x="3" y="29"/>
                    <a:pt x="3" y="28"/>
                  </a:cubicBezTo>
                  <a:cubicBezTo>
                    <a:pt x="3" y="27"/>
                    <a:pt x="4" y="27"/>
                    <a:pt x="4" y="27"/>
                  </a:cubicBezTo>
                  <a:cubicBezTo>
                    <a:pt x="5" y="27"/>
                    <a:pt x="6" y="27"/>
                    <a:pt x="6" y="28"/>
                  </a:cubicBezTo>
                  <a:cubicBezTo>
                    <a:pt x="6" y="29"/>
                    <a:pt x="6" y="29"/>
                    <a:pt x="6" y="30"/>
                  </a:cubicBezTo>
                  <a:cubicBezTo>
                    <a:pt x="6" y="31"/>
                    <a:pt x="5" y="31"/>
                    <a:pt x="4" y="31"/>
                  </a:cubicBezTo>
                  <a:cubicBezTo>
                    <a:pt x="3" y="31"/>
                    <a:pt x="3" y="31"/>
                    <a:pt x="3" y="30"/>
                  </a:cubicBezTo>
                  <a:close/>
                  <a:moveTo>
                    <a:pt x="5" y="38"/>
                  </a:moveTo>
                  <a:cubicBezTo>
                    <a:pt x="5" y="38"/>
                    <a:pt x="4" y="38"/>
                    <a:pt x="4" y="37"/>
                  </a:cubicBezTo>
                  <a:cubicBezTo>
                    <a:pt x="4" y="37"/>
                    <a:pt x="4" y="36"/>
                    <a:pt x="3" y="36"/>
                  </a:cubicBezTo>
                  <a:cubicBezTo>
                    <a:pt x="3" y="35"/>
                    <a:pt x="4" y="34"/>
                    <a:pt x="4" y="34"/>
                  </a:cubicBezTo>
                  <a:cubicBezTo>
                    <a:pt x="5" y="34"/>
                    <a:pt x="6" y="34"/>
                    <a:pt x="6" y="35"/>
                  </a:cubicBezTo>
                  <a:cubicBezTo>
                    <a:pt x="6" y="36"/>
                    <a:pt x="6" y="36"/>
                    <a:pt x="7" y="37"/>
                  </a:cubicBezTo>
                  <a:cubicBezTo>
                    <a:pt x="7" y="37"/>
                    <a:pt x="6" y="38"/>
                    <a:pt x="6" y="38"/>
                  </a:cubicBezTo>
                  <a:cubicBezTo>
                    <a:pt x="5" y="38"/>
                    <a:pt x="5" y="38"/>
                    <a:pt x="5" y="38"/>
                  </a:cubicBezTo>
                  <a:close/>
                  <a:moveTo>
                    <a:pt x="9" y="45"/>
                  </a:moveTo>
                  <a:cubicBezTo>
                    <a:pt x="9" y="45"/>
                    <a:pt x="8" y="45"/>
                    <a:pt x="8" y="45"/>
                  </a:cubicBezTo>
                  <a:cubicBezTo>
                    <a:pt x="8" y="45"/>
                    <a:pt x="7" y="45"/>
                    <a:pt x="7" y="44"/>
                  </a:cubicBezTo>
                  <a:cubicBezTo>
                    <a:pt x="7" y="44"/>
                    <a:pt x="6" y="43"/>
                    <a:pt x="6" y="43"/>
                  </a:cubicBezTo>
                  <a:cubicBezTo>
                    <a:pt x="6" y="42"/>
                    <a:pt x="6" y="41"/>
                    <a:pt x="7" y="41"/>
                  </a:cubicBezTo>
                  <a:cubicBezTo>
                    <a:pt x="7" y="40"/>
                    <a:pt x="8" y="41"/>
                    <a:pt x="8" y="41"/>
                  </a:cubicBezTo>
                  <a:cubicBezTo>
                    <a:pt x="9" y="42"/>
                    <a:pt x="9" y="42"/>
                    <a:pt x="9" y="43"/>
                  </a:cubicBezTo>
                  <a:cubicBezTo>
                    <a:pt x="10" y="43"/>
                    <a:pt x="10" y="44"/>
                    <a:pt x="9" y="45"/>
                  </a:cubicBezTo>
                  <a:close/>
                  <a:moveTo>
                    <a:pt x="9" y="17"/>
                  </a:moveTo>
                  <a:cubicBezTo>
                    <a:pt x="9" y="17"/>
                    <a:pt x="9" y="18"/>
                    <a:pt x="8" y="18"/>
                  </a:cubicBezTo>
                  <a:cubicBezTo>
                    <a:pt x="8" y="18"/>
                    <a:pt x="8" y="17"/>
                    <a:pt x="7" y="17"/>
                  </a:cubicBezTo>
                  <a:cubicBezTo>
                    <a:pt x="7" y="17"/>
                    <a:pt x="7" y="16"/>
                    <a:pt x="7" y="15"/>
                  </a:cubicBezTo>
                  <a:cubicBezTo>
                    <a:pt x="7" y="15"/>
                    <a:pt x="8" y="14"/>
                    <a:pt x="8" y="14"/>
                  </a:cubicBezTo>
                  <a:cubicBezTo>
                    <a:pt x="9" y="13"/>
                    <a:pt x="9" y="13"/>
                    <a:pt x="10" y="14"/>
                  </a:cubicBezTo>
                  <a:cubicBezTo>
                    <a:pt x="11" y="14"/>
                    <a:pt x="11" y="15"/>
                    <a:pt x="10" y="16"/>
                  </a:cubicBezTo>
                  <a:cubicBezTo>
                    <a:pt x="10" y="16"/>
                    <a:pt x="10" y="16"/>
                    <a:pt x="9" y="17"/>
                  </a:cubicBezTo>
                  <a:close/>
                  <a:moveTo>
                    <a:pt x="14" y="50"/>
                  </a:moveTo>
                  <a:cubicBezTo>
                    <a:pt x="14" y="50"/>
                    <a:pt x="13" y="50"/>
                    <a:pt x="13" y="50"/>
                  </a:cubicBezTo>
                  <a:cubicBezTo>
                    <a:pt x="13" y="50"/>
                    <a:pt x="12" y="50"/>
                    <a:pt x="12" y="50"/>
                  </a:cubicBezTo>
                  <a:cubicBezTo>
                    <a:pt x="12" y="50"/>
                    <a:pt x="11" y="49"/>
                    <a:pt x="11" y="49"/>
                  </a:cubicBezTo>
                  <a:cubicBezTo>
                    <a:pt x="10" y="48"/>
                    <a:pt x="10" y="47"/>
                    <a:pt x="11" y="47"/>
                  </a:cubicBezTo>
                  <a:cubicBezTo>
                    <a:pt x="11" y="46"/>
                    <a:pt x="12" y="46"/>
                    <a:pt x="13" y="47"/>
                  </a:cubicBezTo>
                  <a:cubicBezTo>
                    <a:pt x="13" y="47"/>
                    <a:pt x="13" y="48"/>
                    <a:pt x="14" y="48"/>
                  </a:cubicBezTo>
                  <a:cubicBezTo>
                    <a:pt x="14" y="48"/>
                    <a:pt x="14" y="49"/>
                    <a:pt x="14" y="50"/>
                  </a:cubicBezTo>
                  <a:close/>
                  <a:moveTo>
                    <a:pt x="15" y="11"/>
                  </a:moveTo>
                  <a:cubicBezTo>
                    <a:pt x="15" y="11"/>
                    <a:pt x="14" y="11"/>
                    <a:pt x="14" y="12"/>
                  </a:cubicBezTo>
                  <a:cubicBezTo>
                    <a:pt x="13" y="12"/>
                    <a:pt x="13" y="12"/>
                    <a:pt x="13" y="12"/>
                  </a:cubicBezTo>
                  <a:cubicBezTo>
                    <a:pt x="12" y="12"/>
                    <a:pt x="12" y="12"/>
                    <a:pt x="12" y="12"/>
                  </a:cubicBezTo>
                  <a:cubicBezTo>
                    <a:pt x="11" y="11"/>
                    <a:pt x="11" y="10"/>
                    <a:pt x="12" y="10"/>
                  </a:cubicBezTo>
                  <a:cubicBezTo>
                    <a:pt x="12" y="9"/>
                    <a:pt x="13" y="9"/>
                    <a:pt x="13" y="9"/>
                  </a:cubicBezTo>
                  <a:cubicBezTo>
                    <a:pt x="14" y="8"/>
                    <a:pt x="15" y="8"/>
                    <a:pt x="15" y="9"/>
                  </a:cubicBezTo>
                  <a:cubicBezTo>
                    <a:pt x="16" y="9"/>
                    <a:pt x="16" y="10"/>
                    <a:pt x="15" y="11"/>
                  </a:cubicBezTo>
                  <a:close/>
                  <a:moveTo>
                    <a:pt x="20" y="53"/>
                  </a:moveTo>
                  <a:cubicBezTo>
                    <a:pt x="20" y="54"/>
                    <a:pt x="20" y="54"/>
                    <a:pt x="19" y="54"/>
                  </a:cubicBezTo>
                  <a:cubicBezTo>
                    <a:pt x="19" y="54"/>
                    <a:pt x="19" y="54"/>
                    <a:pt x="18" y="54"/>
                  </a:cubicBezTo>
                  <a:cubicBezTo>
                    <a:pt x="18" y="54"/>
                    <a:pt x="17" y="54"/>
                    <a:pt x="17" y="53"/>
                  </a:cubicBezTo>
                  <a:cubicBezTo>
                    <a:pt x="16" y="53"/>
                    <a:pt x="16" y="52"/>
                    <a:pt x="16" y="51"/>
                  </a:cubicBezTo>
                  <a:cubicBezTo>
                    <a:pt x="17" y="51"/>
                    <a:pt x="17" y="51"/>
                    <a:pt x="18" y="51"/>
                  </a:cubicBezTo>
                  <a:cubicBezTo>
                    <a:pt x="19" y="51"/>
                    <a:pt x="19" y="51"/>
                    <a:pt x="20" y="52"/>
                  </a:cubicBezTo>
                  <a:cubicBezTo>
                    <a:pt x="20" y="52"/>
                    <a:pt x="21" y="53"/>
                    <a:pt x="20" y="53"/>
                  </a:cubicBezTo>
                  <a:close/>
                  <a:moveTo>
                    <a:pt x="19" y="8"/>
                  </a:moveTo>
                  <a:cubicBezTo>
                    <a:pt x="19" y="8"/>
                    <a:pt x="19" y="8"/>
                    <a:pt x="19" y="8"/>
                  </a:cubicBezTo>
                  <a:cubicBezTo>
                    <a:pt x="18" y="8"/>
                    <a:pt x="18" y="8"/>
                    <a:pt x="18" y="7"/>
                  </a:cubicBezTo>
                  <a:cubicBezTo>
                    <a:pt x="17" y="7"/>
                    <a:pt x="18" y="6"/>
                    <a:pt x="18" y="6"/>
                  </a:cubicBezTo>
                  <a:cubicBezTo>
                    <a:pt x="19" y="5"/>
                    <a:pt x="19" y="5"/>
                    <a:pt x="20" y="5"/>
                  </a:cubicBezTo>
                  <a:cubicBezTo>
                    <a:pt x="21" y="5"/>
                    <a:pt x="22" y="5"/>
                    <a:pt x="22" y="6"/>
                  </a:cubicBezTo>
                  <a:cubicBezTo>
                    <a:pt x="22" y="6"/>
                    <a:pt x="22" y="7"/>
                    <a:pt x="21" y="7"/>
                  </a:cubicBezTo>
                  <a:cubicBezTo>
                    <a:pt x="21" y="8"/>
                    <a:pt x="20" y="8"/>
                    <a:pt x="19" y="8"/>
                  </a:cubicBezTo>
                  <a:close/>
                  <a:moveTo>
                    <a:pt x="26" y="56"/>
                  </a:moveTo>
                  <a:cubicBezTo>
                    <a:pt x="26" y="56"/>
                    <a:pt x="26" y="56"/>
                    <a:pt x="26" y="56"/>
                  </a:cubicBezTo>
                  <a:cubicBezTo>
                    <a:pt x="25" y="56"/>
                    <a:pt x="24" y="56"/>
                    <a:pt x="24" y="56"/>
                  </a:cubicBezTo>
                  <a:cubicBezTo>
                    <a:pt x="23" y="56"/>
                    <a:pt x="23" y="55"/>
                    <a:pt x="23" y="54"/>
                  </a:cubicBezTo>
                  <a:cubicBezTo>
                    <a:pt x="23" y="54"/>
                    <a:pt x="24" y="53"/>
                    <a:pt x="24" y="53"/>
                  </a:cubicBezTo>
                  <a:cubicBezTo>
                    <a:pt x="25" y="53"/>
                    <a:pt x="26" y="53"/>
                    <a:pt x="26" y="54"/>
                  </a:cubicBezTo>
                  <a:cubicBezTo>
                    <a:pt x="27" y="54"/>
                    <a:pt x="27" y="54"/>
                    <a:pt x="27" y="55"/>
                  </a:cubicBezTo>
                  <a:cubicBezTo>
                    <a:pt x="27" y="56"/>
                    <a:pt x="27" y="56"/>
                    <a:pt x="26" y="56"/>
                  </a:cubicBezTo>
                  <a:close/>
                  <a:moveTo>
                    <a:pt x="33" y="56"/>
                  </a:moveTo>
                  <a:cubicBezTo>
                    <a:pt x="33" y="56"/>
                    <a:pt x="32" y="56"/>
                    <a:pt x="31" y="56"/>
                  </a:cubicBezTo>
                  <a:cubicBezTo>
                    <a:pt x="31" y="56"/>
                    <a:pt x="31" y="56"/>
                    <a:pt x="31" y="56"/>
                  </a:cubicBezTo>
                  <a:cubicBezTo>
                    <a:pt x="31" y="56"/>
                    <a:pt x="30" y="56"/>
                    <a:pt x="30" y="55"/>
                  </a:cubicBezTo>
                  <a:cubicBezTo>
                    <a:pt x="30" y="54"/>
                    <a:pt x="30" y="54"/>
                    <a:pt x="31" y="54"/>
                  </a:cubicBezTo>
                  <a:cubicBezTo>
                    <a:pt x="32" y="54"/>
                    <a:pt x="32" y="54"/>
                    <a:pt x="33" y="54"/>
                  </a:cubicBezTo>
                  <a:cubicBezTo>
                    <a:pt x="34" y="53"/>
                    <a:pt x="34" y="54"/>
                    <a:pt x="34" y="55"/>
                  </a:cubicBezTo>
                  <a:cubicBezTo>
                    <a:pt x="35" y="55"/>
                    <a:pt x="34" y="56"/>
                    <a:pt x="33" y="56"/>
                  </a:cubicBezTo>
                  <a:close/>
                  <a:moveTo>
                    <a:pt x="32" y="41"/>
                  </a:moveTo>
                  <a:cubicBezTo>
                    <a:pt x="32" y="45"/>
                    <a:pt x="32" y="45"/>
                    <a:pt x="32" y="45"/>
                  </a:cubicBezTo>
                  <a:cubicBezTo>
                    <a:pt x="29" y="45"/>
                    <a:pt x="29" y="45"/>
                    <a:pt x="29" y="45"/>
                  </a:cubicBezTo>
                  <a:cubicBezTo>
                    <a:pt x="29" y="42"/>
                    <a:pt x="29" y="42"/>
                    <a:pt x="29" y="42"/>
                  </a:cubicBezTo>
                  <a:cubicBezTo>
                    <a:pt x="28" y="42"/>
                    <a:pt x="26" y="41"/>
                    <a:pt x="25" y="41"/>
                  </a:cubicBezTo>
                  <a:cubicBezTo>
                    <a:pt x="24" y="40"/>
                    <a:pt x="22" y="40"/>
                    <a:pt x="21" y="39"/>
                  </a:cubicBezTo>
                  <a:cubicBezTo>
                    <a:pt x="24" y="34"/>
                    <a:pt x="24" y="34"/>
                    <a:pt x="24" y="34"/>
                  </a:cubicBezTo>
                  <a:cubicBezTo>
                    <a:pt x="25" y="35"/>
                    <a:pt x="27" y="37"/>
                    <a:pt x="29" y="37"/>
                  </a:cubicBezTo>
                  <a:cubicBezTo>
                    <a:pt x="31" y="37"/>
                    <a:pt x="32" y="36"/>
                    <a:pt x="32" y="35"/>
                  </a:cubicBezTo>
                  <a:cubicBezTo>
                    <a:pt x="32" y="33"/>
                    <a:pt x="30" y="33"/>
                    <a:pt x="27" y="32"/>
                  </a:cubicBezTo>
                  <a:cubicBezTo>
                    <a:pt x="25" y="31"/>
                    <a:pt x="23" y="29"/>
                    <a:pt x="23" y="26"/>
                  </a:cubicBezTo>
                  <a:cubicBezTo>
                    <a:pt x="23" y="22"/>
                    <a:pt x="25" y="19"/>
                    <a:pt x="29" y="19"/>
                  </a:cubicBezTo>
                  <a:cubicBezTo>
                    <a:pt x="29" y="15"/>
                    <a:pt x="29" y="15"/>
                    <a:pt x="29" y="15"/>
                  </a:cubicBezTo>
                  <a:cubicBezTo>
                    <a:pt x="32" y="15"/>
                    <a:pt x="32" y="15"/>
                    <a:pt x="32" y="15"/>
                  </a:cubicBezTo>
                  <a:cubicBezTo>
                    <a:pt x="32" y="19"/>
                    <a:pt x="32" y="19"/>
                    <a:pt x="32" y="19"/>
                  </a:cubicBezTo>
                  <a:cubicBezTo>
                    <a:pt x="34" y="19"/>
                    <a:pt x="36" y="19"/>
                    <a:pt x="37" y="20"/>
                  </a:cubicBezTo>
                  <a:cubicBezTo>
                    <a:pt x="35" y="25"/>
                    <a:pt x="35" y="25"/>
                    <a:pt x="35" y="25"/>
                  </a:cubicBezTo>
                  <a:cubicBezTo>
                    <a:pt x="34" y="24"/>
                    <a:pt x="32" y="23"/>
                    <a:pt x="31" y="23"/>
                  </a:cubicBezTo>
                  <a:cubicBezTo>
                    <a:pt x="30" y="23"/>
                    <a:pt x="28" y="24"/>
                    <a:pt x="28" y="25"/>
                  </a:cubicBezTo>
                  <a:cubicBezTo>
                    <a:pt x="28" y="26"/>
                    <a:pt x="30" y="27"/>
                    <a:pt x="31" y="27"/>
                  </a:cubicBezTo>
                  <a:cubicBezTo>
                    <a:pt x="35" y="28"/>
                    <a:pt x="38" y="30"/>
                    <a:pt x="38" y="34"/>
                  </a:cubicBezTo>
                  <a:cubicBezTo>
                    <a:pt x="38" y="38"/>
                    <a:pt x="36" y="40"/>
                    <a:pt x="32" y="41"/>
                  </a:cubicBezTo>
                  <a:close/>
                  <a:moveTo>
                    <a:pt x="41" y="54"/>
                  </a:moveTo>
                  <a:cubicBezTo>
                    <a:pt x="40" y="54"/>
                    <a:pt x="39" y="55"/>
                    <a:pt x="39" y="55"/>
                  </a:cubicBezTo>
                  <a:cubicBezTo>
                    <a:pt x="39" y="55"/>
                    <a:pt x="39" y="55"/>
                    <a:pt x="38" y="55"/>
                  </a:cubicBezTo>
                  <a:cubicBezTo>
                    <a:pt x="38" y="55"/>
                    <a:pt x="37" y="55"/>
                    <a:pt x="37" y="54"/>
                  </a:cubicBezTo>
                  <a:cubicBezTo>
                    <a:pt x="37" y="53"/>
                    <a:pt x="37" y="53"/>
                    <a:pt x="38" y="52"/>
                  </a:cubicBezTo>
                  <a:cubicBezTo>
                    <a:pt x="38" y="52"/>
                    <a:pt x="39" y="52"/>
                    <a:pt x="39" y="52"/>
                  </a:cubicBezTo>
                  <a:cubicBezTo>
                    <a:pt x="40" y="51"/>
                    <a:pt x="41" y="52"/>
                    <a:pt x="41" y="52"/>
                  </a:cubicBezTo>
                  <a:cubicBezTo>
                    <a:pt x="42" y="53"/>
                    <a:pt x="41" y="54"/>
                    <a:pt x="41" y="54"/>
                  </a:cubicBezTo>
                  <a:close/>
                  <a:moveTo>
                    <a:pt x="43" y="8"/>
                  </a:moveTo>
                  <a:cubicBezTo>
                    <a:pt x="42" y="9"/>
                    <a:pt x="42" y="9"/>
                    <a:pt x="42" y="9"/>
                  </a:cubicBezTo>
                  <a:cubicBezTo>
                    <a:pt x="41" y="9"/>
                    <a:pt x="41" y="9"/>
                    <a:pt x="41" y="9"/>
                  </a:cubicBezTo>
                  <a:cubicBezTo>
                    <a:pt x="40" y="9"/>
                    <a:pt x="40" y="8"/>
                    <a:pt x="39" y="8"/>
                  </a:cubicBezTo>
                  <a:cubicBezTo>
                    <a:pt x="39" y="8"/>
                    <a:pt x="38" y="7"/>
                    <a:pt x="39" y="6"/>
                  </a:cubicBezTo>
                  <a:cubicBezTo>
                    <a:pt x="39" y="6"/>
                    <a:pt x="40" y="5"/>
                    <a:pt x="40" y="6"/>
                  </a:cubicBezTo>
                  <a:cubicBezTo>
                    <a:pt x="41" y="6"/>
                    <a:pt x="42" y="6"/>
                    <a:pt x="42" y="6"/>
                  </a:cubicBezTo>
                  <a:cubicBezTo>
                    <a:pt x="43" y="7"/>
                    <a:pt x="43" y="8"/>
                    <a:pt x="43" y="8"/>
                  </a:cubicBezTo>
                  <a:close/>
                  <a:moveTo>
                    <a:pt x="47" y="50"/>
                  </a:moveTo>
                  <a:cubicBezTo>
                    <a:pt x="46" y="50"/>
                    <a:pt x="46" y="51"/>
                    <a:pt x="45" y="51"/>
                  </a:cubicBezTo>
                  <a:cubicBezTo>
                    <a:pt x="45" y="51"/>
                    <a:pt x="45" y="51"/>
                    <a:pt x="45" y="51"/>
                  </a:cubicBezTo>
                  <a:cubicBezTo>
                    <a:pt x="44" y="51"/>
                    <a:pt x="44" y="51"/>
                    <a:pt x="44" y="51"/>
                  </a:cubicBezTo>
                  <a:cubicBezTo>
                    <a:pt x="43" y="50"/>
                    <a:pt x="43" y="49"/>
                    <a:pt x="44" y="49"/>
                  </a:cubicBezTo>
                  <a:cubicBezTo>
                    <a:pt x="44" y="49"/>
                    <a:pt x="45" y="48"/>
                    <a:pt x="45" y="48"/>
                  </a:cubicBezTo>
                  <a:cubicBezTo>
                    <a:pt x="46" y="47"/>
                    <a:pt x="47" y="48"/>
                    <a:pt x="47" y="48"/>
                  </a:cubicBezTo>
                  <a:cubicBezTo>
                    <a:pt x="48" y="49"/>
                    <a:pt x="48" y="49"/>
                    <a:pt x="47" y="50"/>
                  </a:cubicBezTo>
                  <a:close/>
                  <a:moveTo>
                    <a:pt x="47" y="13"/>
                  </a:moveTo>
                  <a:cubicBezTo>
                    <a:pt x="47" y="13"/>
                    <a:pt x="47" y="13"/>
                    <a:pt x="46" y="13"/>
                  </a:cubicBezTo>
                  <a:cubicBezTo>
                    <a:pt x="46" y="12"/>
                    <a:pt x="46" y="12"/>
                    <a:pt x="45" y="12"/>
                  </a:cubicBezTo>
                  <a:cubicBezTo>
                    <a:pt x="45" y="11"/>
                    <a:pt x="44" y="10"/>
                    <a:pt x="45" y="10"/>
                  </a:cubicBezTo>
                  <a:cubicBezTo>
                    <a:pt x="45" y="9"/>
                    <a:pt x="46" y="9"/>
                    <a:pt x="47" y="10"/>
                  </a:cubicBezTo>
                  <a:cubicBezTo>
                    <a:pt x="47" y="10"/>
                    <a:pt x="48" y="10"/>
                    <a:pt x="48" y="11"/>
                  </a:cubicBezTo>
                  <a:cubicBezTo>
                    <a:pt x="49" y="11"/>
                    <a:pt x="49" y="12"/>
                    <a:pt x="48" y="13"/>
                  </a:cubicBezTo>
                  <a:cubicBezTo>
                    <a:pt x="48" y="13"/>
                    <a:pt x="48" y="13"/>
                    <a:pt x="47" y="13"/>
                  </a:cubicBezTo>
                  <a:close/>
                  <a:moveTo>
                    <a:pt x="52" y="44"/>
                  </a:moveTo>
                  <a:cubicBezTo>
                    <a:pt x="52" y="45"/>
                    <a:pt x="51" y="45"/>
                    <a:pt x="51" y="46"/>
                  </a:cubicBezTo>
                  <a:cubicBezTo>
                    <a:pt x="51" y="46"/>
                    <a:pt x="50" y="46"/>
                    <a:pt x="50" y="46"/>
                  </a:cubicBezTo>
                  <a:cubicBezTo>
                    <a:pt x="49" y="46"/>
                    <a:pt x="49" y="46"/>
                    <a:pt x="49" y="46"/>
                  </a:cubicBezTo>
                  <a:cubicBezTo>
                    <a:pt x="48" y="46"/>
                    <a:pt x="48" y="45"/>
                    <a:pt x="49" y="44"/>
                  </a:cubicBezTo>
                  <a:cubicBezTo>
                    <a:pt x="49" y="44"/>
                    <a:pt x="49" y="43"/>
                    <a:pt x="50" y="43"/>
                  </a:cubicBezTo>
                  <a:cubicBezTo>
                    <a:pt x="50" y="42"/>
                    <a:pt x="51" y="42"/>
                    <a:pt x="52" y="42"/>
                  </a:cubicBezTo>
                  <a:cubicBezTo>
                    <a:pt x="52" y="43"/>
                    <a:pt x="52" y="44"/>
                    <a:pt x="52" y="44"/>
                  </a:cubicBezTo>
                  <a:close/>
                  <a:moveTo>
                    <a:pt x="55" y="37"/>
                  </a:moveTo>
                  <a:cubicBezTo>
                    <a:pt x="55" y="38"/>
                    <a:pt x="55" y="39"/>
                    <a:pt x="54" y="39"/>
                  </a:cubicBezTo>
                  <a:cubicBezTo>
                    <a:pt x="54" y="40"/>
                    <a:pt x="54" y="40"/>
                    <a:pt x="53" y="40"/>
                  </a:cubicBezTo>
                  <a:cubicBezTo>
                    <a:pt x="53" y="40"/>
                    <a:pt x="53" y="40"/>
                    <a:pt x="53" y="40"/>
                  </a:cubicBezTo>
                  <a:cubicBezTo>
                    <a:pt x="52" y="40"/>
                    <a:pt x="52" y="39"/>
                    <a:pt x="52" y="38"/>
                  </a:cubicBezTo>
                  <a:cubicBezTo>
                    <a:pt x="52" y="38"/>
                    <a:pt x="52" y="37"/>
                    <a:pt x="52" y="37"/>
                  </a:cubicBezTo>
                  <a:cubicBezTo>
                    <a:pt x="53" y="36"/>
                    <a:pt x="53" y="35"/>
                    <a:pt x="54" y="36"/>
                  </a:cubicBezTo>
                  <a:cubicBezTo>
                    <a:pt x="55" y="36"/>
                    <a:pt x="55" y="37"/>
                    <a:pt x="55" y="37"/>
                  </a:cubicBezTo>
                  <a:close/>
                  <a:moveTo>
                    <a:pt x="56" y="32"/>
                  </a:moveTo>
                  <a:cubicBezTo>
                    <a:pt x="56" y="32"/>
                    <a:pt x="55" y="33"/>
                    <a:pt x="55" y="33"/>
                  </a:cubicBezTo>
                  <a:cubicBezTo>
                    <a:pt x="55" y="33"/>
                    <a:pt x="55" y="33"/>
                    <a:pt x="55" y="33"/>
                  </a:cubicBezTo>
                  <a:cubicBezTo>
                    <a:pt x="54" y="33"/>
                    <a:pt x="53" y="32"/>
                    <a:pt x="53" y="32"/>
                  </a:cubicBezTo>
                  <a:cubicBezTo>
                    <a:pt x="53" y="31"/>
                    <a:pt x="53" y="30"/>
                    <a:pt x="53" y="30"/>
                  </a:cubicBezTo>
                  <a:cubicBezTo>
                    <a:pt x="53" y="29"/>
                    <a:pt x="54" y="28"/>
                    <a:pt x="55" y="28"/>
                  </a:cubicBezTo>
                  <a:cubicBezTo>
                    <a:pt x="56" y="28"/>
                    <a:pt x="56" y="29"/>
                    <a:pt x="56" y="30"/>
                  </a:cubicBezTo>
                  <a:cubicBezTo>
                    <a:pt x="56" y="30"/>
                    <a:pt x="56" y="30"/>
                    <a:pt x="56" y="30"/>
                  </a:cubicBezTo>
                  <a:cubicBezTo>
                    <a:pt x="56" y="30"/>
                    <a:pt x="56" y="31"/>
                    <a:pt x="56" y="32"/>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1" name="Freeform 237"/>
            <p:cNvSpPr>
              <a:spLocks/>
            </p:cNvSpPr>
            <p:nvPr userDrawn="1"/>
          </p:nvSpPr>
          <p:spPr bwMode="auto">
            <a:xfrm>
              <a:off x="6959600" y="1012825"/>
              <a:ext cx="15875" cy="15875"/>
            </a:xfrm>
            <a:custGeom>
              <a:avLst/>
              <a:gdLst>
                <a:gd name="T0" fmla="*/ 4 w 4"/>
                <a:gd name="T1" fmla="*/ 3 h 4"/>
                <a:gd name="T2" fmla="*/ 3 w 4"/>
                <a:gd name="T3" fmla="*/ 1 h 4"/>
                <a:gd name="T4" fmla="*/ 1 w 4"/>
                <a:gd name="T5" fmla="*/ 0 h 4"/>
                <a:gd name="T6" fmla="*/ 0 w 4"/>
                <a:gd name="T7" fmla="*/ 2 h 4"/>
                <a:gd name="T8" fmla="*/ 1 w 4"/>
                <a:gd name="T9" fmla="*/ 3 h 4"/>
                <a:gd name="T10" fmla="*/ 2 w 4"/>
                <a:gd name="T11" fmla="*/ 4 h 4"/>
                <a:gd name="T12" fmla="*/ 3 w 4"/>
                <a:gd name="T13" fmla="*/ 4 h 4"/>
                <a:gd name="T14" fmla="*/ 4 w 4"/>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3"/>
                  </a:moveTo>
                  <a:cubicBezTo>
                    <a:pt x="3" y="2"/>
                    <a:pt x="3" y="2"/>
                    <a:pt x="3" y="1"/>
                  </a:cubicBezTo>
                  <a:cubicBezTo>
                    <a:pt x="3" y="0"/>
                    <a:pt x="2" y="0"/>
                    <a:pt x="1" y="0"/>
                  </a:cubicBezTo>
                  <a:cubicBezTo>
                    <a:pt x="1" y="0"/>
                    <a:pt x="0" y="1"/>
                    <a:pt x="0" y="2"/>
                  </a:cubicBezTo>
                  <a:cubicBezTo>
                    <a:pt x="1" y="2"/>
                    <a:pt x="1" y="3"/>
                    <a:pt x="1" y="3"/>
                  </a:cubicBezTo>
                  <a:cubicBezTo>
                    <a:pt x="1" y="4"/>
                    <a:pt x="2" y="4"/>
                    <a:pt x="2" y="4"/>
                  </a:cubicBezTo>
                  <a:cubicBezTo>
                    <a:pt x="2" y="4"/>
                    <a:pt x="2" y="4"/>
                    <a:pt x="3" y="4"/>
                  </a:cubicBezTo>
                  <a:cubicBezTo>
                    <a:pt x="3" y="4"/>
                    <a:pt x="4" y="3"/>
                    <a:pt x="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2" name="Freeform 238"/>
            <p:cNvSpPr>
              <a:spLocks/>
            </p:cNvSpPr>
            <p:nvPr userDrawn="1"/>
          </p:nvSpPr>
          <p:spPr bwMode="auto">
            <a:xfrm>
              <a:off x="6970713" y="1036638"/>
              <a:ext cx="15875" cy="19050"/>
            </a:xfrm>
            <a:custGeom>
              <a:avLst/>
              <a:gdLst>
                <a:gd name="T0" fmla="*/ 2 w 4"/>
                <a:gd name="T1" fmla="*/ 1 h 5"/>
                <a:gd name="T2" fmla="*/ 1 w 4"/>
                <a:gd name="T3" fmla="*/ 1 h 5"/>
                <a:gd name="T4" fmla="*/ 0 w 4"/>
                <a:gd name="T5" fmla="*/ 3 h 5"/>
                <a:gd name="T6" fmla="*/ 1 w 4"/>
                <a:gd name="T7" fmla="*/ 4 h 5"/>
                <a:gd name="T8" fmla="*/ 2 w 4"/>
                <a:gd name="T9" fmla="*/ 5 h 5"/>
                <a:gd name="T10" fmla="*/ 3 w 4"/>
                <a:gd name="T11" fmla="*/ 5 h 5"/>
                <a:gd name="T12" fmla="*/ 3 w 4"/>
                <a:gd name="T13" fmla="*/ 3 h 5"/>
                <a:gd name="T14" fmla="*/ 2 w 4"/>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2" y="1"/>
                  </a:moveTo>
                  <a:cubicBezTo>
                    <a:pt x="2" y="1"/>
                    <a:pt x="1" y="0"/>
                    <a:pt x="1" y="1"/>
                  </a:cubicBezTo>
                  <a:cubicBezTo>
                    <a:pt x="0" y="1"/>
                    <a:pt x="0" y="2"/>
                    <a:pt x="0" y="3"/>
                  </a:cubicBezTo>
                  <a:cubicBezTo>
                    <a:pt x="0" y="3"/>
                    <a:pt x="1" y="4"/>
                    <a:pt x="1" y="4"/>
                  </a:cubicBezTo>
                  <a:cubicBezTo>
                    <a:pt x="1" y="5"/>
                    <a:pt x="2" y="5"/>
                    <a:pt x="2" y="5"/>
                  </a:cubicBezTo>
                  <a:cubicBezTo>
                    <a:pt x="2" y="5"/>
                    <a:pt x="3" y="5"/>
                    <a:pt x="3" y="5"/>
                  </a:cubicBezTo>
                  <a:cubicBezTo>
                    <a:pt x="4" y="4"/>
                    <a:pt x="4" y="3"/>
                    <a:pt x="3" y="3"/>
                  </a:cubicBezTo>
                  <a:cubicBezTo>
                    <a:pt x="3" y="2"/>
                    <a:pt x="3" y="2"/>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3" name="Freeform 239"/>
            <p:cNvSpPr>
              <a:spLocks/>
            </p:cNvSpPr>
            <p:nvPr userDrawn="1"/>
          </p:nvSpPr>
          <p:spPr bwMode="auto">
            <a:xfrm>
              <a:off x="6986588" y="1060450"/>
              <a:ext cx="15875" cy="14288"/>
            </a:xfrm>
            <a:custGeom>
              <a:avLst/>
              <a:gdLst>
                <a:gd name="T0" fmla="*/ 3 w 4"/>
                <a:gd name="T1" fmla="*/ 1 h 4"/>
                <a:gd name="T2" fmla="*/ 1 w 4"/>
                <a:gd name="T3" fmla="*/ 1 h 4"/>
                <a:gd name="T4" fmla="*/ 1 w 4"/>
                <a:gd name="T5" fmla="*/ 3 h 4"/>
                <a:gd name="T6" fmla="*/ 2 w 4"/>
                <a:gd name="T7" fmla="*/ 4 h 4"/>
                <a:gd name="T8" fmla="*/ 3 w 4"/>
                <a:gd name="T9" fmla="*/ 4 h 4"/>
                <a:gd name="T10" fmla="*/ 4 w 4"/>
                <a:gd name="T11" fmla="*/ 4 h 4"/>
                <a:gd name="T12" fmla="*/ 4 w 4"/>
                <a:gd name="T13" fmla="*/ 2 h 4"/>
                <a:gd name="T14" fmla="*/ 3 w 4"/>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3" y="1"/>
                  </a:moveTo>
                  <a:cubicBezTo>
                    <a:pt x="2" y="0"/>
                    <a:pt x="1" y="0"/>
                    <a:pt x="1" y="1"/>
                  </a:cubicBezTo>
                  <a:cubicBezTo>
                    <a:pt x="0" y="1"/>
                    <a:pt x="0" y="2"/>
                    <a:pt x="1" y="3"/>
                  </a:cubicBezTo>
                  <a:cubicBezTo>
                    <a:pt x="1" y="3"/>
                    <a:pt x="2" y="4"/>
                    <a:pt x="2" y="4"/>
                  </a:cubicBezTo>
                  <a:cubicBezTo>
                    <a:pt x="2" y="4"/>
                    <a:pt x="3" y="4"/>
                    <a:pt x="3" y="4"/>
                  </a:cubicBezTo>
                  <a:cubicBezTo>
                    <a:pt x="3" y="4"/>
                    <a:pt x="4" y="4"/>
                    <a:pt x="4" y="4"/>
                  </a:cubicBezTo>
                  <a:cubicBezTo>
                    <a:pt x="4" y="3"/>
                    <a:pt x="4" y="2"/>
                    <a:pt x="4" y="2"/>
                  </a:cubicBezTo>
                  <a:cubicBezTo>
                    <a:pt x="3" y="2"/>
                    <a:pt x="3" y="1"/>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4" name="Freeform 240"/>
            <p:cNvSpPr>
              <a:spLocks/>
            </p:cNvSpPr>
            <p:nvPr userDrawn="1"/>
          </p:nvSpPr>
          <p:spPr bwMode="auto">
            <a:xfrm>
              <a:off x="6975475" y="931863"/>
              <a:ext cx="15875" cy="19050"/>
            </a:xfrm>
            <a:custGeom>
              <a:avLst/>
              <a:gdLst>
                <a:gd name="T0" fmla="*/ 3 w 4"/>
                <a:gd name="T1" fmla="*/ 1 h 5"/>
                <a:gd name="T2" fmla="*/ 1 w 4"/>
                <a:gd name="T3" fmla="*/ 1 h 5"/>
                <a:gd name="T4" fmla="*/ 0 w 4"/>
                <a:gd name="T5" fmla="*/ 2 h 5"/>
                <a:gd name="T6" fmla="*/ 0 w 4"/>
                <a:gd name="T7" fmla="*/ 4 h 5"/>
                <a:gd name="T8" fmla="*/ 1 w 4"/>
                <a:gd name="T9" fmla="*/ 5 h 5"/>
                <a:gd name="T10" fmla="*/ 2 w 4"/>
                <a:gd name="T11" fmla="*/ 4 h 5"/>
                <a:gd name="T12" fmla="*/ 3 w 4"/>
                <a:gd name="T13" fmla="*/ 3 h 5"/>
                <a:gd name="T14" fmla="*/ 3 w 4"/>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3" y="1"/>
                  </a:moveTo>
                  <a:cubicBezTo>
                    <a:pt x="2" y="0"/>
                    <a:pt x="2" y="0"/>
                    <a:pt x="1" y="1"/>
                  </a:cubicBezTo>
                  <a:cubicBezTo>
                    <a:pt x="1" y="1"/>
                    <a:pt x="0" y="2"/>
                    <a:pt x="0" y="2"/>
                  </a:cubicBezTo>
                  <a:cubicBezTo>
                    <a:pt x="0" y="3"/>
                    <a:pt x="0" y="4"/>
                    <a:pt x="0" y="4"/>
                  </a:cubicBezTo>
                  <a:cubicBezTo>
                    <a:pt x="1" y="4"/>
                    <a:pt x="1" y="5"/>
                    <a:pt x="1" y="5"/>
                  </a:cubicBezTo>
                  <a:cubicBezTo>
                    <a:pt x="2" y="5"/>
                    <a:pt x="2" y="4"/>
                    <a:pt x="2" y="4"/>
                  </a:cubicBezTo>
                  <a:cubicBezTo>
                    <a:pt x="3" y="3"/>
                    <a:pt x="3" y="3"/>
                    <a:pt x="3" y="3"/>
                  </a:cubicBezTo>
                  <a:cubicBezTo>
                    <a:pt x="4" y="2"/>
                    <a:pt x="4" y="1"/>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5" name="Freeform 241"/>
            <p:cNvSpPr>
              <a:spLocks/>
            </p:cNvSpPr>
            <p:nvPr userDrawn="1"/>
          </p:nvSpPr>
          <p:spPr bwMode="auto">
            <a:xfrm>
              <a:off x="7040563" y="893763"/>
              <a:ext cx="19050" cy="11113"/>
            </a:xfrm>
            <a:custGeom>
              <a:avLst/>
              <a:gdLst>
                <a:gd name="T0" fmla="*/ 2 w 5"/>
                <a:gd name="T1" fmla="*/ 3 h 3"/>
                <a:gd name="T2" fmla="*/ 2 w 5"/>
                <a:gd name="T3" fmla="*/ 3 h 3"/>
                <a:gd name="T4" fmla="*/ 4 w 5"/>
                <a:gd name="T5" fmla="*/ 3 h 3"/>
                <a:gd name="T6" fmla="*/ 5 w 5"/>
                <a:gd name="T7" fmla="*/ 2 h 3"/>
                <a:gd name="T8" fmla="*/ 3 w 5"/>
                <a:gd name="T9" fmla="*/ 0 h 3"/>
                <a:gd name="T10" fmla="*/ 2 w 5"/>
                <a:gd name="T11" fmla="*/ 0 h 3"/>
                <a:gd name="T12" fmla="*/ 0 w 5"/>
                <a:gd name="T13" fmla="*/ 2 h 3"/>
                <a:gd name="T14" fmla="*/ 2 w 5"/>
                <a:gd name="T15" fmla="*/ 3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2" y="3"/>
                  </a:moveTo>
                  <a:cubicBezTo>
                    <a:pt x="2" y="3"/>
                    <a:pt x="2" y="3"/>
                    <a:pt x="2" y="3"/>
                  </a:cubicBezTo>
                  <a:cubicBezTo>
                    <a:pt x="3" y="3"/>
                    <a:pt x="3" y="3"/>
                    <a:pt x="4" y="3"/>
                  </a:cubicBezTo>
                  <a:cubicBezTo>
                    <a:pt x="4" y="3"/>
                    <a:pt x="5" y="2"/>
                    <a:pt x="5" y="2"/>
                  </a:cubicBezTo>
                  <a:cubicBezTo>
                    <a:pt x="5" y="1"/>
                    <a:pt x="4" y="0"/>
                    <a:pt x="3" y="0"/>
                  </a:cubicBezTo>
                  <a:cubicBezTo>
                    <a:pt x="3" y="0"/>
                    <a:pt x="2" y="0"/>
                    <a:pt x="2" y="0"/>
                  </a:cubicBezTo>
                  <a:cubicBezTo>
                    <a:pt x="1" y="1"/>
                    <a:pt x="0" y="1"/>
                    <a:pt x="0" y="2"/>
                  </a:cubicBezTo>
                  <a:cubicBezTo>
                    <a:pt x="1" y="3"/>
                    <a:pt x="1" y="3"/>
                    <a:pt x="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6" name="Freeform 242"/>
            <p:cNvSpPr>
              <a:spLocks/>
            </p:cNvSpPr>
            <p:nvPr userDrawn="1"/>
          </p:nvSpPr>
          <p:spPr bwMode="auto">
            <a:xfrm>
              <a:off x="7072313" y="893763"/>
              <a:ext cx="14288" cy="11113"/>
            </a:xfrm>
            <a:custGeom>
              <a:avLst/>
              <a:gdLst>
                <a:gd name="T0" fmla="*/ 1 w 4"/>
                <a:gd name="T1" fmla="*/ 3 h 3"/>
                <a:gd name="T2" fmla="*/ 2 w 4"/>
                <a:gd name="T3" fmla="*/ 3 h 3"/>
                <a:gd name="T4" fmla="*/ 3 w 4"/>
                <a:gd name="T5" fmla="*/ 3 h 3"/>
                <a:gd name="T6" fmla="*/ 4 w 4"/>
                <a:gd name="T7" fmla="*/ 2 h 3"/>
                <a:gd name="T8" fmla="*/ 3 w 4"/>
                <a:gd name="T9" fmla="*/ 1 h 3"/>
                <a:gd name="T10" fmla="*/ 1 w 4"/>
                <a:gd name="T11" fmla="*/ 0 h 3"/>
                <a:gd name="T12" fmla="*/ 0 w 4"/>
                <a:gd name="T13" fmla="*/ 2 h 3"/>
                <a:gd name="T14" fmla="*/ 1 w 4"/>
                <a:gd name="T15" fmla="*/ 3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3">
                  <a:moveTo>
                    <a:pt x="1" y="3"/>
                  </a:moveTo>
                  <a:cubicBezTo>
                    <a:pt x="1" y="3"/>
                    <a:pt x="2" y="3"/>
                    <a:pt x="2" y="3"/>
                  </a:cubicBezTo>
                  <a:cubicBezTo>
                    <a:pt x="3" y="3"/>
                    <a:pt x="3" y="3"/>
                    <a:pt x="3" y="3"/>
                  </a:cubicBezTo>
                  <a:cubicBezTo>
                    <a:pt x="3" y="3"/>
                    <a:pt x="4" y="3"/>
                    <a:pt x="4" y="2"/>
                  </a:cubicBezTo>
                  <a:cubicBezTo>
                    <a:pt x="4" y="2"/>
                    <a:pt x="4" y="1"/>
                    <a:pt x="3" y="1"/>
                  </a:cubicBezTo>
                  <a:cubicBezTo>
                    <a:pt x="2" y="1"/>
                    <a:pt x="2" y="1"/>
                    <a:pt x="1" y="0"/>
                  </a:cubicBezTo>
                  <a:cubicBezTo>
                    <a:pt x="0" y="0"/>
                    <a:pt x="0" y="1"/>
                    <a:pt x="0" y="2"/>
                  </a:cubicBezTo>
                  <a:cubicBezTo>
                    <a:pt x="0" y="2"/>
                    <a:pt x="0" y="3"/>
                    <a:pt x="1"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7" name="Freeform 243"/>
            <p:cNvSpPr>
              <a:spLocks/>
            </p:cNvSpPr>
            <p:nvPr userDrawn="1"/>
          </p:nvSpPr>
          <p:spPr bwMode="auto">
            <a:xfrm>
              <a:off x="7137400" y="939800"/>
              <a:ext cx="15875" cy="15875"/>
            </a:xfrm>
            <a:custGeom>
              <a:avLst/>
              <a:gdLst>
                <a:gd name="T0" fmla="*/ 1 w 4"/>
                <a:gd name="T1" fmla="*/ 3 h 4"/>
                <a:gd name="T2" fmla="*/ 3 w 4"/>
                <a:gd name="T3" fmla="*/ 4 h 4"/>
                <a:gd name="T4" fmla="*/ 3 w 4"/>
                <a:gd name="T5" fmla="*/ 4 h 4"/>
                <a:gd name="T6" fmla="*/ 4 w 4"/>
                <a:gd name="T7" fmla="*/ 2 h 4"/>
                <a:gd name="T8" fmla="*/ 3 w 4"/>
                <a:gd name="T9" fmla="*/ 0 h 4"/>
                <a:gd name="T10" fmla="*/ 1 w 4"/>
                <a:gd name="T11" fmla="*/ 0 h 4"/>
                <a:gd name="T12" fmla="*/ 1 w 4"/>
                <a:gd name="T13" fmla="*/ 2 h 4"/>
                <a:gd name="T14" fmla="*/ 1 w 4"/>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1" y="3"/>
                  </a:moveTo>
                  <a:cubicBezTo>
                    <a:pt x="2" y="4"/>
                    <a:pt x="2" y="4"/>
                    <a:pt x="3" y="4"/>
                  </a:cubicBezTo>
                  <a:cubicBezTo>
                    <a:pt x="3" y="4"/>
                    <a:pt x="3" y="4"/>
                    <a:pt x="3" y="4"/>
                  </a:cubicBezTo>
                  <a:cubicBezTo>
                    <a:pt x="4" y="3"/>
                    <a:pt x="4" y="3"/>
                    <a:pt x="4" y="2"/>
                  </a:cubicBezTo>
                  <a:cubicBezTo>
                    <a:pt x="4" y="1"/>
                    <a:pt x="3" y="1"/>
                    <a:pt x="3" y="0"/>
                  </a:cubicBezTo>
                  <a:cubicBezTo>
                    <a:pt x="2" y="0"/>
                    <a:pt x="2" y="0"/>
                    <a:pt x="1" y="0"/>
                  </a:cubicBezTo>
                  <a:cubicBezTo>
                    <a:pt x="0" y="0"/>
                    <a:pt x="0" y="1"/>
                    <a:pt x="1" y="2"/>
                  </a:cubicBezTo>
                  <a:cubicBezTo>
                    <a:pt x="1" y="2"/>
                    <a:pt x="1" y="3"/>
                    <a:pt x="1"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8" name="Freeform 244"/>
            <p:cNvSpPr>
              <a:spLocks/>
            </p:cNvSpPr>
            <p:nvPr userDrawn="1"/>
          </p:nvSpPr>
          <p:spPr bwMode="auto">
            <a:xfrm>
              <a:off x="7148513" y="963613"/>
              <a:ext cx="15875" cy="19050"/>
            </a:xfrm>
            <a:custGeom>
              <a:avLst/>
              <a:gdLst>
                <a:gd name="T0" fmla="*/ 0 w 4"/>
                <a:gd name="T1" fmla="*/ 2 h 5"/>
                <a:gd name="T2" fmla="*/ 1 w 4"/>
                <a:gd name="T3" fmla="*/ 4 h 5"/>
                <a:gd name="T4" fmla="*/ 2 w 4"/>
                <a:gd name="T5" fmla="*/ 5 h 5"/>
                <a:gd name="T6" fmla="*/ 2 w 4"/>
                <a:gd name="T7" fmla="*/ 5 h 5"/>
                <a:gd name="T8" fmla="*/ 3 w 4"/>
                <a:gd name="T9" fmla="*/ 3 h 5"/>
                <a:gd name="T10" fmla="*/ 3 w 4"/>
                <a:gd name="T11" fmla="*/ 1 h 5"/>
                <a:gd name="T12" fmla="*/ 1 w 4"/>
                <a:gd name="T13" fmla="*/ 0 h 5"/>
                <a:gd name="T14" fmla="*/ 0 w 4"/>
                <a:gd name="T15" fmla="*/ 2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0" y="2"/>
                  </a:moveTo>
                  <a:cubicBezTo>
                    <a:pt x="1" y="3"/>
                    <a:pt x="1" y="3"/>
                    <a:pt x="1" y="4"/>
                  </a:cubicBezTo>
                  <a:cubicBezTo>
                    <a:pt x="1" y="4"/>
                    <a:pt x="2" y="5"/>
                    <a:pt x="2" y="5"/>
                  </a:cubicBezTo>
                  <a:cubicBezTo>
                    <a:pt x="2" y="5"/>
                    <a:pt x="2" y="5"/>
                    <a:pt x="2" y="5"/>
                  </a:cubicBezTo>
                  <a:cubicBezTo>
                    <a:pt x="3" y="5"/>
                    <a:pt x="4" y="4"/>
                    <a:pt x="3" y="3"/>
                  </a:cubicBezTo>
                  <a:cubicBezTo>
                    <a:pt x="3" y="2"/>
                    <a:pt x="3" y="2"/>
                    <a:pt x="3" y="1"/>
                  </a:cubicBezTo>
                  <a:cubicBezTo>
                    <a:pt x="3" y="1"/>
                    <a:pt x="2" y="0"/>
                    <a:pt x="1" y="0"/>
                  </a:cubicBezTo>
                  <a:cubicBezTo>
                    <a:pt x="1" y="1"/>
                    <a:pt x="0" y="1"/>
                    <a:pt x="0"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9" name="Freeform 245"/>
            <p:cNvSpPr>
              <a:spLocks/>
            </p:cNvSpPr>
            <p:nvPr userDrawn="1"/>
          </p:nvSpPr>
          <p:spPr bwMode="auto">
            <a:xfrm>
              <a:off x="6991350" y="912813"/>
              <a:ext cx="19050" cy="15875"/>
            </a:xfrm>
            <a:custGeom>
              <a:avLst/>
              <a:gdLst>
                <a:gd name="T0" fmla="*/ 2 w 5"/>
                <a:gd name="T1" fmla="*/ 1 h 4"/>
                <a:gd name="T2" fmla="*/ 1 w 5"/>
                <a:gd name="T3" fmla="*/ 2 h 4"/>
                <a:gd name="T4" fmla="*/ 1 w 5"/>
                <a:gd name="T5" fmla="*/ 4 h 4"/>
                <a:gd name="T6" fmla="*/ 2 w 5"/>
                <a:gd name="T7" fmla="*/ 4 h 4"/>
                <a:gd name="T8" fmla="*/ 3 w 5"/>
                <a:gd name="T9" fmla="*/ 4 h 4"/>
                <a:gd name="T10" fmla="*/ 4 w 5"/>
                <a:gd name="T11" fmla="*/ 3 h 4"/>
                <a:gd name="T12" fmla="*/ 4 w 5"/>
                <a:gd name="T13" fmla="*/ 1 h 4"/>
                <a:gd name="T14" fmla="*/ 2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2" y="1"/>
                  </a:moveTo>
                  <a:cubicBezTo>
                    <a:pt x="2" y="1"/>
                    <a:pt x="1" y="1"/>
                    <a:pt x="1" y="2"/>
                  </a:cubicBezTo>
                  <a:cubicBezTo>
                    <a:pt x="0" y="2"/>
                    <a:pt x="0" y="3"/>
                    <a:pt x="1" y="4"/>
                  </a:cubicBezTo>
                  <a:cubicBezTo>
                    <a:pt x="1" y="4"/>
                    <a:pt x="1" y="4"/>
                    <a:pt x="2" y="4"/>
                  </a:cubicBezTo>
                  <a:cubicBezTo>
                    <a:pt x="2" y="4"/>
                    <a:pt x="2" y="4"/>
                    <a:pt x="3" y="4"/>
                  </a:cubicBezTo>
                  <a:cubicBezTo>
                    <a:pt x="3" y="3"/>
                    <a:pt x="4" y="3"/>
                    <a:pt x="4" y="3"/>
                  </a:cubicBezTo>
                  <a:cubicBezTo>
                    <a:pt x="5" y="2"/>
                    <a:pt x="5" y="1"/>
                    <a:pt x="4" y="1"/>
                  </a:cubicBezTo>
                  <a:cubicBezTo>
                    <a:pt x="4" y="0"/>
                    <a:pt x="3" y="0"/>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0" name="Freeform 246"/>
            <p:cNvSpPr>
              <a:spLocks/>
            </p:cNvSpPr>
            <p:nvPr userDrawn="1"/>
          </p:nvSpPr>
          <p:spPr bwMode="auto">
            <a:xfrm>
              <a:off x="6959600" y="985838"/>
              <a:ext cx="11113" cy="15875"/>
            </a:xfrm>
            <a:custGeom>
              <a:avLst/>
              <a:gdLst>
                <a:gd name="T0" fmla="*/ 3 w 3"/>
                <a:gd name="T1" fmla="*/ 3 h 4"/>
                <a:gd name="T2" fmla="*/ 3 w 3"/>
                <a:gd name="T3" fmla="*/ 1 h 4"/>
                <a:gd name="T4" fmla="*/ 1 w 3"/>
                <a:gd name="T5" fmla="*/ 0 h 4"/>
                <a:gd name="T6" fmla="*/ 0 w 3"/>
                <a:gd name="T7" fmla="*/ 1 h 4"/>
                <a:gd name="T8" fmla="*/ 0 w 3"/>
                <a:gd name="T9" fmla="*/ 3 h 4"/>
                <a:gd name="T10" fmla="*/ 0 w 3"/>
                <a:gd name="T11" fmla="*/ 3 h 4"/>
                <a:gd name="T12" fmla="*/ 1 w 3"/>
                <a:gd name="T13" fmla="*/ 4 h 4"/>
                <a:gd name="T14" fmla="*/ 3 w 3"/>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3" y="3"/>
                  </a:moveTo>
                  <a:cubicBezTo>
                    <a:pt x="3" y="2"/>
                    <a:pt x="3" y="2"/>
                    <a:pt x="3" y="1"/>
                  </a:cubicBezTo>
                  <a:cubicBezTo>
                    <a:pt x="3" y="0"/>
                    <a:pt x="2" y="0"/>
                    <a:pt x="1" y="0"/>
                  </a:cubicBezTo>
                  <a:cubicBezTo>
                    <a:pt x="1" y="0"/>
                    <a:pt x="0" y="0"/>
                    <a:pt x="0" y="1"/>
                  </a:cubicBezTo>
                  <a:cubicBezTo>
                    <a:pt x="0" y="2"/>
                    <a:pt x="0" y="2"/>
                    <a:pt x="0" y="3"/>
                  </a:cubicBezTo>
                  <a:cubicBezTo>
                    <a:pt x="0" y="3"/>
                    <a:pt x="0" y="3"/>
                    <a:pt x="0" y="3"/>
                  </a:cubicBezTo>
                  <a:cubicBezTo>
                    <a:pt x="0" y="4"/>
                    <a:pt x="0" y="4"/>
                    <a:pt x="1" y="4"/>
                  </a:cubicBezTo>
                  <a:cubicBezTo>
                    <a:pt x="2" y="4"/>
                    <a:pt x="3" y="4"/>
                    <a:pt x="3"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1" name="Freeform 247"/>
            <p:cNvSpPr>
              <a:spLocks/>
            </p:cNvSpPr>
            <p:nvPr userDrawn="1"/>
          </p:nvSpPr>
          <p:spPr bwMode="auto">
            <a:xfrm>
              <a:off x="6964363" y="958850"/>
              <a:ext cx="11113" cy="15875"/>
            </a:xfrm>
            <a:custGeom>
              <a:avLst/>
              <a:gdLst>
                <a:gd name="T0" fmla="*/ 1 w 3"/>
                <a:gd name="T1" fmla="*/ 4 h 4"/>
                <a:gd name="T2" fmla="*/ 1 w 3"/>
                <a:gd name="T3" fmla="*/ 4 h 4"/>
                <a:gd name="T4" fmla="*/ 2 w 3"/>
                <a:gd name="T5" fmla="*/ 3 h 4"/>
                <a:gd name="T6" fmla="*/ 3 w 3"/>
                <a:gd name="T7" fmla="*/ 2 h 4"/>
                <a:gd name="T8" fmla="*/ 2 w 3"/>
                <a:gd name="T9" fmla="*/ 0 h 4"/>
                <a:gd name="T10" fmla="*/ 0 w 3"/>
                <a:gd name="T11" fmla="*/ 1 h 4"/>
                <a:gd name="T12" fmla="*/ 0 w 3"/>
                <a:gd name="T13" fmla="*/ 2 h 4"/>
                <a:gd name="T14" fmla="*/ 1 w 3"/>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4"/>
                  </a:moveTo>
                  <a:cubicBezTo>
                    <a:pt x="1" y="4"/>
                    <a:pt x="1" y="4"/>
                    <a:pt x="1" y="4"/>
                  </a:cubicBezTo>
                  <a:cubicBezTo>
                    <a:pt x="2" y="4"/>
                    <a:pt x="2" y="4"/>
                    <a:pt x="2" y="3"/>
                  </a:cubicBezTo>
                  <a:cubicBezTo>
                    <a:pt x="3" y="3"/>
                    <a:pt x="3" y="2"/>
                    <a:pt x="3" y="2"/>
                  </a:cubicBezTo>
                  <a:cubicBezTo>
                    <a:pt x="3" y="1"/>
                    <a:pt x="3" y="0"/>
                    <a:pt x="2" y="0"/>
                  </a:cubicBezTo>
                  <a:cubicBezTo>
                    <a:pt x="2" y="0"/>
                    <a:pt x="1" y="0"/>
                    <a:pt x="0" y="1"/>
                  </a:cubicBezTo>
                  <a:cubicBezTo>
                    <a:pt x="0" y="1"/>
                    <a:pt x="0" y="2"/>
                    <a:pt x="0" y="2"/>
                  </a:cubicBezTo>
                  <a:cubicBezTo>
                    <a:pt x="0" y="3"/>
                    <a:pt x="0" y="4"/>
                    <a:pt x="1"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2" name="Freeform 248"/>
            <p:cNvSpPr>
              <a:spLocks/>
            </p:cNvSpPr>
            <p:nvPr userDrawn="1"/>
          </p:nvSpPr>
          <p:spPr bwMode="auto">
            <a:xfrm>
              <a:off x="7010400" y="1079500"/>
              <a:ext cx="19050" cy="11113"/>
            </a:xfrm>
            <a:custGeom>
              <a:avLst/>
              <a:gdLst>
                <a:gd name="T0" fmla="*/ 4 w 5"/>
                <a:gd name="T1" fmla="*/ 1 h 3"/>
                <a:gd name="T2" fmla="*/ 2 w 5"/>
                <a:gd name="T3" fmla="*/ 0 h 3"/>
                <a:gd name="T4" fmla="*/ 0 w 5"/>
                <a:gd name="T5" fmla="*/ 0 h 3"/>
                <a:gd name="T6" fmla="*/ 1 w 5"/>
                <a:gd name="T7" fmla="*/ 2 h 3"/>
                <a:gd name="T8" fmla="*/ 2 w 5"/>
                <a:gd name="T9" fmla="*/ 3 h 3"/>
                <a:gd name="T10" fmla="*/ 3 w 5"/>
                <a:gd name="T11" fmla="*/ 3 h 3"/>
                <a:gd name="T12" fmla="*/ 4 w 5"/>
                <a:gd name="T13" fmla="*/ 2 h 3"/>
                <a:gd name="T14" fmla="*/ 4 w 5"/>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4" y="1"/>
                  </a:moveTo>
                  <a:cubicBezTo>
                    <a:pt x="3" y="0"/>
                    <a:pt x="3" y="0"/>
                    <a:pt x="2" y="0"/>
                  </a:cubicBezTo>
                  <a:cubicBezTo>
                    <a:pt x="1" y="0"/>
                    <a:pt x="1" y="0"/>
                    <a:pt x="0" y="0"/>
                  </a:cubicBezTo>
                  <a:cubicBezTo>
                    <a:pt x="0" y="1"/>
                    <a:pt x="0" y="2"/>
                    <a:pt x="1" y="2"/>
                  </a:cubicBezTo>
                  <a:cubicBezTo>
                    <a:pt x="1" y="3"/>
                    <a:pt x="2" y="3"/>
                    <a:pt x="2" y="3"/>
                  </a:cubicBezTo>
                  <a:cubicBezTo>
                    <a:pt x="3" y="3"/>
                    <a:pt x="3" y="3"/>
                    <a:pt x="3" y="3"/>
                  </a:cubicBezTo>
                  <a:cubicBezTo>
                    <a:pt x="4" y="3"/>
                    <a:pt x="4" y="3"/>
                    <a:pt x="4" y="2"/>
                  </a:cubicBezTo>
                  <a:cubicBezTo>
                    <a:pt x="5" y="2"/>
                    <a:pt x="4" y="1"/>
                    <a:pt x="4"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3" name="Freeform 249"/>
            <p:cNvSpPr>
              <a:spLocks/>
            </p:cNvSpPr>
            <p:nvPr userDrawn="1"/>
          </p:nvSpPr>
          <p:spPr bwMode="auto">
            <a:xfrm>
              <a:off x="7134225" y="1044575"/>
              <a:ext cx="14288" cy="15875"/>
            </a:xfrm>
            <a:custGeom>
              <a:avLst/>
              <a:gdLst>
                <a:gd name="T0" fmla="*/ 4 w 4"/>
                <a:gd name="T1" fmla="*/ 0 h 4"/>
                <a:gd name="T2" fmla="*/ 2 w 4"/>
                <a:gd name="T3" fmla="*/ 1 h 4"/>
                <a:gd name="T4" fmla="*/ 1 w 4"/>
                <a:gd name="T5" fmla="*/ 2 h 4"/>
                <a:gd name="T6" fmla="*/ 1 w 4"/>
                <a:gd name="T7" fmla="*/ 4 h 4"/>
                <a:gd name="T8" fmla="*/ 2 w 4"/>
                <a:gd name="T9" fmla="*/ 4 h 4"/>
                <a:gd name="T10" fmla="*/ 3 w 4"/>
                <a:gd name="T11" fmla="*/ 4 h 4"/>
                <a:gd name="T12" fmla="*/ 4 w 4"/>
                <a:gd name="T13" fmla="*/ 2 h 4"/>
                <a:gd name="T14" fmla="*/ 4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0"/>
                  </a:moveTo>
                  <a:cubicBezTo>
                    <a:pt x="3" y="0"/>
                    <a:pt x="2" y="0"/>
                    <a:pt x="2" y="1"/>
                  </a:cubicBezTo>
                  <a:cubicBezTo>
                    <a:pt x="1" y="1"/>
                    <a:pt x="1" y="2"/>
                    <a:pt x="1" y="2"/>
                  </a:cubicBezTo>
                  <a:cubicBezTo>
                    <a:pt x="0" y="3"/>
                    <a:pt x="0" y="4"/>
                    <a:pt x="1" y="4"/>
                  </a:cubicBezTo>
                  <a:cubicBezTo>
                    <a:pt x="1" y="4"/>
                    <a:pt x="1" y="4"/>
                    <a:pt x="2" y="4"/>
                  </a:cubicBezTo>
                  <a:cubicBezTo>
                    <a:pt x="2" y="4"/>
                    <a:pt x="3" y="4"/>
                    <a:pt x="3" y="4"/>
                  </a:cubicBezTo>
                  <a:cubicBezTo>
                    <a:pt x="3" y="3"/>
                    <a:pt x="4" y="3"/>
                    <a:pt x="4" y="2"/>
                  </a:cubicBezTo>
                  <a:cubicBezTo>
                    <a:pt x="4" y="2"/>
                    <a:pt x="4" y="1"/>
                    <a:pt x="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4" name="Freeform 250"/>
            <p:cNvSpPr>
              <a:spLocks/>
            </p:cNvSpPr>
            <p:nvPr userDrawn="1"/>
          </p:nvSpPr>
          <p:spPr bwMode="auto">
            <a:xfrm>
              <a:off x="7118350" y="917575"/>
              <a:ext cx="19050" cy="14288"/>
            </a:xfrm>
            <a:custGeom>
              <a:avLst/>
              <a:gdLst>
                <a:gd name="T0" fmla="*/ 4 w 5"/>
                <a:gd name="T1" fmla="*/ 2 h 4"/>
                <a:gd name="T2" fmla="*/ 3 w 5"/>
                <a:gd name="T3" fmla="*/ 1 h 4"/>
                <a:gd name="T4" fmla="*/ 1 w 5"/>
                <a:gd name="T5" fmla="*/ 1 h 4"/>
                <a:gd name="T6" fmla="*/ 1 w 5"/>
                <a:gd name="T7" fmla="*/ 3 h 4"/>
                <a:gd name="T8" fmla="*/ 2 w 5"/>
                <a:gd name="T9" fmla="*/ 4 h 4"/>
                <a:gd name="T10" fmla="*/ 3 w 5"/>
                <a:gd name="T11" fmla="*/ 4 h 4"/>
                <a:gd name="T12" fmla="*/ 4 w 5"/>
                <a:gd name="T13" fmla="*/ 4 h 4"/>
                <a:gd name="T14" fmla="*/ 4 w 5"/>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4" y="2"/>
                  </a:moveTo>
                  <a:cubicBezTo>
                    <a:pt x="4" y="1"/>
                    <a:pt x="3" y="1"/>
                    <a:pt x="3" y="1"/>
                  </a:cubicBezTo>
                  <a:cubicBezTo>
                    <a:pt x="2" y="0"/>
                    <a:pt x="1" y="0"/>
                    <a:pt x="1" y="1"/>
                  </a:cubicBezTo>
                  <a:cubicBezTo>
                    <a:pt x="0" y="1"/>
                    <a:pt x="1" y="2"/>
                    <a:pt x="1" y="3"/>
                  </a:cubicBezTo>
                  <a:cubicBezTo>
                    <a:pt x="2" y="3"/>
                    <a:pt x="2" y="3"/>
                    <a:pt x="2" y="4"/>
                  </a:cubicBezTo>
                  <a:cubicBezTo>
                    <a:pt x="3" y="4"/>
                    <a:pt x="3" y="4"/>
                    <a:pt x="3" y="4"/>
                  </a:cubicBezTo>
                  <a:cubicBezTo>
                    <a:pt x="4" y="4"/>
                    <a:pt x="4" y="4"/>
                    <a:pt x="4" y="4"/>
                  </a:cubicBezTo>
                  <a:cubicBezTo>
                    <a:pt x="5" y="3"/>
                    <a:pt x="5" y="2"/>
                    <a:pt x="4"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5" name="Freeform 251"/>
            <p:cNvSpPr>
              <a:spLocks/>
            </p:cNvSpPr>
            <p:nvPr userDrawn="1"/>
          </p:nvSpPr>
          <p:spPr bwMode="auto">
            <a:xfrm>
              <a:off x="7148513" y="1017588"/>
              <a:ext cx="12700" cy="19050"/>
            </a:xfrm>
            <a:custGeom>
              <a:avLst/>
              <a:gdLst>
                <a:gd name="T0" fmla="*/ 2 w 3"/>
                <a:gd name="T1" fmla="*/ 1 h 5"/>
                <a:gd name="T2" fmla="*/ 0 w 3"/>
                <a:gd name="T3" fmla="*/ 2 h 5"/>
                <a:gd name="T4" fmla="*/ 0 w 3"/>
                <a:gd name="T5" fmla="*/ 3 h 5"/>
                <a:gd name="T6" fmla="*/ 1 w 3"/>
                <a:gd name="T7" fmla="*/ 5 h 5"/>
                <a:gd name="T8" fmla="*/ 1 w 3"/>
                <a:gd name="T9" fmla="*/ 5 h 5"/>
                <a:gd name="T10" fmla="*/ 2 w 3"/>
                <a:gd name="T11" fmla="*/ 4 h 5"/>
                <a:gd name="T12" fmla="*/ 3 w 3"/>
                <a:gd name="T13" fmla="*/ 2 h 5"/>
                <a:gd name="T14" fmla="*/ 2 w 3"/>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5">
                  <a:moveTo>
                    <a:pt x="2" y="1"/>
                  </a:moveTo>
                  <a:cubicBezTo>
                    <a:pt x="1" y="0"/>
                    <a:pt x="1" y="1"/>
                    <a:pt x="0" y="2"/>
                  </a:cubicBezTo>
                  <a:cubicBezTo>
                    <a:pt x="0" y="2"/>
                    <a:pt x="0" y="3"/>
                    <a:pt x="0" y="3"/>
                  </a:cubicBezTo>
                  <a:cubicBezTo>
                    <a:pt x="0" y="4"/>
                    <a:pt x="0" y="5"/>
                    <a:pt x="1" y="5"/>
                  </a:cubicBezTo>
                  <a:cubicBezTo>
                    <a:pt x="1" y="5"/>
                    <a:pt x="1" y="5"/>
                    <a:pt x="1" y="5"/>
                  </a:cubicBezTo>
                  <a:cubicBezTo>
                    <a:pt x="2" y="5"/>
                    <a:pt x="2" y="5"/>
                    <a:pt x="2" y="4"/>
                  </a:cubicBezTo>
                  <a:cubicBezTo>
                    <a:pt x="3" y="4"/>
                    <a:pt x="3" y="3"/>
                    <a:pt x="3" y="2"/>
                  </a:cubicBezTo>
                  <a:cubicBezTo>
                    <a:pt x="3" y="2"/>
                    <a:pt x="3" y="1"/>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6" name="Freeform 252"/>
            <p:cNvSpPr>
              <a:spLocks/>
            </p:cNvSpPr>
            <p:nvPr userDrawn="1"/>
          </p:nvSpPr>
          <p:spPr bwMode="auto">
            <a:xfrm>
              <a:off x="7153275" y="990600"/>
              <a:ext cx="11113" cy="19050"/>
            </a:xfrm>
            <a:custGeom>
              <a:avLst/>
              <a:gdLst>
                <a:gd name="T0" fmla="*/ 2 w 3"/>
                <a:gd name="T1" fmla="*/ 0 h 5"/>
                <a:gd name="T2" fmla="*/ 0 w 3"/>
                <a:gd name="T3" fmla="*/ 2 h 5"/>
                <a:gd name="T4" fmla="*/ 0 w 3"/>
                <a:gd name="T5" fmla="*/ 4 h 5"/>
                <a:gd name="T6" fmla="*/ 2 w 3"/>
                <a:gd name="T7" fmla="*/ 5 h 5"/>
                <a:gd name="T8" fmla="*/ 2 w 3"/>
                <a:gd name="T9" fmla="*/ 5 h 5"/>
                <a:gd name="T10" fmla="*/ 3 w 3"/>
                <a:gd name="T11" fmla="*/ 4 h 5"/>
                <a:gd name="T12" fmla="*/ 3 w 3"/>
                <a:gd name="T13" fmla="*/ 2 h 5"/>
                <a:gd name="T14" fmla="*/ 3 w 3"/>
                <a:gd name="T15" fmla="*/ 2 h 5"/>
                <a:gd name="T16" fmla="*/ 2 w 3"/>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5">
                  <a:moveTo>
                    <a:pt x="2" y="0"/>
                  </a:moveTo>
                  <a:cubicBezTo>
                    <a:pt x="1" y="0"/>
                    <a:pt x="0" y="1"/>
                    <a:pt x="0" y="2"/>
                  </a:cubicBezTo>
                  <a:cubicBezTo>
                    <a:pt x="0" y="2"/>
                    <a:pt x="0" y="3"/>
                    <a:pt x="0" y="4"/>
                  </a:cubicBezTo>
                  <a:cubicBezTo>
                    <a:pt x="0" y="4"/>
                    <a:pt x="1" y="5"/>
                    <a:pt x="2" y="5"/>
                  </a:cubicBezTo>
                  <a:cubicBezTo>
                    <a:pt x="2" y="5"/>
                    <a:pt x="2" y="5"/>
                    <a:pt x="2" y="5"/>
                  </a:cubicBezTo>
                  <a:cubicBezTo>
                    <a:pt x="2" y="5"/>
                    <a:pt x="3" y="4"/>
                    <a:pt x="3" y="4"/>
                  </a:cubicBezTo>
                  <a:cubicBezTo>
                    <a:pt x="3" y="3"/>
                    <a:pt x="3" y="2"/>
                    <a:pt x="3" y="2"/>
                  </a:cubicBezTo>
                  <a:cubicBezTo>
                    <a:pt x="3" y="2"/>
                    <a:pt x="3" y="2"/>
                    <a:pt x="3" y="2"/>
                  </a:cubicBezTo>
                  <a:cubicBezTo>
                    <a:pt x="3" y="1"/>
                    <a:pt x="3" y="0"/>
                    <a:pt x="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7" name="Freeform 253"/>
            <p:cNvSpPr>
              <a:spLocks/>
            </p:cNvSpPr>
            <p:nvPr userDrawn="1"/>
          </p:nvSpPr>
          <p:spPr bwMode="auto">
            <a:xfrm>
              <a:off x="7113588" y="1063625"/>
              <a:ext cx="20638" cy="15875"/>
            </a:xfrm>
            <a:custGeom>
              <a:avLst/>
              <a:gdLst>
                <a:gd name="T0" fmla="*/ 2 w 5"/>
                <a:gd name="T1" fmla="*/ 1 h 4"/>
                <a:gd name="T2" fmla="*/ 1 w 5"/>
                <a:gd name="T3" fmla="*/ 2 h 4"/>
                <a:gd name="T4" fmla="*/ 1 w 5"/>
                <a:gd name="T5" fmla="*/ 4 h 4"/>
                <a:gd name="T6" fmla="*/ 2 w 5"/>
                <a:gd name="T7" fmla="*/ 4 h 4"/>
                <a:gd name="T8" fmla="*/ 2 w 5"/>
                <a:gd name="T9" fmla="*/ 4 h 4"/>
                <a:gd name="T10" fmla="*/ 4 w 5"/>
                <a:gd name="T11" fmla="*/ 3 h 4"/>
                <a:gd name="T12" fmla="*/ 4 w 5"/>
                <a:gd name="T13" fmla="*/ 1 h 4"/>
                <a:gd name="T14" fmla="*/ 2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2" y="1"/>
                  </a:moveTo>
                  <a:cubicBezTo>
                    <a:pt x="2" y="1"/>
                    <a:pt x="1" y="2"/>
                    <a:pt x="1" y="2"/>
                  </a:cubicBezTo>
                  <a:cubicBezTo>
                    <a:pt x="0" y="2"/>
                    <a:pt x="0" y="3"/>
                    <a:pt x="1" y="4"/>
                  </a:cubicBezTo>
                  <a:cubicBezTo>
                    <a:pt x="1" y="4"/>
                    <a:pt x="1" y="4"/>
                    <a:pt x="2" y="4"/>
                  </a:cubicBezTo>
                  <a:cubicBezTo>
                    <a:pt x="2" y="4"/>
                    <a:pt x="2" y="4"/>
                    <a:pt x="2" y="4"/>
                  </a:cubicBezTo>
                  <a:cubicBezTo>
                    <a:pt x="3" y="4"/>
                    <a:pt x="3" y="3"/>
                    <a:pt x="4" y="3"/>
                  </a:cubicBezTo>
                  <a:cubicBezTo>
                    <a:pt x="5" y="2"/>
                    <a:pt x="5" y="2"/>
                    <a:pt x="4" y="1"/>
                  </a:cubicBezTo>
                  <a:cubicBezTo>
                    <a:pt x="4" y="1"/>
                    <a:pt x="3" y="0"/>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8" name="Freeform 254"/>
            <p:cNvSpPr>
              <a:spLocks/>
            </p:cNvSpPr>
            <p:nvPr userDrawn="1"/>
          </p:nvSpPr>
          <p:spPr bwMode="auto">
            <a:xfrm>
              <a:off x="7091363" y="1079500"/>
              <a:ext cx="19050" cy="14288"/>
            </a:xfrm>
            <a:custGeom>
              <a:avLst/>
              <a:gdLst>
                <a:gd name="T0" fmla="*/ 2 w 5"/>
                <a:gd name="T1" fmla="*/ 1 h 4"/>
                <a:gd name="T2" fmla="*/ 1 w 5"/>
                <a:gd name="T3" fmla="*/ 1 h 4"/>
                <a:gd name="T4" fmla="*/ 0 w 5"/>
                <a:gd name="T5" fmla="*/ 3 h 4"/>
                <a:gd name="T6" fmla="*/ 1 w 5"/>
                <a:gd name="T7" fmla="*/ 4 h 4"/>
                <a:gd name="T8" fmla="*/ 2 w 5"/>
                <a:gd name="T9" fmla="*/ 4 h 4"/>
                <a:gd name="T10" fmla="*/ 4 w 5"/>
                <a:gd name="T11" fmla="*/ 3 h 4"/>
                <a:gd name="T12" fmla="*/ 4 w 5"/>
                <a:gd name="T13" fmla="*/ 1 h 4"/>
                <a:gd name="T14" fmla="*/ 2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2" y="1"/>
                  </a:moveTo>
                  <a:cubicBezTo>
                    <a:pt x="2" y="1"/>
                    <a:pt x="1" y="1"/>
                    <a:pt x="1" y="1"/>
                  </a:cubicBezTo>
                  <a:cubicBezTo>
                    <a:pt x="0" y="2"/>
                    <a:pt x="0" y="2"/>
                    <a:pt x="0" y="3"/>
                  </a:cubicBezTo>
                  <a:cubicBezTo>
                    <a:pt x="0" y="4"/>
                    <a:pt x="1" y="4"/>
                    <a:pt x="1" y="4"/>
                  </a:cubicBezTo>
                  <a:cubicBezTo>
                    <a:pt x="2" y="4"/>
                    <a:pt x="2" y="4"/>
                    <a:pt x="2" y="4"/>
                  </a:cubicBezTo>
                  <a:cubicBezTo>
                    <a:pt x="2" y="4"/>
                    <a:pt x="3" y="3"/>
                    <a:pt x="4" y="3"/>
                  </a:cubicBezTo>
                  <a:cubicBezTo>
                    <a:pt x="4" y="3"/>
                    <a:pt x="5" y="2"/>
                    <a:pt x="4" y="1"/>
                  </a:cubicBezTo>
                  <a:cubicBezTo>
                    <a:pt x="4" y="1"/>
                    <a:pt x="3" y="0"/>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9" name="Freeform 255"/>
            <p:cNvSpPr>
              <a:spLocks/>
            </p:cNvSpPr>
            <p:nvPr userDrawn="1"/>
          </p:nvSpPr>
          <p:spPr bwMode="auto">
            <a:xfrm>
              <a:off x="7037388" y="1087438"/>
              <a:ext cx="14288" cy="11113"/>
            </a:xfrm>
            <a:custGeom>
              <a:avLst/>
              <a:gdLst>
                <a:gd name="T0" fmla="*/ 3 w 4"/>
                <a:gd name="T1" fmla="*/ 1 h 3"/>
                <a:gd name="T2" fmla="*/ 1 w 4"/>
                <a:gd name="T3" fmla="*/ 0 h 3"/>
                <a:gd name="T4" fmla="*/ 0 w 4"/>
                <a:gd name="T5" fmla="*/ 1 h 3"/>
                <a:gd name="T6" fmla="*/ 1 w 4"/>
                <a:gd name="T7" fmla="*/ 3 h 3"/>
                <a:gd name="T8" fmla="*/ 3 w 4"/>
                <a:gd name="T9" fmla="*/ 3 h 3"/>
                <a:gd name="T10" fmla="*/ 3 w 4"/>
                <a:gd name="T11" fmla="*/ 3 h 3"/>
                <a:gd name="T12" fmla="*/ 4 w 4"/>
                <a:gd name="T13" fmla="*/ 2 h 3"/>
                <a:gd name="T14" fmla="*/ 3 w 4"/>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3">
                  <a:moveTo>
                    <a:pt x="3" y="1"/>
                  </a:moveTo>
                  <a:cubicBezTo>
                    <a:pt x="3" y="0"/>
                    <a:pt x="2" y="0"/>
                    <a:pt x="1" y="0"/>
                  </a:cubicBezTo>
                  <a:cubicBezTo>
                    <a:pt x="1" y="0"/>
                    <a:pt x="0" y="1"/>
                    <a:pt x="0" y="1"/>
                  </a:cubicBezTo>
                  <a:cubicBezTo>
                    <a:pt x="0" y="2"/>
                    <a:pt x="0" y="3"/>
                    <a:pt x="1" y="3"/>
                  </a:cubicBezTo>
                  <a:cubicBezTo>
                    <a:pt x="1" y="3"/>
                    <a:pt x="2" y="3"/>
                    <a:pt x="3" y="3"/>
                  </a:cubicBezTo>
                  <a:cubicBezTo>
                    <a:pt x="3" y="3"/>
                    <a:pt x="3" y="3"/>
                    <a:pt x="3" y="3"/>
                  </a:cubicBezTo>
                  <a:cubicBezTo>
                    <a:pt x="4" y="3"/>
                    <a:pt x="4" y="3"/>
                    <a:pt x="4" y="2"/>
                  </a:cubicBezTo>
                  <a:cubicBezTo>
                    <a:pt x="4" y="1"/>
                    <a:pt x="4" y="1"/>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00" name="Freeform 256"/>
            <p:cNvSpPr>
              <a:spLocks/>
            </p:cNvSpPr>
            <p:nvPr userDrawn="1"/>
          </p:nvSpPr>
          <p:spPr bwMode="auto">
            <a:xfrm>
              <a:off x="7064375" y="1087438"/>
              <a:ext cx="19050" cy="11113"/>
            </a:xfrm>
            <a:custGeom>
              <a:avLst/>
              <a:gdLst>
                <a:gd name="T0" fmla="*/ 3 w 5"/>
                <a:gd name="T1" fmla="*/ 1 h 3"/>
                <a:gd name="T2" fmla="*/ 1 w 5"/>
                <a:gd name="T3" fmla="*/ 1 h 3"/>
                <a:gd name="T4" fmla="*/ 0 w 5"/>
                <a:gd name="T5" fmla="*/ 2 h 3"/>
                <a:gd name="T6" fmla="*/ 1 w 5"/>
                <a:gd name="T7" fmla="*/ 3 h 3"/>
                <a:gd name="T8" fmla="*/ 1 w 5"/>
                <a:gd name="T9" fmla="*/ 3 h 3"/>
                <a:gd name="T10" fmla="*/ 3 w 5"/>
                <a:gd name="T11" fmla="*/ 3 h 3"/>
                <a:gd name="T12" fmla="*/ 4 w 5"/>
                <a:gd name="T13" fmla="*/ 2 h 3"/>
                <a:gd name="T14" fmla="*/ 3 w 5"/>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3" y="1"/>
                  </a:moveTo>
                  <a:cubicBezTo>
                    <a:pt x="2" y="1"/>
                    <a:pt x="2" y="1"/>
                    <a:pt x="1" y="1"/>
                  </a:cubicBezTo>
                  <a:cubicBezTo>
                    <a:pt x="0" y="1"/>
                    <a:pt x="0" y="1"/>
                    <a:pt x="0" y="2"/>
                  </a:cubicBezTo>
                  <a:cubicBezTo>
                    <a:pt x="0" y="3"/>
                    <a:pt x="1" y="3"/>
                    <a:pt x="1" y="3"/>
                  </a:cubicBezTo>
                  <a:cubicBezTo>
                    <a:pt x="1" y="3"/>
                    <a:pt x="1" y="3"/>
                    <a:pt x="1" y="3"/>
                  </a:cubicBezTo>
                  <a:cubicBezTo>
                    <a:pt x="2" y="3"/>
                    <a:pt x="3" y="3"/>
                    <a:pt x="3" y="3"/>
                  </a:cubicBezTo>
                  <a:cubicBezTo>
                    <a:pt x="4" y="3"/>
                    <a:pt x="5" y="2"/>
                    <a:pt x="4" y="2"/>
                  </a:cubicBezTo>
                  <a:cubicBezTo>
                    <a:pt x="4" y="1"/>
                    <a:pt x="4" y="0"/>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01" name="Freeform 257"/>
            <p:cNvSpPr>
              <a:spLocks/>
            </p:cNvSpPr>
            <p:nvPr userDrawn="1"/>
          </p:nvSpPr>
          <p:spPr bwMode="auto">
            <a:xfrm>
              <a:off x="7013575" y="901700"/>
              <a:ext cx="19050" cy="11113"/>
            </a:xfrm>
            <a:custGeom>
              <a:avLst/>
              <a:gdLst>
                <a:gd name="T0" fmla="*/ 5 w 5"/>
                <a:gd name="T1" fmla="*/ 1 h 3"/>
                <a:gd name="T2" fmla="*/ 3 w 5"/>
                <a:gd name="T3" fmla="*/ 0 h 3"/>
                <a:gd name="T4" fmla="*/ 1 w 5"/>
                <a:gd name="T5" fmla="*/ 1 h 3"/>
                <a:gd name="T6" fmla="*/ 1 w 5"/>
                <a:gd name="T7" fmla="*/ 2 h 3"/>
                <a:gd name="T8" fmla="*/ 2 w 5"/>
                <a:gd name="T9" fmla="*/ 3 h 3"/>
                <a:gd name="T10" fmla="*/ 2 w 5"/>
                <a:gd name="T11" fmla="*/ 3 h 3"/>
                <a:gd name="T12" fmla="*/ 4 w 5"/>
                <a:gd name="T13" fmla="*/ 2 h 3"/>
                <a:gd name="T14" fmla="*/ 5 w 5"/>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5" y="1"/>
                  </a:moveTo>
                  <a:cubicBezTo>
                    <a:pt x="5" y="0"/>
                    <a:pt x="4" y="0"/>
                    <a:pt x="3" y="0"/>
                  </a:cubicBezTo>
                  <a:cubicBezTo>
                    <a:pt x="2" y="0"/>
                    <a:pt x="2" y="0"/>
                    <a:pt x="1" y="1"/>
                  </a:cubicBezTo>
                  <a:cubicBezTo>
                    <a:pt x="1" y="1"/>
                    <a:pt x="0" y="2"/>
                    <a:pt x="1" y="2"/>
                  </a:cubicBezTo>
                  <a:cubicBezTo>
                    <a:pt x="1" y="3"/>
                    <a:pt x="1" y="3"/>
                    <a:pt x="2" y="3"/>
                  </a:cubicBezTo>
                  <a:cubicBezTo>
                    <a:pt x="2" y="3"/>
                    <a:pt x="2" y="3"/>
                    <a:pt x="2" y="3"/>
                  </a:cubicBezTo>
                  <a:cubicBezTo>
                    <a:pt x="3" y="3"/>
                    <a:pt x="4" y="3"/>
                    <a:pt x="4" y="2"/>
                  </a:cubicBezTo>
                  <a:cubicBezTo>
                    <a:pt x="5" y="2"/>
                    <a:pt x="5" y="1"/>
                    <a:pt x="5"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02" name="Freeform 258"/>
            <p:cNvSpPr>
              <a:spLocks/>
            </p:cNvSpPr>
            <p:nvPr userDrawn="1"/>
          </p:nvSpPr>
          <p:spPr bwMode="auto">
            <a:xfrm>
              <a:off x="7094538" y="901700"/>
              <a:ext cx="19050" cy="15875"/>
            </a:xfrm>
            <a:custGeom>
              <a:avLst/>
              <a:gdLst>
                <a:gd name="T0" fmla="*/ 4 w 5"/>
                <a:gd name="T1" fmla="*/ 1 h 4"/>
                <a:gd name="T2" fmla="*/ 2 w 5"/>
                <a:gd name="T3" fmla="*/ 1 h 4"/>
                <a:gd name="T4" fmla="*/ 1 w 5"/>
                <a:gd name="T5" fmla="*/ 1 h 4"/>
                <a:gd name="T6" fmla="*/ 1 w 5"/>
                <a:gd name="T7" fmla="*/ 3 h 4"/>
                <a:gd name="T8" fmla="*/ 3 w 5"/>
                <a:gd name="T9" fmla="*/ 4 h 4"/>
                <a:gd name="T10" fmla="*/ 4 w 5"/>
                <a:gd name="T11" fmla="*/ 4 h 4"/>
                <a:gd name="T12" fmla="*/ 5 w 5"/>
                <a:gd name="T13" fmla="*/ 3 h 4"/>
                <a:gd name="T14" fmla="*/ 4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4" y="1"/>
                  </a:moveTo>
                  <a:cubicBezTo>
                    <a:pt x="4" y="1"/>
                    <a:pt x="3" y="1"/>
                    <a:pt x="2" y="1"/>
                  </a:cubicBezTo>
                  <a:cubicBezTo>
                    <a:pt x="2" y="0"/>
                    <a:pt x="1" y="1"/>
                    <a:pt x="1" y="1"/>
                  </a:cubicBezTo>
                  <a:cubicBezTo>
                    <a:pt x="0" y="2"/>
                    <a:pt x="1" y="3"/>
                    <a:pt x="1" y="3"/>
                  </a:cubicBezTo>
                  <a:cubicBezTo>
                    <a:pt x="2" y="3"/>
                    <a:pt x="2" y="4"/>
                    <a:pt x="3" y="4"/>
                  </a:cubicBezTo>
                  <a:cubicBezTo>
                    <a:pt x="3" y="4"/>
                    <a:pt x="3" y="4"/>
                    <a:pt x="4" y="4"/>
                  </a:cubicBezTo>
                  <a:cubicBezTo>
                    <a:pt x="4" y="4"/>
                    <a:pt x="4" y="4"/>
                    <a:pt x="5" y="3"/>
                  </a:cubicBezTo>
                  <a:cubicBezTo>
                    <a:pt x="5" y="3"/>
                    <a:pt x="5" y="2"/>
                    <a:pt x="4"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Tree>
    <p:extLst>
      <p:ext uri="{BB962C8B-B14F-4D97-AF65-F5344CB8AC3E}">
        <p14:creationId xmlns:p14="http://schemas.microsoft.com/office/powerpoint/2010/main" val="2496780939"/>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759199" y="138062"/>
            <a:ext cx="5432982" cy="878670"/>
          </a:xfrm>
          <a:prstGeom prst="rect">
            <a:avLst/>
          </a:prstGeom>
        </p:spPr>
        <p:txBody>
          <a:bodyPr lIns="0" tIns="0" rIns="0" bIns="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200" indent="0">
              <a:buNone/>
              <a:defRPr/>
            </a:lvl2pPr>
          </a:lstStyle>
          <a:p>
            <a:pPr lvl="0"/>
            <a:r>
              <a:rPr lang="en-US"/>
              <a:t>Header text</a:t>
            </a:r>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a:extLst>
              <a:ext uri="{FF2B5EF4-FFF2-40B4-BE49-F238E27FC236}">
                <a16:creationId xmlns:a16="http://schemas.microsoft.com/office/drawing/2014/main" id="{D888323B-39C2-4D64-8D65-F7DDDBE9EC0A}"/>
              </a:ext>
            </a:extLst>
          </p:cNvPr>
          <p:cNvSpPr>
            <a:spLocks noGrp="1"/>
          </p:cNvSpPr>
          <p:nvPr>
            <p:ph type="title" idx="13"/>
          </p:nvPr>
        </p:nvSpPr>
        <p:spPr/>
        <p:txBody>
          <a:bodyPr/>
          <a:lstStyle/>
          <a:p>
            <a:r>
              <a:rPr lang="en-US"/>
              <a:t>Click to edit Master title style</a:t>
            </a:r>
            <a:endParaRPr lang="en-CA"/>
          </a:p>
        </p:txBody>
      </p:sp>
    </p:spTree>
    <p:extLst>
      <p:ext uri="{BB962C8B-B14F-4D97-AF65-F5344CB8AC3E}">
        <p14:creationId xmlns:p14="http://schemas.microsoft.com/office/powerpoint/2010/main" val="3919922640"/>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4B517-E49B-41B6-9DBC-23634E0F1CDC}" type="slidenum">
              <a:rPr lang="en-CA" smtClean="0"/>
              <a:t>‹#›</a:t>
            </a:fld>
            <a:endParaRPr lang="en-CA"/>
          </a:p>
        </p:txBody>
      </p:sp>
      <p:sp>
        <p:nvSpPr>
          <p:cNvPr id="3" name="Title Placeholder 2"/>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7" name="hl"/>
          <p:cNvSpPr txBox="1"/>
          <p:nvPr userDrawn="1"/>
        </p:nvSpPr>
        <p:spPr>
          <a:xfrm>
            <a:off x="0" y="0"/>
            <a:ext cx="9144000" cy="369332"/>
          </a:xfrm>
          <a:prstGeom prst="rect">
            <a:avLst/>
          </a:prstGeom>
          <a:noFill/>
        </p:spPr>
        <p:txBody>
          <a:bodyPr vert="horz" rtlCol="0">
            <a:spAutoFit/>
          </a:bodyPr>
          <a:lstStyle/>
          <a:p>
            <a:endParaRPr lang="en-CA">
              <a:solidFill>
                <a:schemeClr val="tx1"/>
              </a:solidFill>
            </a:endParaRPr>
          </a:p>
        </p:txBody>
      </p:sp>
      <p:sp>
        <p:nvSpPr>
          <p:cNvPr id="4" name="TextBox 3">
            <a:extLst>
              <a:ext uri="{FF2B5EF4-FFF2-40B4-BE49-F238E27FC236}">
                <a16:creationId xmlns:a16="http://schemas.microsoft.com/office/drawing/2014/main" id="{302D18AA-613E-9AF7-A14C-32F31CB98998}"/>
              </a:ext>
            </a:extLst>
          </p:cNvPr>
          <p:cNvSpPr txBox="1"/>
          <p:nvPr>
            <p:extLst>
              <p:ext uri="{1162E1C5-73C7-4A58-AE30-91384D911F3F}">
                <p184:classification xmlns:p184="http://schemas.microsoft.com/office/powerpoint/2018/4/main" val="hdr"/>
              </p:ext>
            </p:extLst>
          </p:nvPr>
        </p:nvSpPr>
        <p:spPr>
          <a:xfrm>
            <a:off x="6556375" y="190500"/>
            <a:ext cx="2439988" cy="182880"/>
          </a:xfrm>
          <a:prstGeom prst="rect">
            <a:avLst/>
          </a:prstGeom>
        </p:spPr>
        <p:txBody>
          <a:bodyPr horzOverflow="overflow" lIns="0" tIns="0" rIns="0" bIns="0">
            <a:spAutoFit/>
          </a:bodyPr>
          <a:lstStyle/>
          <a:p>
            <a:pPr algn="l"/>
            <a:r>
              <a:rPr lang="en-US" sz="1200">
                <a:solidFill>
                  <a:srgbClr val="000000"/>
                </a:solidFill>
                <a:latin typeface="Arial" panose="020B0604020202020204" pitchFamily="34" charset="0"/>
                <a:cs typeface="Arial" panose="020B0604020202020204" pitchFamily="34" charset="0"/>
              </a:rPr>
              <a:t>UNCLASSIFIED / NON CLASSIFIÉ</a:t>
            </a:r>
          </a:p>
        </p:txBody>
      </p:sp>
    </p:spTree>
    <p:extLst>
      <p:ext uri="{BB962C8B-B14F-4D97-AF65-F5344CB8AC3E}">
        <p14:creationId xmlns:p14="http://schemas.microsoft.com/office/powerpoint/2010/main" val="3236022259"/>
      </p:ext>
    </p:extLst>
  </p:cSld>
  <p:clrMap bg1="lt1" tx1="dk1" bg2="lt2" tx2="dk2" accent1="accent1" accent2="accent2" accent3="accent3" accent4="accent4" accent5="accent5" accent6="accent6" hlink="hlink" folHlink="folHlink"/>
  <p:sldLayoutIdLst>
    <p:sldLayoutId id="2147483667" r:id="rId1"/>
    <p:sldLayoutId id="2147483649" r:id="rId2"/>
    <p:sldLayoutId id="2147483651" r:id="rId3"/>
    <p:sldLayoutId id="2147483663" r:id="rId4"/>
    <p:sldLayoutId id="2147483664" r:id="rId5"/>
    <p:sldLayoutId id="2147483666" r:id="rId6"/>
    <p:sldLayoutId id="2147483662" r:id="rId7"/>
    <p:sldLayoutId id="2147483661" r:id="rId8"/>
    <p:sldLayoutId id="2147483677" r:id="rId9"/>
    <p:sldLayoutId id="2147483705" r:id="rId10"/>
    <p:sldLayoutId id="2147483706" r:id="rId11"/>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56802-135E-4D9D-A3C3-9BC999828A1C}" type="datetimeFigureOut">
              <a:rPr lang="en-CA" smtClean="0"/>
              <a:t>2024-11-01</a:t>
            </a:fld>
            <a:endParaRPr lang="en-CA"/>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DDF8ED-7A71-454D-B381-40D3B31FFEF4}" type="slidenum">
              <a:rPr lang="en-CA" smtClean="0"/>
              <a:t>‹#›</a:t>
            </a:fld>
            <a:endParaRPr lang="en-CA"/>
          </a:p>
        </p:txBody>
      </p:sp>
      <p:sp>
        <p:nvSpPr>
          <p:cNvPr id="8" name="TextBox 7">
            <a:extLst>
              <a:ext uri="{FF2B5EF4-FFF2-40B4-BE49-F238E27FC236}">
                <a16:creationId xmlns:a16="http://schemas.microsoft.com/office/drawing/2014/main" id="{98F47FE7-EF2B-619C-0D6A-DBB0B8779C54}"/>
              </a:ext>
            </a:extLst>
          </p:cNvPr>
          <p:cNvSpPr txBox="1"/>
          <p:nvPr>
            <p:extLst>
              <p:ext uri="{1162E1C5-73C7-4A58-AE30-91384D911F3F}">
                <p184:classification xmlns:p184="http://schemas.microsoft.com/office/powerpoint/2018/4/main" val="hdr"/>
              </p:ext>
            </p:extLst>
          </p:nvPr>
        </p:nvSpPr>
        <p:spPr>
          <a:xfrm>
            <a:off x="6556375" y="190500"/>
            <a:ext cx="2439988" cy="182880"/>
          </a:xfrm>
          <a:prstGeom prst="rect">
            <a:avLst/>
          </a:prstGeom>
        </p:spPr>
        <p:txBody>
          <a:bodyPr horzOverflow="overflow" lIns="0" tIns="0" rIns="0" bIns="0">
            <a:spAutoFit/>
          </a:bodyPr>
          <a:lstStyle/>
          <a:p>
            <a:pPr algn="l"/>
            <a:r>
              <a:rPr lang="en-US" sz="1200">
                <a:solidFill>
                  <a:srgbClr val="000000"/>
                </a:solidFill>
                <a:latin typeface="Arial" panose="020B0604020202020204" pitchFamily="34" charset="0"/>
                <a:cs typeface="Arial" panose="020B0604020202020204" pitchFamily="34" charset="0"/>
              </a:rPr>
              <a:t>UNCLASSIFIED / NON CLASSIFIÉ</a:t>
            </a:r>
          </a:p>
        </p:txBody>
      </p:sp>
    </p:spTree>
    <p:extLst>
      <p:ext uri="{BB962C8B-B14F-4D97-AF65-F5344CB8AC3E}">
        <p14:creationId xmlns:p14="http://schemas.microsoft.com/office/powerpoint/2010/main" val="77649758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0B842-DE05-4A81-946C-93A2E8D64376}" type="datetimeFigureOut">
              <a:rPr lang="en-CA" smtClean="0"/>
              <a:t>2024-11-01</a:t>
            </a:fld>
            <a:endParaRPr lang="en-CA"/>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3F8F61-CEB5-4CB8-BB3C-70350EA80854}" type="slidenum">
              <a:rPr lang="en-CA" smtClean="0"/>
              <a:t>‹#›</a:t>
            </a:fld>
            <a:endParaRPr lang="en-CA"/>
          </a:p>
        </p:txBody>
      </p:sp>
      <p:sp>
        <p:nvSpPr>
          <p:cNvPr id="8" name="TextBox 7">
            <a:extLst>
              <a:ext uri="{FF2B5EF4-FFF2-40B4-BE49-F238E27FC236}">
                <a16:creationId xmlns:a16="http://schemas.microsoft.com/office/drawing/2014/main" id="{ED36E9CB-76D7-66FD-1207-6CF3885D7012}"/>
              </a:ext>
            </a:extLst>
          </p:cNvPr>
          <p:cNvSpPr txBox="1"/>
          <p:nvPr>
            <p:extLst>
              <p:ext uri="{1162E1C5-73C7-4A58-AE30-91384D911F3F}">
                <p184:classification xmlns:p184="http://schemas.microsoft.com/office/powerpoint/2018/4/main" val="hdr"/>
              </p:ext>
            </p:extLst>
          </p:nvPr>
        </p:nvSpPr>
        <p:spPr>
          <a:xfrm>
            <a:off x="6556375" y="190500"/>
            <a:ext cx="2439988" cy="182880"/>
          </a:xfrm>
          <a:prstGeom prst="rect">
            <a:avLst/>
          </a:prstGeom>
        </p:spPr>
        <p:txBody>
          <a:bodyPr horzOverflow="overflow" lIns="0" tIns="0" rIns="0" bIns="0">
            <a:spAutoFit/>
          </a:bodyPr>
          <a:lstStyle/>
          <a:p>
            <a:pPr algn="l"/>
            <a:r>
              <a:rPr lang="en-US" sz="1200">
                <a:solidFill>
                  <a:srgbClr val="000000"/>
                </a:solidFill>
                <a:latin typeface="Arial" panose="020B0604020202020204" pitchFamily="34" charset="0"/>
                <a:cs typeface="Arial" panose="020B0604020202020204" pitchFamily="34" charset="0"/>
              </a:rPr>
              <a:t>UNCLASSIFIED / NON CLASSIFIÉ</a:t>
            </a:r>
          </a:p>
        </p:txBody>
      </p:sp>
    </p:spTree>
    <p:extLst>
      <p:ext uri="{BB962C8B-B14F-4D97-AF65-F5344CB8AC3E}">
        <p14:creationId xmlns:p14="http://schemas.microsoft.com/office/powerpoint/2010/main" val="126737179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357B0A-8EE1-C5CB-5AB2-8093B247D5D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805880-B7A4-0F5A-F58E-0B815F1CD79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7119B4-4AA2-4FDE-CCAC-D743DFBDCDE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CBAE414D-6DE0-43D6-BDE6-1EFDEEC76095}" type="datetimeFigureOut">
              <a:rPr lang="en-US" smtClean="0"/>
              <a:t>11/1/2024</a:t>
            </a:fld>
            <a:endParaRPr lang="en-US"/>
          </a:p>
        </p:txBody>
      </p:sp>
      <p:sp>
        <p:nvSpPr>
          <p:cNvPr id="5" name="Footer Placeholder 4">
            <a:extLst>
              <a:ext uri="{FF2B5EF4-FFF2-40B4-BE49-F238E27FC236}">
                <a16:creationId xmlns:a16="http://schemas.microsoft.com/office/drawing/2014/main" id="{F178FE21-58F8-2D77-F3E8-420797618EA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5D483BA-13ED-860A-9B8E-F8A20CB4ED9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FFF8AC1D-4F61-4D8F-83FA-6B9EF5F3513C}" type="slidenum">
              <a:rPr lang="en-US" smtClean="0"/>
              <a:t>‹#›</a:t>
            </a:fld>
            <a:endParaRPr lang="en-US"/>
          </a:p>
        </p:txBody>
      </p:sp>
      <p:sp>
        <p:nvSpPr>
          <p:cNvPr id="8" name="TextBox 7">
            <a:extLst>
              <a:ext uri="{FF2B5EF4-FFF2-40B4-BE49-F238E27FC236}">
                <a16:creationId xmlns:a16="http://schemas.microsoft.com/office/drawing/2014/main" id="{2CBB6860-1C10-F839-D031-7A7BD8032F5F}"/>
              </a:ext>
            </a:extLst>
          </p:cNvPr>
          <p:cNvSpPr txBox="1"/>
          <p:nvPr userDrawn="1">
            <p:extLst>
              <p:ext uri="{1162E1C5-73C7-4A58-AE30-91384D911F3F}">
                <p184:classification xmlns:p184="http://schemas.microsoft.com/office/powerpoint/2018/4/main" val="hdr"/>
              </p:ext>
            </p:extLst>
          </p:nvPr>
        </p:nvSpPr>
        <p:spPr>
          <a:xfrm>
            <a:off x="7203281" y="190500"/>
            <a:ext cx="1829991" cy="138499"/>
          </a:xfrm>
          <a:prstGeom prst="rect">
            <a:avLst/>
          </a:prstGeom>
        </p:spPr>
        <p:txBody>
          <a:bodyPr horzOverflow="overflow" lIns="0" tIns="0" rIns="0" bIns="0">
            <a:spAutoFit/>
          </a:bodyPr>
          <a:lstStyle/>
          <a:p>
            <a:pPr algn="l"/>
            <a:r>
              <a:rPr lang="en-US" sz="900">
                <a:solidFill>
                  <a:srgbClr val="000000"/>
                </a:solidFill>
                <a:latin typeface="Arial" panose="020B0604020202020204" pitchFamily="34" charset="0"/>
                <a:cs typeface="Arial" panose="020B0604020202020204" pitchFamily="34" charset="0"/>
              </a:rPr>
              <a:t>UNCLASSIFIED / NON CLASSIFIÉ</a:t>
            </a:r>
          </a:p>
        </p:txBody>
      </p:sp>
    </p:spTree>
    <p:extLst>
      <p:ext uri="{BB962C8B-B14F-4D97-AF65-F5344CB8AC3E}">
        <p14:creationId xmlns:p14="http://schemas.microsoft.com/office/powerpoint/2010/main" val="317539190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9.pn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hyperlink" Target="https://open.canada.ca/en/multi-stakeholder-forum-open-government" TargetMode="External"/><Relationship Id="rId4"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4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hyperlink" Target="https://www.justice.gc.ca/eng/declaration/ap-pa/ah/index.html"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hyperlink" Target="https://www.canada.ca/en/treasury-board-secretariat/services/access-information-privacy/modernizing-access-information/access-information-modernization-action-plan.html"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hyperlink" Target="https://laws-lois.justice.gc.ca/eng/acts/u-2.2/" TargetMode="External"/><Relationship Id="rId5" Type="http://schemas.openxmlformats.org/officeDocument/2006/relationships/hyperlink" Target="https://www.canada.ca/en/treasury-board-secretariat/services/access-information-privacy/modernizing-access-information/the-review-process/access-information-review-report-parliament.html" TargetMode="External"/><Relationship Id="rId4" Type="http://schemas.openxmlformats.org/officeDocument/2006/relationships/hyperlink" Target="https://www.canada.ca/en/treasury-board-secretariat/services/access-information-privacy/modernizing-access-information/the-review-process/indigenous-specific.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9.xml"/><Relationship Id="rId4" Type="http://schemas.openxmlformats.org/officeDocument/2006/relationships/hyperlink" Target="https://can01.safelinks.protection.outlook.com/?url=https%3A%2F%2Fwww.canada.ca%2Fen%2Ftreasury-board-secretariat%2Fservices%2Faccess-information-privacy%2Faccess-information-privacy-notices%2F2024-01-advancing-indigenous-reconciliation.html&amp;data=05%7C02%7Creviewingatia.revisionlai%40tbs-sct.gc.ca%7Ce11a14793f244536facc08dcf92321ef%7C6397df10459540479c4f03311282152b%7C0%7C0%7C638659178295060803%7CUnknown%7CTWFpbGZsb3d8eyJWIjoiMC4wLjAwMDAiLCJQIjoiV2luMzIiLCJBTiI6Ik1haWwiLCJXVCI6Mn0%3D%7C40000%7C%7C%7C&amp;sdata=dsWkDxV7HvjKBHaseebUoOWD2lIQIk%2BA5sgx9TiWcxA%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5209" y="1951597"/>
            <a:ext cx="6391470" cy="1404156"/>
          </a:xfrm>
        </p:spPr>
        <p:txBody>
          <a:bodyPr>
            <a:normAutofit/>
          </a:bodyPr>
          <a:lstStyle/>
          <a:p>
            <a:br>
              <a:rPr lang="en-CA" sz="3200" b="1">
                <a:solidFill>
                  <a:schemeClr val="tx1"/>
                </a:solidFill>
                <a:latin typeface="Arial"/>
                <a:cs typeface="Arial"/>
              </a:rPr>
            </a:br>
            <a:r>
              <a:rPr lang="en-CA" sz="3200" b="1">
                <a:solidFill>
                  <a:schemeClr val="tx1"/>
                </a:solidFill>
                <a:latin typeface="Arial"/>
                <a:cs typeface="Arial"/>
              </a:rPr>
              <a:t>Indigenous Access </a:t>
            </a:r>
            <a:br>
              <a:rPr lang="en-CA" sz="3200" b="1">
                <a:latin typeface="Arial" panose="020B0604020202020204" pitchFamily="34" charset="0"/>
                <a:cs typeface="Arial" panose="020B0604020202020204" pitchFamily="34" charset="0"/>
              </a:rPr>
            </a:br>
            <a:r>
              <a:rPr lang="en-CA" sz="2200" b="1">
                <a:solidFill>
                  <a:schemeClr val="tx1"/>
                </a:solidFill>
                <a:latin typeface="Arial"/>
                <a:cs typeface="Arial"/>
              </a:rPr>
              <a:t>Presentation to NCRD</a:t>
            </a:r>
          </a:p>
        </p:txBody>
      </p:sp>
      <p:pic>
        <p:nvPicPr>
          <p:cNvPr id="4" name="__EngageSlideDescription__" descr="slide description : This is the title page.">
            <a:extLst>
              <a:ext uri="{FF2B5EF4-FFF2-40B4-BE49-F238E27FC236}">
                <a16:creationId xmlns:a16="http://schemas.microsoft.com/office/drawing/2014/main" id="{4140DB4B-4EED-4799-97E0-AFA724C41A0E}"/>
              </a:ext>
            </a:extLst>
          </p:cNvPr>
          <p:cNvPicPr>
            <a:picLocks/>
          </p:cNvPicPr>
          <p:nvPr/>
        </p:nvPicPr>
        <p:blipFill>
          <a:blip r:embed="rId4"/>
          <a:stretch>
            <a:fillRect/>
          </a:stretch>
        </p:blipFill>
        <p:spPr>
          <a:xfrm>
            <a:off x="720725" y="3645024"/>
            <a:ext cx="12700" cy="12700"/>
          </a:xfrm>
          <a:prstGeom prst="rect">
            <a:avLst/>
          </a:prstGeom>
          <a:ln/>
        </p:spPr>
      </p:pic>
      <p:pic>
        <p:nvPicPr>
          <p:cNvPr id="7" name="Picture 2" descr="Decorative"/>
          <p:cNvPicPr>
            <a:picLocks noChangeAspect="1" noChangeArrowheads="1"/>
          </p:cNvPicPr>
          <p:nvPr>
            <p:custDataLst>
              <p:tags r:id="rId1"/>
            </p:custDataLst>
          </p:nvPr>
        </p:nvPicPr>
        <p:blipFill>
          <a:blip r:embed="rId5"/>
          <a:srcRect/>
          <a:stretch>
            <a:fillRect/>
          </a:stretch>
        </p:blipFill>
        <p:spPr>
          <a:xfrm>
            <a:off x="6749379" y="2127163"/>
            <a:ext cx="2394621" cy="2536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a:extLst>
              <a:ext uri="{FF2B5EF4-FFF2-40B4-BE49-F238E27FC236}">
                <a16:creationId xmlns:a16="http://schemas.microsoft.com/office/drawing/2014/main" id="{7B9E4D9F-F241-872B-5F9A-2E568063BECD}"/>
              </a:ext>
            </a:extLst>
          </p:cNvPr>
          <p:cNvSpPr txBox="1"/>
          <p:nvPr/>
        </p:nvSpPr>
        <p:spPr>
          <a:xfrm>
            <a:off x="552697" y="4382784"/>
            <a:ext cx="3495440" cy="369332"/>
          </a:xfrm>
          <a:prstGeom prst="rect">
            <a:avLst/>
          </a:prstGeom>
          <a:noFill/>
        </p:spPr>
        <p:txBody>
          <a:bodyPr wrap="square" lIns="91440" tIns="45720" rIns="91440" bIns="45720" rtlCol="0" anchor="t">
            <a:spAutoFit/>
          </a:bodyPr>
          <a:lstStyle/>
          <a:p>
            <a:r>
              <a:rPr lang="en-US" i="1">
                <a:latin typeface="Arial" panose="020B0604020202020204" pitchFamily="34" charset="0"/>
                <a:cs typeface="Arial" panose="020B0604020202020204" pitchFamily="34" charset="0"/>
              </a:rPr>
              <a:t>November 7</a:t>
            </a:r>
            <a:r>
              <a:rPr lang="en-US" i="1" baseline="30000">
                <a:latin typeface="Arial" panose="020B0604020202020204" pitchFamily="34" charset="0"/>
                <a:cs typeface="Arial" panose="020B0604020202020204" pitchFamily="34" charset="0"/>
              </a:rPr>
              <a:t>th</a:t>
            </a:r>
            <a:r>
              <a:rPr lang="en-US" i="1">
                <a:latin typeface="Arial" panose="020B0604020202020204" pitchFamily="34" charset="0"/>
                <a:cs typeface="Arial" panose="020B0604020202020204" pitchFamily="34" charset="0"/>
              </a:rPr>
              <a:t>, 2024</a:t>
            </a:r>
          </a:p>
        </p:txBody>
      </p:sp>
    </p:spTree>
    <p:extLst>
      <p:ext uri="{BB962C8B-B14F-4D97-AF65-F5344CB8AC3E}">
        <p14:creationId xmlns:p14="http://schemas.microsoft.com/office/powerpoint/2010/main" val="3490976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E9A9CD-C43C-1129-84FA-092AC989D8E3}"/>
              </a:ext>
            </a:extLst>
          </p:cNvPr>
          <p:cNvSpPr>
            <a:spLocks noGrp="1"/>
          </p:cNvSpPr>
          <p:nvPr>
            <p:ph type="sldNum" sz="quarter" idx="12"/>
          </p:nvPr>
        </p:nvSpPr>
        <p:spPr/>
        <p:txBody>
          <a:bodyPr/>
          <a:lstStyle/>
          <a:p>
            <a:fld id="{32D4B517-E49B-41B6-9DBC-23634E0F1CDC}" type="slidenum">
              <a:rPr lang="en-CA" smtClean="0"/>
              <a:t>10</a:t>
            </a:fld>
            <a:endParaRPr lang="en-CA"/>
          </a:p>
        </p:txBody>
      </p:sp>
      <p:sp>
        <p:nvSpPr>
          <p:cNvPr id="3" name="Text Placeholder 2">
            <a:extLst>
              <a:ext uri="{FF2B5EF4-FFF2-40B4-BE49-F238E27FC236}">
                <a16:creationId xmlns:a16="http://schemas.microsoft.com/office/drawing/2014/main" id="{4FBB501A-9B53-AD97-D8FF-F234F50ABB2D}"/>
              </a:ext>
            </a:extLst>
          </p:cNvPr>
          <p:cNvSpPr>
            <a:spLocks noGrp="1"/>
          </p:cNvSpPr>
          <p:nvPr>
            <p:ph type="body" sz="quarter" idx="11"/>
          </p:nvPr>
        </p:nvSpPr>
        <p:spPr>
          <a:xfrm>
            <a:off x="565608" y="311927"/>
            <a:ext cx="5162934" cy="878670"/>
          </a:xfrm>
        </p:spPr>
        <p:txBody>
          <a:bodyPr/>
          <a:lstStyle/>
          <a:p>
            <a:r>
              <a:rPr lang="en-CA" sz="2800" b="1" dirty="0">
                <a:solidFill>
                  <a:schemeClr val="tx1">
                    <a:lumMod val="65000"/>
                    <a:lumOff val="35000"/>
                  </a:schemeClr>
                </a:solidFill>
                <a:latin typeface="Arial" panose="020B0604020202020204" pitchFamily="34" charset="0"/>
                <a:cs typeface="Arial" panose="020B0604020202020204" pitchFamily="34" charset="0"/>
              </a:rPr>
              <a:t>Open Government</a:t>
            </a:r>
            <a:r>
              <a:rPr lang="en-CA" b="1" dirty="0">
                <a:solidFill>
                  <a:schemeClr val="tx1">
                    <a:lumMod val="65000"/>
                    <a:lumOff val="35000"/>
                  </a:schemeClr>
                </a:solidFill>
                <a:latin typeface="Arial" panose="020B0604020202020204" pitchFamily="34" charset="0"/>
                <a:cs typeface="Arial" panose="020B0604020202020204" pitchFamily="34" charset="0"/>
              </a:rPr>
              <a:t>: What is it?</a:t>
            </a:r>
            <a:endParaRPr lang="en-US" sz="2800" dirty="0"/>
          </a:p>
        </p:txBody>
      </p:sp>
      <p:sp>
        <p:nvSpPr>
          <p:cNvPr id="5" name="Google Shape;92;p19">
            <a:extLst>
              <a:ext uri="{FF2B5EF4-FFF2-40B4-BE49-F238E27FC236}">
                <a16:creationId xmlns:a16="http://schemas.microsoft.com/office/drawing/2014/main" id="{7397A802-FF7E-3EC9-7849-A93EBA13E3CE}"/>
              </a:ext>
            </a:extLst>
          </p:cNvPr>
          <p:cNvSpPr txBox="1"/>
          <p:nvPr/>
        </p:nvSpPr>
        <p:spPr>
          <a:xfrm>
            <a:off x="565608" y="978022"/>
            <a:ext cx="8121192" cy="1028160"/>
          </a:xfrm>
          <a:prstGeom prst="rect">
            <a:avLst/>
          </a:prstGeom>
          <a:noFill/>
          <a:ln>
            <a:noFill/>
          </a:ln>
        </p:spPr>
        <p:txBody>
          <a:bodyPr spcFirstLastPara="1" wrap="square" lIns="91425" tIns="91425" rIns="91425" bIns="91425" anchor="t" anchorCtr="0">
            <a:noAutofit/>
          </a:bodyPr>
          <a:lstStyle/>
          <a:p>
            <a:pPr>
              <a:lnSpc>
                <a:spcPct val="115000"/>
              </a:lnSpc>
              <a:spcBef>
                <a:spcPts val="600"/>
              </a:spcBef>
            </a:pPr>
            <a:r>
              <a:rPr lang="en-US" sz="2000" dirty="0">
                <a:solidFill>
                  <a:schemeClr val="tx1">
                    <a:lumMod val="85000"/>
                    <a:lumOff val="15000"/>
                  </a:schemeClr>
                </a:solidFill>
                <a:latin typeface="Arial" panose="020B0604020202020204" pitchFamily="34" charset="0"/>
                <a:cs typeface="Arial" panose="020B0604020202020204" pitchFamily="34" charset="0"/>
              </a:rPr>
              <a:t>Open government involves transparency in sharing information, accountability for decisions and active public participation in the decision-making process. It aims to create a collaborative government to be more accessible and responsive.</a:t>
            </a:r>
          </a:p>
          <a:p>
            <a:pPr>
              <a:lnSpc>
                <a:spcPct val="115000"/>
              </a:lnSpc>
              <a:spcBef>
                <a:spcPts val="600"/>
              </a:spcBef>
            </a:pPr>
            <a:r>
              <a:rPr lang="en" sz="2000" dirty="0">
                <a:solidFill>
                  <a:schemeClr val="tx1">
                    <a:lumMod val="85000"/>
                    <a:lumOff val="15000"/>
                  </a:schemeClr>
                </a:solidFill>
                <a:latin typeface="Arial" panose="020B0604020202020204" pitchFamily="34" charset="0"/>
                <a:ea typeface="Calibri"/>
                <a:cs typeface="Arial" panose="020B0604020202020204" pitchFamily="34" charset="0"/>
                <a:sym typeface="Calibri"/>
              </a:rPr>
              <a:t>For the </a:t>
            </a:r>
            <a:r>
              <a:rPr lang="en" sz="2000" b="1" dirty="0">
                <a:solidFill>
                  <a:schemeClr val="tx1">
                    <a:lumMod val="85000"/>
                    <a:lumOff val="15000"/>
                  </a:schemeClr>
                </a:solidFill>
                <a:latin typeface="Arial" panose="020B0604020202020204" pitchFamily="34" charset="0"/>
                <a:ea typeface="Calibri"/>
                <a:cs typeface="Arial" panose="020B0604020202020204" pitchFamily="34" charset="0"/>
                <a:sym typeface="Calibri"/>
              </a:rPr>
              <a:t>Government of Canada</a:t>
            </a:r>
            <a:r>
              <a:rPr lang="en" sz="2000" dirty="0">
                <a:solidFill>
                  <a:schemeClr val="tx1">
                    <a:lumMod val="85000"/>
                    <a:lumOff val="15000"/>
                  </a:schemeClr>
                </a:solidFill>
                <a:latin typeface="Arial" panose="020B0604020202020204" pitchFamily="34" charset="0"/>
                <a:ea typeface="Calibri"/>
                <a:cs typeface="Arial" panose="020B0604020202020204" pitchFamily="34" charset="0"/>
                <a:sym typeface="Calibri"/>
              </a:rPr>
              <a:t>, </a:t>
            </a:r>
            <a:r>
              <a:rPr lang="en" sz="2000" dirty="0">
                <a:solidFill>
                  <a:srgbClr val="2C67B5"/>
                </a:solidFill>
                <a:latin typeface="Arial" panose="020B0604020202020204" pitchFamily="34" charset="0"/>
                <a:ea typeface="Calibri"/>
                <a:cs typeface="Arial" panose="020B0604020202020204" pitchFamily="34" charset="0"/>
                <a:sym typeface="Calibri"/>
              </a:rPr>
              <a:t>open government means </a:t>
            </a:r>
            <a:r>
              <a:rPr lang="en" sz="2000" dirty="0">
                <a:solidFill>
                  <a:schemeClr val="tx1">
                    <a:lumMod val="85000"/>
                    <a:lumOff val="15000"/>
                  </a:schemeClr>
                </a:solidFill>
                <a:latin typeface="Arial" panose="020B0604020202020204" pitchFamily="34" charset="0"/>
                <a:ea typeface="Calibri"/>
                <a:cs typeface="Arial" panose="020B0604020202020204" pitchFamily="34" charset="0"/>
                <a:sym typeface="Calibri"/>
              </a:rPr>
              <a:t>adopting a</a:t>
            </a:r>
            <a:r>
              <a:rPr lang="en-CA" sz="2000" dirty="0">
                <a:solidFill>
                  <a:schemeClr val="tx1">
                    <a:lumMod val="85000"/>
                    <a:lumOff val="15000"/>
                  </a:schemeClr>
                </a:solidFill>
                <a:latin typeface="Arial" panose="020B0604020202020204" pitchFamily="34" charset="0"/>
                <a:ea typeface="Calibri"/>
                <a:cs typeface="Arial" panose="020B0604020202020204" pitchFamily="34" charset="0"/>
                <a:sym typeface="Calibri"/>
              </a:rPr>
              <a:t> set of practices </a:t>
            </a:r>
            <a:r>
              <a:rPr lang="en" sz="2000" dirty="0">
                <a:solidFill>
                  <a:schemeClr val="tx1">
                    <a:lumMod val="85000"/>
                    <a:lumOff val="15000"/>
                  </a:schemeClr>
                </a:solidFill>
                <a:latin typeface="Arial" panose="020B0604020202020204" pitchFamily="34" charset="0"/>
                <a:ea typeface="Calibri"/>
                <a:cs typeface="Arial" panose="020B0604020202020204" pitchFamily="34" charset="0"/>
                <a:sym typeface="Calibri"/>
              </a:rPr>
              <a:t>that promote:</a:t>
            </a:r>
          </a:p>
          <a:p>
            <a:pPr marL="482600" marR="0" lvl="0" indent="-342900" algn="l" rtl="0">
              <a:lnSpc>
                <a:spcPct val="115000"/>
              </a:lnSpc>
              <a:spcBef>
                <a:spcPts val="600"/>
              </a:spcBef>
              <a:spcAft>
                <a:spcPts val="0"/>
              </a:spcAft>
              <a:buSzPts val="1400"/>
              <a:buFont typeface="Arial" panose="020B0604020202020204" pitchFamily="34" charset="0"/>
              <a:buChar char="•"/>
            </a:pPr>
            <a:r>
              <a:rPr lang="en-US" sz="2000" dirty="0">
                <a:solidFill>
                  <a:srgbClr val="2C67B5"/>
                </a:solidFill>
                <a:latin typeface="Arial" panose="020B0604020202020204" pitchFamily="34" charset="0"/>
                <a:ea typeface="Calibri"/>
                <a:cs typeface="Arial" panose="020B0604020202020204" pitchFamily="34" charset="0"/>
                <a:sym typeface="Calibri"/>
              </a:rPr>
              <a:t>Transparency, integrity and accountability</a:t>
            </a:r>
            <a:r>
              <a:rPr lang="en-US" sz="2000" dirty="0">
                <a:latin typeface="Arial" panose="020B0604020202020204" pitchFamily="34" charset="0"/>
                <a:ea typeface="Calibri"/>
                <a:cs typeface="Arial" panose="020B0604020202020204" pitchFamily="34" charset="0"/>
                <a:sym typeface="Calibri"/>
              </a:rPr>
              <a:t>: practices that enhance these values</a:t>
            </a:r>
            <a:endParaRPr lang="en-US" sz="2000" dirty="0">
              <a:solidFill>
                <a:srgbClr val="2C67B5"/>
              </a:solidFill>
              <a:latin typeface="Arial" panose="020B0604020202020204" pitchFamily="34" charset="0"/>
              <a:ea typeface="Calibri"/>
              <a:cs typeface="Arial" panose="020B0604020202020204" pitchFamily="34" charset="0"/>
              <a:sym typeface="Calibri"/>
            </a:endParaRPr>
          </a:p>
          <a:p>
            <a:pPr marL="482600" marR="0" lvl="0" indent="-342900" algn="l" rtl="0">
              <a:lnSpc>
                <a:spcPct val="115000"/>
              </a:lnSpc>
              <a:spcBef>
                <a:spcPts val="600"/>
              </a:spcBef>
              <a:spcAft>
                <a:spcPts val="0"/>
              </a:spcAft>
              <a:buSzPts val="1400"/>
              <a:buFont typeface="Arial" panose="020B0604020202020204" pitchFamily="34" charset="0"/>
              <a:buChar char="•"/>
            </a:pPr>
            <a:r>
              <a:rPr lang="en-US" sz="2000" dirty="0">
                <a:solidFill>
                  <a:srgbClr val="2C67B5"/>
                </a:solidFill>
                <a:latin typeface="Arial" panose="020B0604020202020204" pitchFamily="34" charset="0"/>
                <a:ea typeface="Calibri"/>
                <a:cs typeface="Arial" panose="020B0604020202020204" pitchFamily="34" charset="0"/>
                <a:sym typeface="Calibri"/>
              </a:rPr>
              <a:t>Citizen involvement</a:t>
            </a:r>
            <a:r>
              <a:rPr lang="en-US" sz="2000" dirty="0">
                <a:latin typeface="Arial" panose="020B0604020202020204" pitchFamily="34" charset="0"/>
                <a:ea typeface="Calibri"/>
                <a:cs typeface="Arial" panose="020B0604020202020204" pitchFamily="34" charset="0"/>
                <a:sym typeface="Calibri"/>
              </a:rPr>
              <a:t>: Promoting participation in decision-making, policy development and service design</a:t>
            </a:r>
            <a:endParaRPr lang="en-US" sz="2000" dirty="0">
              <a:solidFill>
                <a:schemeClr val="tx1">
                  <a:lumMod val="85000"/>
                  <a:lumOff val="15000"/>
                </a:schemeClr>
              </a:solidFill>
              <a:latin typeface="Arial" panose="020B0604020202020204" pitchFamily="34" charset="0"/>
              <a:ea typeface="Calibri"/>
              <a:cs typeface="Arial" panose="020B0604020202020204" pitchFamily="34" charset="0"/>
              <a:sym typeface="Calibri"/>
            </a:endParaRPr>
          </a:p>
          <a:p>
            <a:pPr marL="482600" marR="0" lvl="0" indent="-342900" algn="l" rtl="0">
              <a:lnSpc>
                <a:spcPct val="115000"/>
              </a:lnSpc>
              <a:spcBef>
                <a:spcPts val="600"/>
              </a:spcBef>
              <a:spcAft>
                <a:spcPts val="0"/>
              </a:spcAft>
              <a:buSzPts val="1400"/>
              <a:buFont typeface="Arial" panose="020B0604020202020204" pitchFamily="34" charset="0"/>
              <a:buChar char="•"/>
            </a:pPr>
            <a:r>
              <a:rPr lang="en-US" sz="2000" dirty="0">
                <a:solidFill>
                  <a:srgbClr val="2C67B5"/>
                </a:solidFill>
                <a:latin typeface="Arial" panose="020B0604020202020204" pitchFamily="34" charset="0"/>
                <a:ea typeface="Calibri"/>
                <a:cs typeface="Arial" panose="020B0604020202020204" pitchFamily="34" charset="0"/>
                <a:sym typeface="Calibri"/>
              </a:rPr>
              <a:t>Efficiency and Responsiveness</a:t>
            </a:r>
            <a:r>
              <a:rPr lang="en-US" sz="2000" dirty="0">
                <a:latin typeface="Arial" panose="020B0604020202020204" pitchFamily="34" charset="0"/>
                <a:ea typeface="Calibri"/>
                <a:cs typeface="Arial" panose="020B0604020202020204" pitchFamily="34" charset="0"/>
                <a:sym typeface="Calibri"/>
              </a:rPr>
              <a:t>: Support a more efficient government, making services more accessible</a:t>
            </a:r>
            <a:endParaRPr lang="en-US" sz="2000" dirty="0">
              <a:solidFill>
                <a:schemeClr val="tx1">
                  <a:lumMod val="85000"/>
                  <a:lumOff val="15000"/>
                </a:schemeClr>
              </a:solidFill>
              <a:latin typeface="Arial" panose="020B0604020202020204" pitchFamily="34" charset="0"/>
              <a:ea typeface="Calibri"/>
              <a:cs typeface="Arial" panose="020B0604020202020204" pitchFamily="34" charset="0"/>
              <a:sym typeface="Calibri"/>
            </a:endParaRPr>
          </a:p>
          <a:p>
            <a:pPr lvl="0">
              <a:lnSpc>
                <a:spcPct val="115000"/>
              </a:lnSpc>
              <a:spcBef>
                <a:spcPts val="600"/>
              </a:spcBef>
            </a:pPr>
            <a:endParaRPr lang="en-US" sz="1100" dirty="0">
              <a:solidFill>
                <a:schemeClr val="dk1"/>
              </a:solidFill>
              <a:ea typeface="Calibri"/>
              <a:cs typeface="Calibri"/>
              <a:sym typeface="Calibri"/>
            </a:endParaRPr>
          </a:p>
        </p:txBody>
      </p:sp>
    </p:spTree>
    <p:extLst>
      <p:ext uri="{BB962C8B-B14F-4D97-AF65-F5344CB8AC3E}">
        <p14:creationId xmlns:p14="http://schemas.microsoft.com/office/powerpoint/2010/main" val="1191503410"/>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7AD8445-C574-405B-6648-502D4C8443CF}"/>
              </a:ext>
            </a:extLst>
          </p:cNvPr>
          <p:cNvSpPr>
            <a:spLocks noGrp="1"/>
          </p:cNvSpPr>
          <p:nvPr>
            <p:ph type="sldNum" sz="quarter" idx="12"/>
          </p:nvPr>
        </p:nvSpPr>
        <p:spPr/>
        <p:txBody>
          <a:bodyPr/>
          <a:lstStyle/>
          <a:p>
            <a:fld id="{32D4B517-E49B-41B6-9DBC-23634E0F1CDC}" type="slidenum">
              <a:rPr lang="en-CA" smtClean="0"/>
              <a:t>11</a:t>
            </a:fld>
            <a:endParaRPr lang="en-CA"/>
          </a:p>
        </p:txBody>
      </p:sp>
      <p:sp>
        <p:nvSpPr>
          <p:cNvPr id="5" name="Title 4">
            <a:extLst>
              <a:ext uri="{FF2B5EF4-FFF2-40B4-BE49-F238E27FC236}">
                <a16:creationId xmlns:a16="http://schemas.microsoft.com/office/drawing/2014/main" id="{EED306B1-9BAB-8E72-DB86-2AF3FE534D8B}"/>
              </a:ext>
            </a:extLst>
          </p:cNvPr>
          <p:cNvSpPr>
            <a:spLocks noGrp="1"/>
          </p:cNvSpPr>
          <p:nvPr>
            <p:ph type="title" idx="13"/>
          </p:nvPr>
        </p:nvSpPr>
        <p:spPr>
          <a:xfrm>
            <a:off x="257348" y="221428"/>
            <a:ext cx="9501794" cy="1325563"/>
          </a:xfrm>
        </p:spPr>
        <p:txBody>
          <a:bodyPr>
            <a:normAutofit/>
          </a:bodyPr>
          <a:lstStyle/>
          <a:p>
            <a:r>
              <a:rPr lang="en-CA" sz="2800" b="1">
                <a:solidFill>
                  <a:schemeClr val="tx1">
                    <a:lumMod val="65000"/>
                    <a:lumOff val="35000"/>
                  </a:schemeClr>
                </a:solidFill>
                <a:latin typeface="Arial" panose="020B0604020202020204" pitchFamily="34" charset="0"/>
                <a:ea typeface="+mn-ea"/>
                <a:cs typeface="Arial" panose="020B0604020202020204" pitchFamily="34" charset="0"/>
                <a:sym typeface="Calibri"/>
              </a:rPr>
              <a:t>Open Government Program: What do we do?</a:t>
            </a:r>
            <a:br>
              <a:rPr lang="en-CA" sz="2800" b="1">
                <a:solidFill>
                  <a:schemeClr val="tx1">
                    <a:lumMod val="65000"/>
                    <a:lumOff val="35000"/>
                  </a:schemeClr>
                </a:solidFill>
                <a:latin typeface="Arial" panose="020B0604020202020204" pitchFamily="34" charset="0"/>
                <a:ea typeface="+mn-ea"/>
                <a:cs typeface="Arial" panose="020B0604020202020204" pitchFamily="34" charset="0"/>
                <a:sym typeface="Calibri"/>
              </a:rPr>
            </a:br>
            <a:endParaRPr lang="en-US" sz="2800" b="1">
              <a:solidFill>
                <a:schemeClr val="tx1">
                  <a:lumMod val="65000"/>
                  <a:lumOff val="35000"/>
                </a:schemeClr>
              </a:solidFill>
              <a:latin typeface="Arial" panose="020B0604020202020204" pitchFamily="34" charset="0"/>
              <a:ea typeface="+mn-ea"/>
              <a:cs typeface="Arial" panose="020B0604020202020204" pitchFamily="34" charset="0"/>
            </a:endParaRPr>
          </a:p>
        </p:txBody>
      </p:sp>
      <p:sp>
        <p:nvSpPr>
          <p:cNvPr id="6" name="Snip Single Corner Rectangle 13">
            <a:extLst>
              <a:ext uri="{FF2B5EF4-FFF2-40B4-BE49-F238E27FC236}">
                <a16:creationId xmlns:a16="http://schemas.microsoft.com/office/drawing/2014/main" id="{CAE9DF70-7EA7-1AE9-BE0E-132BDBEF8A82}"/>
              </a:ext>
            </a:extLst>
          </p:cNvPr>
          <p:cNvSpPr/>
          <p:nvPr>
            <p:custDataLst>
              <p:tags r:id="rId1"/>
            </p:custDataLst>
          </p:nvPr>
        </p:nvSpPr>
        <p:spPr>
          <a:xfrm>
            <a:off x="257348" y="1197735"/>
            <a:ext cx="1906302" cy="2125014"/>
          </a:xfrm>
          <a:prstGeom prst="snip1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1600" b="1">
                <a:solidFill>
                  <a:schemeClr val="bg1"/>
                </a:solidFill>
                <a:cs typeface="Arial" pitchFamily="34" charset="0"/>
              </a:rPr>
              <a:t>P</a:t>
            </a:r>
            <a:r>
              <a:rPr lang="en-US" sz="1600" b="1">
                <a:solidFill>
                  <a:schemeClr val="bg1"/>
                </a:solidFill>
                <a:cs typeface="Arial" pitchFamily="34" charset="0"/>
              </a:rPr>
              <a:t>OLICY AND STRATEGY</a:t>
            </a:r>
          </a:p>
        </p:txBody>
      </p:sp>
      <p:sp>
        <p:nvSpPr>
          <p:cNvPr id="10" name="Content Placeholder 9">
            <a:extLst>
              <a:ext uri="{FF2B5EF4-FFF2-40B4-BE49-F238E27FC236}">
                <a16:creationId xmlns:a16="http://schemas.microsoft.com/office/drawing/2014/main" id="{505FB3E5-0BD6-ACC1-32C4-8BE6383E173B}"/>
              </a:ext>
            </a:extLst>
          </p:cNvPr>
          <p:cNvSpPr>
            <a:spLocks noGrp="1"/>
          </p:cNvSpPr>
          <p:nvPr>
            <p:ph idx="10"/>
          </p:nvPr>
        </p:nvSpPr>
        <p:spPr>
          <a:xfrm>
            <a:off x="2318197" y="1567760"/>
            <a:ext cx="6729211" cy="1455760"/>
          </a:xfrm>
          <a:prstGeom prst="rect">
            <a:avLst/>
          </a:prstGeom>
        </p:spPr>
        <p:txBody>
          <a:bodyPr wrap="square" anchor="ctr">
            <a:noAutofit/>
          </a:bodyPr>
          <a:lstStyle/>
          <a:p>
            <a:r>
              <a:rPr lang="en-US" sz="1600" b="1" dirty="0">
                <a:solidFill>
                  <a:schemeClr val="tx1">
                    <a:lumMod val="85000"/>
                    <a:lumOff val="15000"/>
                  </a:schemeClr>
                </a:solidFill>
                <a:latin typeface="Arial" panose="020B0604020202020204" pitchFamily="34" charset="0"/>
                <a:cs typeface="Arial" panose="020B0604020202020204" pitchFamily="34" charset="0"/>
              </a:rPr>
              <a:t>Provide advice on strategic direction and priorities including international partners</a:t>
            </a:r>
            <a:endParaRPr lang="en-US" sz="1600" dirty="0">
              <a:solidFill>
                <a:schemeClr val="tx1">
                  <a:lumMod val="85000"/>
                  <a:lumOff val="15000"/>
                </a:schemeClr>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US" sz="1600" dirty="0">
                <a:solidFill>
                  <a:schemeClr val="tx1">
                    <a:lumMod val="85000"/>
                    <a:lumOff val="15000"/>
                  </a:schemeClr>
                </a:solidFill>
                <a:latin typeface="Arial" panose="020B0604020202020204" pitchFamily="34" charset="0"/>
                <a:cs typeface="Arial" panose="020B0604020202020204" pitchFamily="34" charset="0"/>
              </a:rPr>
              <a:t>Research and monitoring of trends and best practices in open government</a:t>
            </a:r>
          </a:p>
          <a:p>
            <a:pPr marL="214313" indent="-214313">
              <a:buFont typeface="Arial" panose="020B0604020202020204" pitchFamily="34" charset="0"/>
              <a:buChar char="•"/>
            </a:pPr>
            <a:r>
              <a:rPr lang="en-US" sz="1600" dirty="0">
                <a:solidFill>
                  <a:schemeClr val="tx1">
                    <a:lumMod val="85000"/>
                    <a:lumOff val="15000"/>
                  </a:schemeClr>
                </a:solidFill>
                <a:latin typeface="Arial" panose="020B0604020202020204" pitchFamily="34" charset="0"/>
                <a:cs typeface="Arial" panose="020B0604020202020204" pitchFamily="34" charset="0"/>
              </a:rPr>
              <a:t>Establish the long-term vision and goals for the GC</a:t>
            </a:r>
          </a:p>
          <a:p>
            <a:pPr marL="214313" indent="-214313">
              <a:buFont typeface="Arial" panose="020B0604020202020204" pitchFamily="34" charset="0"/>
              <a:buChar char="•"/>
            </a:pPr>
            <a:r>
              <a:rPr lang="en-US" sz="1600" dirty="0">
                <a:solidFill>
                  <a:schemeClr val="tx1">
                    <a:lumMod val="85000"/>
                    <a:lumOff val="15000"/>
                  </a:schemeClr>
                </a:solidFill>
                <a:latin typeface="Arial" panose="020B0604020202020204" pitchFamily="34" charset="0"/>
                <a:cs typeface="Arial" panose="020B0604020202020204" pitchFamily="34" charset="0"/>
              </a:rPr>
              <a:t>Performance reporting and policy guidance</a:t>
            </a:r>
          </a:p>
          <a:p>
            <a:pPr marL="214313" indent="-214313">
              <a:buFont typeface="Arial" panose="020B0604020202020204" pitchFamily="34" charset="0"/>
              <a:buChar char="•"/>
            </a:pPr>
            <a:r>
              <a:rPr lang="en-US" sz="1600" dirty="0">
                <a:solidFill>
                  <a:schemeClr val="tx1">
                    <a:lumMod val="85000"/>
                    <a:lumOff val="15000"/>
                  </a:schemeClr>
                </a:solidFill>
                <a:latin typeface="Arial" panose="020B0604020202020204" pitchFamily="34" charset="0"/>
                <a:cs typeface="Arial" panose="020B0604020202020204" pitchFamily="34" charset="0"/>
              </a:rPr>
              <a:t>Representation of Canada at global committees such as the OGP and the OECD</a:t>
            </a:r>
          </a:p>
        </p:txBody>
      </p:sp>
      <p:sp>
        <p:nvSpPr>
          <p:cNvPr id="11" name="Snip Single Corner Rectangle 13">
            <a:extLst>
              <a:ext uri="{FF2B5EF4-FFF2-40B4-BE49-F238E27FC236}">
                <a16:creationId xmlns:a16="http://schemas.microsoft.com/office/drawing/2014/main" id="{C72AF00F-BA89-B782-F423-7DA831570692}"/>
              </a:ext>
            </a:extLst>
          </p:cNvPr>
          <p:cNvSpPr/>
          <p:nvPr>
            <p:custDataLst>
              <p:tags r:id="rId2"/>
            </p:custDataLst>
          </p:nvPr>
        </p:nvSpPr>
        <p:spPr>
          <a:xfrm>
            <a:off x="257349" y="4055729"/>
            <a:ext cx="1906302" cy="2125014"/>
          </a:xfrm>
          <a:prstGeom prst="snip1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1600" b="1">
                <a:solidFill>
                  <a:schemeClr val="bg1"/>
                </a:solidFill>
                <a:cs typeface="Arial" pitchFamily="34" charset="0"/>
              </a:rPr>
              <a:t>PROGRAM IMPLEMENTATION AND ENGAGEMENT</a:t>
            </a:r>
            <a:endParaRPr lang="en-US" sz="1600" b="1">
              <a:solidFill>
                <a:schemeClr val="bg1"/>
              </a:solidFill>
              <a:cs typeface="Arial" pitchFamily="34" charset="0"/>
            </a:endParaRPr>
          </a:p>
        </p:txBody>
      </p:sp>
      <p:sp>
        <p:nvSpPr>
          <p:cNvPr id="13" name="Rectangle 12">
            <a:extLst>
              <a:ext uri="{FF2B5EF4-FFF2-40B4-BE49-F238E27FC236}">
                <a16:creationId xmlns:a16="http://schemas.microsoft.com/office/drawing/2014/main" id="{82A8AE0D-7913-0C68-69A1-582BE36B211A}"/>
              </a:ext>
            </a:extLst>
          </p:cNvPr>
          <p:cNvSpPr/>
          <p:nvPr/>
        </p:nvSpPr>
        <p:spPr>
          <a:xfrm>
            <a:off x="2318197" y="4545305"/>
            <a:ext cx="6666512" cy="1145862"/>
          </a:xfrm>
          <a:prstGeom prst="rect">
            <a:avLst/>
          </a:prstGeom>
        </p:spPr>
        <p:txBody>
          <a:bodyPr wrap="square" anchor="ctr">
            <a:noAutofit/>
          </a:bodyPr>
          <a:lstStyle/>
          <a:p>
            <a:r>
              <a:rPr lang="en-US" sz="1600" b="1" dirty="0">
                <a:solidFill>
                  <a:schemeClr val="tx1">
                    <a:lumMod val="85000"/>
                    <a:lumOff val="15000"/>
                  </a:schemeClr>
                </a:solidFill>
                <a:latin typeface="Arial" panose="020B0604020202020204" pitchFamily="34" charset="0"/>
                <a:cs typeface="Arial" panose="020B0604020202020204" pitchFamily="34" charset="0"/>
              </a:rPr>
              <a:t>I</a:t>
            </a:r>
            <a:r>
              <a:rPr lang="en-US" sz="1600" b="1" dirty="0">
                <a:solidFill>
                  <a:schemeClr val="tx1">
                    <a:lumMod val="85000"/>
                    <a:lumOff val="15000"/>
                  </a:schemeClr>
                </a:solidFill>
                <a:latin typeface="Arial" panose="020B0604020202020204" pitchFamily="34" charset="0"/>
                <a:ea typeface="+mn-lt"/>
                <a:cs typeface="Arial" panose="020B0604020202020204" pitchFamily="34" charset="0"/>
              </a:rPr>
              <a:t>mplementation of open government,</a:t>
            </a:r>
            <a:r>
              <a:rPr lang="en-US" sz="1600" b="1" dirty="0">
                <a:solidFill>
                  <a:schemeClr val="tx1">
                    <a:lumMod val="85000"/>
                    <a:lumOff val="15000"/>
                  </a:schemeClr>
                </a:solidFill>
                <a:latin typeface="Arial" panose="020B0604020202020204" pitchFamily="34" charset="0"/>
                <a:cs typeface="Arial" panose="020B0604020202020204" pitchFamily="34" charset="0"/>
              </a:rPr>
              <a:t> plans and executes outreach and engagement to understand the de</a:t>
            </a:r>
            <a:r>
              <a:rPr lang="en-US" sz="1600" b="1" dirty="0">
                <a:solidFill>
                  <a:schemeClr val="tx1">
                    <a:lumMod val="85000"/>
                    <a:lumOff val="15000"/>
                  </a:schemeClr>
                </a:solidFill>
                <a:latin typeface="Arial" panose="020B0604020202020204" pitchFamily="34" charset="0"/>
                <a:ea typeface="+mn-lt"/>
                <a:cs typeface="Arial" panose="020B0604020202020204" pitchFamily="34" charset="0"/>
              </a:rPr>
              <a:t>mands and needs of clients and stakeholders </a:t>
            </a:r>
          </a:p>
          <a:p>
            <a:pPr marL="214313" indent="-214313">
              <a:buFont typeface="Arial" panose="020B0604020202020204" pitchFamily="34" charset="0"/>
              <a:buChar char="•"/>
            </a:pPr>
            <a:r>
              <a:rPr lang="en-US" sz="1600" dirty="0">
                <a:solidFill>
                  <a:schemeClr val="tx1">
                    <a:lumMod val="85000"/>
                    <a:lumOff val="15000"/>
                  </a:schemeClr>
                </a:solidFill>
                <a:latin typeface="Arial" panose="020B0604020202020204" pitchFamily="34" charset="0"/>
                <a:cs typeface="Arial" panose="020B0604020202020204" pitchFamily="34" charset="0"/>
              </a:rPr>
              <a:t>Consulting</a:t>
            </a:r>
            <a:r>
              <a:rPr lang="en-US" sz="1600" dirty="0">
                <a:solidFill>
                  <a:schemeClr val="tx1">
                    <a:lumMod val="85000"/>
                    <a:lumOff val="15000"/>
                  </a:schemeClr>
                </a:solidFill>
                <a:latin typeface="Arial" panose="020B0604020202020204" pitchFamily="34" charset="0"/>
                <a:ea typeface="+mn-lt"/>
                <a:cs typeface="Arial" panose="020B0604020202020204" pitchFamily="34" charset="0"/>
              </a:rPr>
              <a:t>, drafting and monitoring the National Action Plans </a:t>
            </a:r>
          </a:p>
          <a:p>
            <a:pPr marL="214313" indent="-214313">
              <a:buFont typeface="Arial" panose="020B0604020202020204" pitchFamily="34" charset="0"/>
              <a:buChar char="•"/>
            </a:pPr>
            <a:r>
              <a:rPr lang="en-US" sz="1600" dirty="0">
                <a:solidFill>
                  <a:schemeClr val="tx1">
                    <a:lumMod val="85000"/>
                    <a:lumOff val="15000"/>
                  </a:schemeClr>
                </a:solidFill>
                <a:latin typeface="Arial" panose="020B0604020202020204" pitchFamily="34" charset="0"/>
                <a:ea typeface="+mn-lt"/>
                <a:cs typeface="Arial" panose="020B0604020202020204" pitchFamily="34" charset="0"/>
              </a:rPr>
              <a:t>Departmental liaison, communications and working groups/committee secretariat</a:t>
            </a:r>
          </a:p>
          <a:p>
            <a:pPr marL="214313" indent="-214313">
              <a:buFont typeface="Arial" panose="020B0604020202020204" pitchFamily="34" charset="0"/>
              <a:buChar char="•"/>
            </a:pPr>
            <a:r>
              <a:rPr lang="en-US" sz="1600" dirty="0">
                <a:solidFill>
                  <a:schemeClr val="tx1">
                    <a:lumMod val="85000"/>
                    <a:lumOff val="15000"/>
                  </a:schemeClr>
                </a:solidFill>
                <a:latin typeface="Arial" panose="020B0604020202020204" pitchFamily="34" charset="0"/>
                <a:ea typeface="+mn-lt"/>
                <a:cs typeface="Arial" panose="020B0604020202020204" pitchFamily="34" charset="0"/>
              </a:rPr>
              <a:t>Support the </a:t>
            </a:r>
            <a:r>
              <a:rPr lang="en-US" sz="1600" dirty="0">
                <a:solidFill>
                  <a:schemeClr val="tx1">
                    <a:lumMod val="85000"/>
                    <a:lumOff val="1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Multi-Stakeholder Forum on Open Government</a:t>
            </a:r>
            <a:r>
              <a:rPr lang="en-US" sz="1600" dirty="0">
                <a:solidFill>
                  <a:schemeClr val="tx1">
                    <a:lumMod val="85000"/>
                    <a:lumOff val="15000"/>
                  </a:schemeClr>
                </a:solidFill>
                <a:latin typeface="Arial" panose="020B0604020202020204" pitchFamily="34" charset="0"/>
                <a:cs typeface="Arial" panose="020B0604020202020204" pitchFamily="34" charset="0"/>
              </a:rPr>
              <a:t> (MSF)</a:t>
            </a:r>
          </a:p>
        </p:txBody>
      </p:sp>
    </p:spTree>
    <p:extLst>
      <p:ext uri="{BB962C8B-B14F-4D97-AF65-F5344CB8AC3E}">
        <p14:creationId xmlns:p14="http://schemas.microsoft.com/office/powerpoint/2010/main" val="3879464069"/>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B6C2A7-BB94-9B52-0FC2-00CC1D6DD210}"/>
              </a:ext>
            </a:extLst>
          </p:cNvPr>
          <p:cNvSpPr>
            <a:spLocks noGrp="1"/>
          </p:cNvSpPr>
          <p:nvPr>
            <p:ph type="body" sz="quarter" idx="11"/>
          </p:nvPr>
        </p:nvSpPr>
        <p:spPr>
          <a:xfrm>
            <a:off x="254893" y="362753"/>
            <a:ext cx="8240713" cy="659003"/>
          </a:xfrm>
        </p:spPr>
        <p:txBody>
          <a:bodyPr>
            <a:normAutofit fontScale="85000" lnSpcReduction="10000"/>
          </a:bodyPr>
          <a:lstStyle/>
          <a:p>
            <a:r>
              <a:rPr lang="en-CA" sz="3200" b="1">
                <a:solidFill>
                  <a:schemeClr val="tx1">
                    <a:lumMod val="65000"/>
                    <a:lumOff val="35000"/>
                  </a:schemeClr>
                </a:solidFill>
                <a:latin typeface="Arial" panose="020B0604020202020204" pitchFamily="34" charset="0"/>
                <a:cs typeface="Arial" panose="020B0604020202020204" pitchFamily="34" charset="0"/>
              </a:rPr>
              <a:t>National Action Plan on Open Government (NAP)</a:t>
            </a:r>
          </a:p>
          <a:p>
            <a:endParaRPr lang="en-US"/>
          </a:p>
        </p:txBody>
      </p:sp>
      <p:graphicFrame>
        <p:nvGraphicFramePr>
          <p:cNvPr id="4" name="Diagram 3">
            <a:extLst>
              <a:ext uri="{FF2B5EF4-FFF2-40B4-BE49-F238E27FC236}">
                <a16:creationId xmlns:a16="http://schemas.microsoft.com/office/drawing/2014/main" id="{5B232531-916A-414B-FB38-BC61ADB923E7}"/>
              </a:ext>
            </a:extLst>
          </p:cNvPr>
          <p:cNvGraphicFramePr/>
          <p:nvPr>
            <p:extLst>
              <p:ext uri="{D42A27DB-BD31-4B8C-83A1-F6EECF244321}">
                <p14:modId xmlns:p14="http://schemas.microsoft.com/office/powerpoint/2010/main" val="2507306440"/>
              </p:ext>
            </p:extLst>
          </p:nvPr>
        </p:nvGraphicFramePr>
        <p:xfrm>
          <a:off x="698268" y="1884217"/>
          <a:ext cx="8030095" cy="45387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ontent Placeholder 5">
            <a:extLst>
              <a:ext uri="{FF2B5EF4-FFF2-40B4-BE49-F238E27FC236}">
                <a16:creationId xmlns:a16="http://schemas.microsoft.com/office/drawing/2014/main" id="{9CECE23F-C8BB-B734-DA8F-4C08A13AB900}"/>
              </a:ext>
            </a:extLst>
          </p:cNvPr>
          <p:cNvSpPr>
            <a:spLocks noGrp="1"/>
          </p:cNvSpPr>
          <p:nvPr>
            <p:ph idx="10"/>
          </p:nvPr>
        </p:nvSpPr>
        <p:spPr>
          <a:xfrm>
            <a:off x="1599009" y="1279029"/>
            <a:ext cx="6228612" cy="4299942"/>
          </a:xfrm>
        </p:spPr>
        <p:txBody>
          <a:bodyPr vert="horz" lIns="0" tIns="0" rIns="0" bIns="0" rtlCol="0" anchor="t">
            <a:normAutofit/>
          </a:bodyPr>
          <a:lstStyle/>
          <a:p>
            <a:pPr marL="342900" lvl="1" indent="0">
              <a:buNone/>
            </a:pPr>
            <a:r>
              <a:rPr lang="en-US" sz="2700" b="1" dirty="0">
                <a:solidFill>
                  <a:schemeClr val="tx1">
                    <a:lumMod val="65000"/>
                    <a:lumOff val="35000"/>
                  </a:schemeClr>
                </a:solidFill>
                <a:latin typeface="Arial" panose="020B0604020202020204" pitchFamily="34" charset="0"/>
                <a:cs typeface="Arial" panose="020B0604020202020204" pitchFamily="34" charset="0"/>
              </a:rPr>
              <a:t>Themes for Canada’s 2025-29 NAP</a:t>
            </a:r>
          </a:p>
          <a:p>
            <a:pPr lvl="1">
              <a:buChar char="•"/>
            </a:pPr>
            <a:endParaRPr lang="en-CA" sz="2700" b="1" dirty="0">
              <a:solidFill>
                <a:schemeClr val="tx1">
                  <a:lumMod val="65000"/>
                  <a:lumOff val="35000"/>
                </a:schemeClr>
              </a:solidFill>
              <a:latin typeface="Arial" panose="020B0604020202020204" pitchFamily="34" charset="0"/>
              <a:cs typeface="Arial" panose="020B0604020202020204" pitchFamily="34" charset="0"/>
            </a:endParaRPr>
          </a:p>
          <a:p>
            <a:endParaRPr lang="en-US" dirty="0">
              <a:cs typeface="Calibri"/>
            </a:endParaRPr>
          </a:p>
        </p:txBody>
      </p:sp>
    </p:spTree>
    <p:extLst>
      <p:ext uri="{BB962C8B-B14F-4D97-AF65-F5344CB8AC3E}">
        <p14:creationId xmlns:p14="http://schemas.microsoft.com/office/powerpoint/2010/main" val="206307817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9D2B6CA-D1D3-777D-ECF1-DE1B963E6456}"/>
              </a:ext>
            </a:extLst>
          </p:cNvPr>
          <p:cNvSpPr>
            <a:spLocks noGrp="1"/>
          </p:cNvSpPr>
          <p:nvPr>
            <p:ph type="sldNum" sz="quarter" idx="12"/>
          </p:nvPr>
        </p:nvSpPr>
        <p:spPr/>
        <p:txBody>
          <a:bodyPr/>
          <a:lstStyle/>
          <a:p>
            <a:fld id="{32D4B517-E49B-41B6-9DBC-23634E0F1CDC}" type="slidenum">
              <a:rPr lang="en-CA" smtClean="0"/>
              <a:t>13</a:t>
            </a:fld>
            <a:endParaRPr lang="en-CA"/>
          </a:p>
        </p:txBody>
      </p:sp>
      <p:sp>
        <p:nvSpPr>
          <p:cNvPr id="3" name="Text Placeholder 2">
            <a:extLst>
              <a:ext uri="{FF2B5EF4-FFF2-40B4-BE49-F238E27FC236}">
                <a16:creationId xmlns:a16="http://schemas.microsoft.com/office/drawing/2014/main" id="{31133D0C-158E-363C-64FB-E76B7E6ED808}"/>
              </a:ext>
            </a:extLst>
          </p:cNvPr>
          <p:cNvSpPr>
            <a:spLocks noGrp="1"/>
          </p:cNvSpPr>
          <p:nvPr>
            <p:ph type="body" sz="quarter" idx="11"/>
          </p:nvPr>
        </p:nvSpPr>
        <p:spPr>
          <a:xfrm>
            <a:off x="195942" y="202456"/>
            <a:ext cx="5432982" cy="878670"/>
          </a:xfrm>
        </p:spPr>
        <p:txBody>
          <a:bodyPr/>
          <a:lstStyle/>
          <a:p>
            <a:r>
              <a:rPr lang="en-CA" sz="3000" b="1">
                <a:solidFill>
                  <a:schemeClr val="tx1">
                    <a:lumMod val="65000"/>
                    <a:lumOff val="35000"/>
                  </a:schemeClr>
                </a:solidFill>
                <a:latin typeface="Arial" panose="020B0604020202020204" pitchFamily="34" charset="0"/>
                <a:cs typeface="Arial" panose="020B0604020202020204" pitchFamily="34" charset="0"/>
              </a:rPr>
              <a:t>Timelines &amp; Next Steps</a:t>
            </a:r>
            <a:endParaRPr lang="en-US" sz="3000" b="1">
              <a:solidFill>
                <a:schemeClr val="tx1">
                  <a:lumMod val="65000"/>
                  <a:lumOff val="35000"/>
                </a:schemeClr>
              </a:solidFill>
              <a:latin typeface="Arial" panose="020B0604020202020204" pitchFamily="34" charset="0"/>
              <a:cs typeface="Arial" panose="020B0604020202020204" pitchFamily="34" charset="0"/>
            </a:endParaRPr>
          </a:p>
        </p:txBody>
      </p:sp>
      <p:sp>
        <p:nvSpPr>
          <p:cNvPr id="5" name="Content Placeholder 4">
            <a:extLst>
              <a:ext uri="{FF2B5EF4-FFF2-40B4-BE49-F238E27FC236}">
                <a16:creationId xmlns:a16="http://schemas.microsoft.com/office/drawing/2014/main" id="{9875CB46-64A4-9BE8-1C07-58BC8B17F2D8}"/>
              </a:ext>
            </a:extLst>
          </p:cNvPr>
          <p:cNvSpPr>
            <a:spLocks noGrp="1"/>
          </p:cNvSpPr>
          <p:nvPr>
            <p:ph idx="10"/>
          </p:nvPr>
        </p:nvSpPr>
        <p:spPr>
          <a:xfrm>
            <a:off x="260336" y="991240"/>
            <a:ext cx="8752115" cy="5664304"/>
          </a:xfrm>
        </p:spPr>
        <p:txBody>
          <a:bodyPr/>
          <a:lstStyle/>
          <a:p>
            <a:pPr marR="228600">
              <a:lnSpc>
                <a:spcPct val="105000"/>
              </a:lnSpc>
              <a:spcAft>
                <a:spcPts val="800"/>
              </a:spcAft>
            </a:pPr>
            <a:r>
              <a:rPr lang="en-US" sz="1800" b="1" dirty="0">
                <a:solidFill>
                  <a:srgbClr val="000000"/>
                </a:solidFill>
                <a:effectLst/>
                <a:latin typeface="Calibri" panose="020F0502020204030204" pitchFamily="34" charset="0"/>
                <a:ea typeface="Aptos" panose="020B0004020202020204" pitchFamily="34" charset="0"/>
              </a:rPr>
              <a:t>ATI - Ongoing Indigenous Engagement: </a:t>
            </a:r>
          </a:p>
          <a:p>
            <a:pPr marL="285750" marR="228600" indent="-285750">
              <a:lnSpc>
                <a:spcPct val="105000"/>
              </a:lnSpc>
              <a:spcAft>
                <a:spcPts val="800"/>
              </a:spcAft>
              <a:buFont typeface="Arial" panose="020B0604020202020204" pitchFamily="34" charset="0"/>
              <a:buChar char="•"/>
            </a:pPr>
            <a:r>
              <a:rPr lang="en-US" sz="1800" dirty="0">
                <a:solidFill>
                  <a:srgbClr val="000000"/>
                </a:solidFill>
              </a:rPr>
              <a:t>TBS is looking to validate the areas of focus and proposed approaches and </a:t>
            </a:r>
            <a:r>
              <a:rPr lang="en-US" sz="1800" dirty="0">
                <a:solidFill>
                  <a:srgbClr val="000000"/>
                </a:solidFill>
                <a:effectLst/>
                <a:latin typeface="Calibri" panose="020F0502020204030204" pitchFamily="34" charset="0"/>
                <a:ea typeface="Times New Roman" panose="02020603050405020304" pitchFamily="18" charset="0"/>
              </a:rPr>
              <a:t>whether other areas of focus or alternative approaches should be considered.</a:t>
            </a:r>
          </a:p>
          <a:p>
            <a:pPr marL="285750" marR="228600" indent="-285750">
              <a:lnSpc>
                <a:spcPct val="105000"/>
              </a:lnSpc>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Aptos" panose="020B0004020202020204" pitchFamily="34" charset="0"/>
              </a:rPr>
              <a:t>We also requested that partners share considerations on how their participation in the 2025 review of the ATIA can be best supported. </a:t>
            </a:r>
          </a:p>
          <a:p>
            <a:pPr marL="285750" marR="228600" lvl="0" indent="-285750">
              <a:lnSpc>
                <a:spcPct val="105000"/>
              </a:lnSpc>
              <a:buFont typeface="Arial" panose="020B0604020202020204" pitchFamily="34" charset="0"/>
              <a:buChar char="•"/>
            </a:pPr>
            <a:r>
              <a:rPr lang="en-US" sz="1800" dirty="0">
                <a:solidFill>
                  <a:srgbClr val="000000"/>
                </a:solidFill>
                <a:effectLst/>
                <a:latin typeface="Calibri" panose="020F0502020204030204" pitchFamily="34" charset="0"/>
                <a:ea typeface="Aptos" panose="020B0004020202020204" pitchFamily="34" charset="0"/>
              </a:rPr>
              <a:t>TBS is expecting feedback by Friday, November 29, 2024.  </a:t>
            </a:r>
            <a:br>
              <a:rPr lang="en-US" sz="1800" dirty="0">
                <a:solidFill>
                  <a:srgbClr val="000000"/>
                </a:solidFill>
                <a:effectLst/>
                <a:latin typeface="Calibri" panose="020F0502020204030204" pitchFamily="34" charset="0"/>
                <a:ea typeface="Aptos" panose="020B0004020202020204" pitchFamily="34" charset="0"/>
              </a:rPr>
            </a:br>
            <a:endParaRPr lang="en-US" sz="1800" dirty="0">
              <a:solidFill>
                <a:srgbClr val="000000"/>
              </a:solidFill>
              <a:effectLst/>
              <a:latin typeface="Calibri" panose="020F0502020204030204" pitchFamily="34" charset="0"/>
              <a:ea typeface="Aptos" panose="020B0004020202020204" pitchFamily="34" charset="0"/>
            </a:endParaRPr>
          </a:p>
          <a:p>
            <a:pPr marR="228600">
              <a:lnSpc>
                <a:spcPct val="105000"/>
              </a:lnSpc>
            </a:pPr>
            <a:r>
              <a:rPr lang="en-US" sz="1800" b="1" dirty="0">
                <a:solidFill>
                  <a:srgbClr val="000000"/>
                </a:solidFill>
                <a:ea typeface="Aptos" panose="020B0004020202020204" pitchFamily="34" charset="0"/>
              </a:rPr>
              <a:t>Open Government – Opportunity for Engagement:</a:t>
            </a:r>
            <a:endParaRPr lang="en-US" sz="1800" dirty="0">
              <a:solidFill>
                <a:srgbClr val="000000"/>
              </a:solidFill>
              <a:effectLst/>
              <a:latin typeface="Calibri" panose="020F0502020204030204" pitchFamily="34" charset="0"/>
              <a:ea typeface="Aptos" panose="020B0004020202020204" pitchFamily="34" charset="0"/>
            </a:endParaRPr>
          </a:p>
          <a:p>
            <a:pPr marL="285750" marR="228600" indent="-285750">
              <a:lnSpc>
                <a:spcPct val="108000"/>
              </a:lnSpc>
              <a:spcAft>
                <a:spcPts val="600"/>
              </a:spcAft>
              <a:buFont typeface="Arial" panose="020B0604020202020204" pitchFamily="34" charset="0"/>
              <a:buChar char="•"/>
            </a:pPr>
            <a:r>
              <a:rPr lang="en-US" sz="1800" dirty="0">
                <a:solidFill>
                  <a:srgbClr val="000000"/>
                </a:solidFill>
              </a:rPr>
              <a:t>Beginning in 2025, TBS will host Indigenous-specific workshops to collect feedback on the themes and draft commitments for the 2025-2029 National Action Plan, with a focus on how these themes and commitments can best benefit Indigenous communities and Peoples. </a:t>
            </a:r>
          </a:p>
          <a:p>
            <a:pPr marL="285750" marR="228600" lvl="0" indent="-285750">
              <a:lnSpc>
                <a:spcPct val="110000"/>
              </a:lnSpc>
              <a:spcAft>
                <a:spcPts val="600"/>
              </a:spcAft>
              <a:buFont typeface="Arial" panose="020B0604020202020204" pitchFamily="34" charset="0"/>
              <a:buChar char="•"/>
            </a:pPr>
            <a:r>
              <a:rPr lang="en-US" sz="1800" dirty="0">
                <a:solidFill>
                  <a:srgbClr val="000000"/>
                </a:solidFill>
              </a:rPr>
              <a:t>TBS has partnered with ‘Indigenous Link’ to promote upcoming opportunities for Indigenous engagement, and have confirmed interest from over 50+ parties.</a:t>
            </a:r>
            <a:br>
              <a:rPr lang="en-US" sz="1800" dirty="0">
                <a:solidFill>
                  <a:srgbClr val="000000"/>
                </a:solidFill>
              </a:rPr>
            </a:br>
            <a:endParaRPr lang="en-US" sz="1800" dirty="0">
              <a:solidFill>
                <a:srgbClr val="000000"/>
              </a:solidFill>
            </a:endParaRPr>
          </a:p>
        </p:txBody>
      </p:sp>
    </p:spTree>
    <p:extLst>
      <p:ext uri="{BB962C8B-B14F-4D97-AF65-F5344CB8AC3E}">
        <p14:creationId xmlns:p14="http://schemas.microsoft.com/office/powerpoint/2010/main" val="225614010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59D979-067D-4487-95FC-2614C8FE973F}"/>
              </a:ext>
            </a:extLst>
          </p:cNvPr>
          <p:cNvSpPr>
            <a:spLocks noGrp="1"/>
          </p:cNvSpPr>
          <p:nvPr>
            <p:ph type="title" idx="13"/>
          </p:nvPr>
        </p:nvSpPr>
        <p:spPr>
          <a:xfrm>
            <a:off x="287524" y="728700"/>
            <a:ext cx="7668852" cy="108013"/>
          </a:xfrm>
        </p:spPr>
        <p:txBody>
          <a:bodyPr>
            <a:normAutofit fontScale="90000"/>
          </a:bodyPr>
          <a:lstStyle/>
          <a:p>
            <a:r>
              <a:rPr lang="en-CA" sz="3600" b="1">
                <a:solidFill>
                  <a:schemeClr val="tx1">
                    <a:lumMod val="65000"/>
                    <a:lumOff val="35000"/>
                  </a:schemeClr>
                </a:solidFill>
                <a:latin typeface="Arial" panose="020B0604020202020204" pitchFamily="34" charset="0"/>
                <a:cs typeface="Arial" panose="020B0604020202020204" pitchFamily="34" charset="0"/>
              </a:rPr>
              <a:t>Agenda</a:t>
            </a:r>
            <a:br>
              <a:rPr lang="en-CA" b="1">
                <a:solidFill>
                  <a:srgbClr val="FF0000"/>
                </a:solidFill>
              </a:rPr>
            </a:br>
            <a:endParaRPr lang="en-CA"/>
          </a:p>
        </p:txBody>
      </p:sp>
      <p:pic>
        <p:nvPicPr>
          <p:cNvPr id="8" name="__EngageSlideDescription__" descr="slide description : This page shows the roles of the Treasury Board and its secretariat in the supply process.">
            <a:extLst>
              <a:ext uri="{FF2B5EF4-FFF2-40B4-BE49-F238E27FC236}">
                <a16:creationId xmlns:a16="http://schemas.microsoft.com/office/drawing/2014/main" id="{4B867D1F-13F1-46A0-98B0-79AC5758C146}"/>
              </a:ext>
            </a:extLst>
          </p:cNvPr>
          <p:cNvPicPr>
            <a:picLocks/>
          </p:cNvPicPr>
          <p:nvPr/>
        </p:nvPicPr>
        <p:blipFill>
          <a:blip r:embed="rId3"/>
          <a:stretch>
            <a:fillRect/>
          </a:stretch>
        </p:blipFill>
        <p:spPr>
          <a:xfrm>
            <a:off x="431540" y="980728"/>
            <a:ext cx="12700" cy="12700"/>
          </a:xfrm>
          <a:prstGeom prst="rect">
            <a:avLst/>
          </a:prstGeom>
          <a:ln/>
        </p:spPr>
      </p:pic>
      <p:sp>
        <p:nvSpPr>
          <p:cNvPr id="7" name="Slide Number Placeholder 6"/>
          <p:cNvSpPr>
            <a:spLocks noGrp="1"/>
          </p:cNvSpPr>
          <p:nvPr>
            <p:ph type="sldNum" sz="quarter" idx="12"/>
          </p:nvPr>
        </p:nvSpPr>
        <p:spPr>
          <a:solidFill>
            <a:srgbClr val="FFFFFF"/>
          </a:solidFill>
        </p:spPr>
        <p:txBody>
          <a:bodyPr/>
          <a:lstStyle/>
          <a:p>
            <a:fld id="{32D4B517-E49B-41B6-9DBC-23634E0F1CDC}" type="slidenum">
              <a:rPr lang="en-CA" smtClean="0">
                <a:solidFill>
                  <a:srgbClr val="767676"/>
                </a:solidFill>
              </a:rPr>
              <a:t>2</a:t>
            </a:fld>
            <a:endParaRPr lang="en-CA">
              <a:solidFill>
                <a:srgbClr val="767676"/>
              </a:solidFill>
            </a:endParaRPr>
          </a:p>
        </p:txBody>
      </p:sp>
      <p:sp>
        <p:nvSpPr>
          <p:cNvPr id="3" name="TextBox 2">
            <a:extLst>
              <a:ext uri="{FF2B5EF4-FFF2-40B4-BE49-F238E27FC236}">
                <a16:creationId xmlns:a16="http://schemas.microsoft.com/office/drawing/2014/main" id="{D96D7FF3-A746-32AE-4100-BAE23DAB5DDD}"/>
              </a:ext>
            </a:extLst>
          </p:cNvPr>
          <p:cNvSpPr txBox="1"/>
          <p:nvPr/>
        </p:nvSpPr>
        <p:spPr>
          <a:xfrm>
            <a:off x="287524" y="478608"/>
            <a:ext cx="8122773" cy="710963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pPr lvl="1"/>
            <a:endParaRPr lang="en-US" sz="2400" b="1" dirty="0">
              <a:solidFill>
                <a:schemeClr val="tx1">
                  <a:lumMod val="65000"/>
                  <a:lumOff val="35000"/>
                </a:schemeClr>
              </a:solidFill>
              <a:latin typeface="Arial" panose="020B0604020202020204" pitchFamily="34" charset="0"/>
              <a:cs typeface="Arial" panose="020B0604020202020204" pitchFamily="34" charset="0"/>
            </a:endParaRPr>
          </a:p>
          <a:p>
            <a:pPr lvl="1"/>
            <a:endParaRPr lang="en-CA" sz="2400"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a:solidFill>
                  <a:schemeClr val="tx1">
                    <a:lumMod val="65000"/>
                    <a:lumOff val="35000"/>
                  </a:schemeClr>
                </a:solidFill>
                <a:latin typeface="Arial" panose="020B0604020202020204" pitchFamily="34" charset="0"/>
                <a:cs typeface="Arial" panose="020B0604020202020204" pitchFamily="34" charset="0"/>
              </a:rPr>
              <a:t>Background: UNDA Action Plan, APM SP 30</a:t>
            </a:r>
          </a:p>
          <a:p>
            <a:pPr marL="742950" lvl="1" indent="-285750">
              <a:buFont typeface="Arial" panose="020B0604020202020204" pitchFamily="34" charset="0"/>
              <a:buChar char="•"/>
            </a:pPr>
            <a:r>
              <a:rPr lang="en-US" sz="2000" dirty="0">
                <a:solidFill>
                  <a:schemeClr val="tx1">
                    <a:lumMod val="65000"/>
                    <a:lumOff val="35000"/>
                  </a:schemeClr>
                </a:solidFill>
                <a:latin typeface="Arial" panose="020B0604020202020204" pitchFamily="34" charset="0"/>
                <a:cs typeface="Arial" panose="020B0604020202020204" pitchFamily="34" charset="0"/>
              </a:rPr>
              <a:t>Working Group on Indigenous Data Sovereignty</a:t>
            </a:r>
          </a:p>
          <a:p>
            <a:pPr lvl="1"/>
            <a:endParaRPr lang="en-US" sz="2000"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a:solidFill>
                  <a:schemeClr val="tx1">
                    <a:lumMod val="65000"/>
                    <a:lumOff val="35000"/>
                  </a:schemeClr>
                </a:solidFill>
                <a:latin typeface="Arial" panose="020B0604020202020204" pitchFamily="34" charset="0"/>
                <a:cs typeface="Arial" panose="020B0604020202020204" pitchFamily="34" charset="0"/>
              </a:rPr>
              <a:t>Access to Information </a:t>
            </a:r>
          </a:p>
          <a:p>
            <a:pPr marL="742950" lvl="1" indent="-285750">
              <a:buFont typeface="Arial" panose="020B0604020202020204" pitchFamily="34" charset="0"/>
              <a:buChar char="•"/>
            </a:pPr>
            <a:r>
              <a:rPr lang="en-CA" sz="2000" dirty="0">
                <a:solidFill>
                  <a:schemeClr val="tx1">
                    <a:lumMod val="65000"/>
                    <a:lumOff val="35000"/>
                  </a:schemeClr>
                </a:solidFill>
                <a:latin typeface="Arial" panose="020B0604020202020204" pitchFamily="34" charset="0"/>
                <a:cs typeface="Arial" panose="020B0604020202020204" pitchFamily="34" charset="0"/>
              </a:rPr>
              <a:t>UNDA Section 5 : Consistency of Laws </a:t>
            </a:r>
          </a:p>
          <a:p>
            <a:pPr marL="742950" lvl="1" indent="-285750">
              <a:buFont typeface="Arial" panose="020B0604020202020204" pitchFamily="34" charset="0"/>
              <a:buChar char="•"/>
            </a:pPr>
            <a:r>
              <a:rPr lang="en-CA" sz="2000" dirty="0">
                <a:solidFill>
                  <a:schemeClr val="tx1">
                    <a:lumMod val="65000"/>
                    <a:lumOff val="35000"/>
                  </a:schemeClr>
                </a:solidFill>
                <a:latin typeface="Arial" panose="020B0604020202020204" pitchFamily="34" charset="0"/>
                <a:cs typeface="Arial" panose="020B0604020202020204" pitchFamily="34" charset="0"/>
              </a:rPr>
              <a:t>ATI Review Updates</a:t>
            </a:r>
          </a:p>
          <a:p>
            <a:pPr marL="742950" lvl="1" indent="-285750">
              <a:buFont typeface="Arial" panose="020B0604020202020204" pitchFamily="34" charset="0"/>
              <a:buChar char="•"/>
            </a:pPr>
            <a:r>
              <a:rPr lang="en-CA" sz="2000" dirty="0">
                <a:solidFill>
                  <a:schemeClr val="tx1">
                    <a:lumMod val="65000"/>
                    <a:lumOff val="35000"/>
                  </a:schemeClr>
                </a:solidFill>
                <a:latin typeface="Arial" panose="020B0604020202020204" pitchFamily="34" charset="0"/>
                <a:cs typeface="Arial" panose="020B0604020202020204" pitchFamily="34" charset="0"/>
              </a:rPr>
              <a:t>Overview of Issues </a:t>
            </a:r>
          </a:p>
          <a:p>
            <a:pPr marL="742950" lvl="1" indent="-285750">
              <a:buFont typeface="Arial" panose="020B0604020202020204" pitchFamily="34" charset="0"/>
              <a:buChar char="•"/>
            </a:pPr>
            <a:r>
              <a:rPr lang="en-CA" sz="2000" dirty="0">
                <a:solidFill>
                  <a:schemeClr val="tx1">
                    <a:lumMod val="65000"/>
                    <a:lumOff val="35000"/>
                  </a:schemeClr>
                </a:solidFill>
                <a:latin typeface="Arial" panose="020B0604020202020204" pitchFamily="34" charset="0"/>
                <a:cs typeface="Arial" panose="020B0604020202020204" pitchFamily="34" charset="0"/>
              </a:rPr>
              <a:t>Potential Approaches</a:t>
            </a:r>
          </a:p>
          <a:p>
            <a:pPr lvl="1"/>
            <a:endParaRPr lang="en-CA" sz="2000" b="1"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a:solidFill>
                  <a:schemeClr val="tx1">
                    <a:lumMod val="65000"/>
                    <a:lumOff val="35000"/>
                  </a:schemeClr>
                </a:solidFill>
                <a:latin typeface="Arial" panose="020B0604020202020204" pitchFamily="34" charset="0"/>
                <a:cs typeface="Arial" panose="020B0604020202020204" pitchFamily="34" charset="0"/>
              </a:rPr>
              <a:t>Open Government </a:t>
            </a:r>
          </a:p>
          <a:p>
            <a:pPr marL="742950" lvl="1" indent="-285750">
              <a:buFont typeface="Arial" panose="020B0604020202020204" pitchFamily="34" charset="0"/>
              <a:buChar char="•"/>
            </a:pPr>
            <a:r>
              <a:rPr lang="en-CA" sz="2000" dirty="0">
                <a:solidFill>
                  <a:schemeClr val="tx1">
                    <a:lumMod val="65000"/>
                    <a:lumOff val="35000"/>
                  </a:schemeClr>
                </a:solidFill>
                <a:latin typeface="Arial" panose="020B0604020202020204" pitchFamily="34" charset="0"/>
                <a:cs typeface="Arial" panose="020B0604020202020204" pitchFamily="34" charset="0"/>
              </a:rPr>
              <a:t>Open Government: What is it?</a:t>
            </a:r>
            <a:endParaRPr lang="en-US" sz="2000" dirty="0">
              <a:solidFill>
                <a:schemeClr val="tx1">
                  <a:lumMod val="65000"/>
                  <a:lumOff val="35000"/>
                </a:schemeClr>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CA" sz="2000" dirty="0">
                <a:solidFill>
                  <a:schemeClr val="tx1">
                    <a:lumMod val="65000"/>
                    <a:lumOff val="35000"/>
                  </a:schemeClr>
                </a:solidFill>
                <a:latin typeface="Arial" panose="020B0604020202020204" pitchFamily="34" charset="0"/>
                <a:cs typeface="Arial" panose="020B0604020202020204" pitchFamily="34" charset="0"/>
                <a:sym typeface="Calibri"/>
              </a:rPr>
              <a:t>Open Government Program: What do we do? </a:t>
            </a:r>
            <a:endParaRPr lang="en-US" sz="2000" dirty="0">
              <a:solidFill>
                <a:schemeClr val="tx1">
                  <a:lumMod val="65000"/>
                  <a:lumOff val="35000"/>
                </a:schemeClr>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CA" sz="2000" dirty="0">
                <a:solidFill>
                  <a:schemeClr val="tx1">
                    <a:lumMod val="65000"/>
                    <a:lumOff val="35000"/>
                  </a:schemeClr>
                </a:solidFill>
                <a:latin typeface="Arial" panose="020B0604020202020204" pitchFamily="34" charset="0"/>
                <a:cs typeface="Arial" panose="020B0604020202020204" pitchFamily="34" charset="0"/>
              </a:rPr>
              <a:t>National Action Plan on Open Government (NAP)</a:t>
            </a:r>
          </a:p>
          <a:p>
            <a:endParaRPr lang="en-CA" sz="2000" b="1"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a:solidFill>
                  <a:schemeClr val="tx1">
                    <a:lumMod val="65000"/>
                    <a:lumOff val="35000"/>
                  </a:schemeClr>
                </a:solidFill>
                <a:latin typeface="Arial" panose="020B0604020202020204" pitchFamily="34" charset="0"/>
                <a:cs typeface="Arial" panose="020B0604020202020204" pitchFamily="34" charset="0"/>
              </a:rPr>
              <a:t>Timelines &amp; Next Steps</a:t>
            </a:r>
          </a:p>
          <a:p>
            <a:endParaRPr lang="en-CA" sz="1800" b="1"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800" dirty="0"/>
          </a:p>
          <a:p>
            <a:endParaRPr lang="en-US" sz="1800" b="1"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800" b="1" dirty="0">
              <a:solidFill>
                <a:schemeClr val="tx1">
                  <a:lumMod val="65000"/>
                  <a:lumOff val="35000"/>
                </a:schemeClr>
              </a:solidFill>
              <a:latin typeface="Arial" panose="020B0604020202020204" pitchFamily="34" charset="0"/>
              <a:cs typeface="Arial" panose="020B0604020202020204" pitchFamily="34" charset="0"/>
            </a:endParaRPr>
          </a:p>
          <a:p>
            <a:pPr marL="457200" lvl="2"/>
            <a:endParaRPr lang="en-US" dirty="0">
              <a:solidFill>
                <a:schemeClr val="tx1">
                  <a:lumMod val="65000"/>
                  <a:lumOff val="35000"/>
                </a:schemeClr>
              </a:solidFill>
              <a:cs typeface="Calibri"/>
            </a:endParaRPr>
          </a:p>
          <a:p>
            <a:pPr marL="457200" lvl="2"/>
            <a:endParaRPr lang="en-US" dirty="0">
              <a:solidFill>
                <a:schemeClr val="tx1">
                  <a:lumMod val="65000"/>
                  <a:lumOff val="35000"/>
                </a:schemeClr>
              </a:solidFill>
              <a:cs typeface="Calibri"/>
            </a:endParaRPr>
          </a:p>
        </p:txBody>
      </p:sp>
    </p:spTree>
    <p:extLst>
      <p:ext uri="{BB962C8B-B14F-4D97-AF65-F5344CB8AC3E}">
        <p14:creationId xmlns:p14="http://schemas.microsoft.com/office/powerpoint/2010/main" val="4218071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AE6F674-56C7-BAF4-1234-67F96D2B5ACC}"/>
              </a:ext>
            </a:extLst>
          </p:cNvPr>
          <p:cNvSpPr>
            <a:spLocks noGrp="1"/>
          </p:cNvSpPr>
          <p:nvPr>
            <p:ph type="sldNum" sz="quarter" idx="12"/>
          </p:nvPr>
        </p:nvSpPr>
        <p:spPr/>
        <p:txBody>
          <a:bodyPr/>
          <a:lstStyle/>
          <a:p>
            <a:fld id="{32D4B517-E49B-41B6-9DBC-23634E0F1CDC}" type="slidenum">
              <a:rPr lang="en-CA" smtClean="0"/>
              <a:t>3</a:t>
            </a:fld>
            <a:endParaRPr lang="en-CA"/>
          </a:p>
        </p:txBody>
      </p:sp>
      <p:sp>
        <p:nvSpPr>
          <p:cNvPr id="3" name="Text Placeholder 2">
            <a:extLst>
              <a:ext uri="{FF2B5EF4-FFF2-40B4-BE49-F238E27FC236}">
                <a16:creationId xmlns:a16="http://schemas.microsoft.com/office/drawing/2014/main" id="{88101788-4CF3-9A32-0858-25041F764A51}"/>
              </a:ext>
            </a:extLst>
          </p:cNvPr>
          <p:cNvSpPr>
            <a:spLocks noGrp="1"/>
          </p:cNvSpPr>
          <p:nvPr>
            <p:ph type="body" sz="quarter" idx="11"/>
          </p:nvPr>
        </p:nvSpPr>
        <p:spPr>
          <a:xfrm>
            <a:off x="400396" y="1352204"/>
            <a:ext cx="8343207" cy="4583084"/>
          </a:xfrm>
        </p:spPr>
        <p:txBody>
          <a:bodyPr/>
          <a:lstStyle/>
          <a:p>
            <a:pPr marL="0" indent="0">
              <a:lnSpc>
                <a:spcPct val="105000"/>
              </a:lnSpc>
              <a:spcBef>
                <a:spcPts val="0"/>
              </a:spcBef>
              <a:buNone/>
            </a:pPr>
            <a:endParaRPr lang="en-US" sz="1500">
              <a:latin typeface="Calibri" panose="020F0502020204030204" pitchFamily="34" charset="0"/>
              <a:ea typeface="Calibri" panose="020F0502020204030204" pitchFamily="34" charset="0"/>
              <a:cs typeface="Times New Roman" panose="02020603050405020304" pitchFamily="18" charset="0"/>
            </a:endParaRPr>
          </a:p>
          <a:p>
            <a:pPr marL="192088" lvl="1" indent="0">
              <a:spcAft>
                <a:spcPts val="1200"/>
              </a:spcAft>
              <a:buNone/>
            </a:pPr>
            <a:r>
              <a:rPr lang="en-US" sz="1600" i="1"/>
              <a:t>30. Continue to support Indigenous Data Sovereignty and Indigenous-led data strategies through legislative, regulatory and policy options to help ensure that First Nations, Inuit, and Métis have the sufficient, sustainable data capacity they need to control, manage, protect, and use their data to deliver effective services to their peoples, tell their own stories, participate in federal decision-making processes on matters that impact them, and realize their respective visions for self-determination. This should include nation-to-nation, Inuit-Crown, and government-to-government approaches to streamline timely sharing and access to federal data and information holdings with Indigenous partners, while respecting the privacy of individuals. This will support Indigenous jurisdiction over their data, and enable Indigenous-led survey and other data collection strategies, such as for the purpose of processing claims; facilitating decision-making; and for genealogical research. </a:t>
            </a:r>
            <a:r>
              <a:rPr lang="en-US" sz="1400" b="1"/>
              <a:t>(Indigenous Services Canada, Treasury Board of Canada Secretariat, Library and Archives Canada, and various departments)</a:t>
            </a:r>
            <a:endParaRPr lang="en-US" sz="1400" b="1" i="1">
              <a:latin typeface="Calibri" panose="020F0502020204030204" pitchFamily="34" charset="0"/>
              <a:cs typeface="Calibri" panose="020F0502020204030204" pitchFamily="34" charset="0"/>
            </a:endParaRPr>
          </a:p>
          <a:p>
            <a:pPr marL="192088" lvl="1" indent="0">
              <a:spcAft>
                <a:spcPts val="1200"/>
              </a:spcAft>
              <a:buNone/>
            </a:pPr>
            <a:br>
              <a:rPr lang="en-US" sz="1400" i="1"/>
            </a:br>
            <a:r>
              <a:rPr lang="en-US" sz="2000" b="1">
                <a:latin typeface="Calibri" panose="020F0502020204030204" pitchFamily="34" charset="0"/>
                <a:cs typeface="Calibri" panose="020F0502020204030204" pitchFamily="34" charset="0"/>
              </a:rPr>
              <a:t>Published in the </a:t>
            </a:r>
            <a:r>
              <a:rPr lang="en-US" sz="2000" b="1">
                <a:latin typeface="Calibri" panose="020F0502020204030204" pitchFamily="34" charset="0"/>
                <a:cs typeface="Calibri" panose="020F0502020204030204" pitchFamily="34" charset="0"/>
                <a:hlinkClick r:id="rId2"/>
              </a:rPr>
              <a:t>2023-2028 UNDA Action Plan</a:t>
            </a:r>
            <a:endParaRPr lang="en-US" sz="2000" b="1">
              <a:latin typeface="Calibri" panose="020F0502020204030204" pitchFamily="34" charset="0"/>
              <a:cs typeface="Calibri" panose="020F0502020204030204" pitchFamily="34" charset="0"/>
            </a:endParaRPr>
          </a:p>
          <a:p>
            <a:endParaRPr lang="en-US"/>
          </a:p>
        </p:txBody>
      </p:sp>
      <p:sp>
        <p:nvSpPr>
          <p:cNvPr id="8" name="Text Placeholder 2">
            <a:extLst>
              <a:ext uri="{FF2B5EF4-FFF2-40B4-BE49-F238E27FC236}">
                <a16:creationId xmlns:a16="http://schemas.microsoft.com/office/drawing/2014/main" id="{7A5C30CB-6B27-162F-695C-76FD14A1B437}"/>
              </a:ext>
            </a:extLst>
          </p:cNvPr>
          <p:cNvSpPr txBox="1">
            <a:spLocks/>
          </p:cNvSpPr>
          <p:nvPr/>
        </p:nvSpPr>
        <p:spPr>
          <a:xfrm>
            <a:off x="254923" y="295712"/>
            <a:ext cx="7597833" cy="878670"/>
          </a:xfrm>
          <a:prstGeom prst="rect">
            <a:avLst/>
          </a:prstGeom>
        </p:spPr>
        <p:txBody>
          <a:bodyPr lIns="0" tIns="0" rIns="0" bIns="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kern="1200" baseline="0">
                <a:solidFill>
                  <a:schemeClr val="accent1"/>
                </a:solidFill>
                <a:latin typeface="Calibri" panose="020F0502020204030204" pitchFamily="34" charset="0"/>
                <a:ea typeface="+mn-ea"/>
                <a:cs typeface="+mn-cs"/>
              </a:defRPr>
            </a:lvl1pPr>
            <a:lvl2pPr marL="4572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600" b="1">
                <a:solidFill>
                  <a:schemeClr val="tx1">
                    <a:lumMod val="65000"/>
                    <a:lumOff val="35000"/>
                  </a:schemeClr>
                </a:solidFill>
                <a:latin typeface="Arial" panose="020B0604020202020204" pitchFamily="34" charset="0"/>
                <a:cs typeface="Arial" panose="020B0604020202020204" pitchFamily="34" charset="0"/>
              </a:rPr>
              <a:t>Background: UNDA Action Plan, APM SP 30</a:t>
            </a:r>
          </a:p>
        </p:txBody>
      </p:sp>
    </p:spTree>
    <p:extLst>
      <p:ext uri="{BB962C8B-B14F-4D97-AF65-F5344CB8AC3E}">
        <p14:creationId xmlns:p14="http://schemas.microsoft.com/office/powerpoint/2010/main" val="16181740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458BAF-0BA5-4B40-1891-268572FB06F2}"/>
              </a:ext>
            </a:extLst>
          </p:cNvPr>
          <p:cNvSpPr>
            <a:spLocks noGrp="1"/>
          </p:cNvSpPr>
          <p:nvPr>
            <p:ph type="sldNum" sz="quarter" idx="12"/>
          </p:nvPr>
        </p:nvSpPr>
        <p:spPr/>
        <p:txBody>
          <a:bodyPr/>
          <a:lstStyle/>
          <a:p>
            <a:fld id="{32D4B517-E49B-41B6-9DBC-23634E0F1CDC}" type="slidenum">
              <a:rPr lang="en-CA" smtClean="0"/>
              <a:t>4</a:t>
            </a:fld>
            <a:endParaRPr lang="en-CA"/>
          </a:p>
        </p:txBody>
      </p:sp>
      <p:sp>
        <p:nvSpPr>
          <p:cNvPr id="4" name="Content Placeholder 3">
            <a:extLst>
              <a:ext uri="{FF2B5EF4-FFF2-40B4-BE49-F238E27FC236}">
                <a16:creationId xmlns:a16="http://schemas.microsoft.com/office/drawing/2014/main" id="{55C2E905-D0B3-5D6D-9C5E-CAF333F64BFD}"/>
              </a:ext>
            </a:extLst>
          </p:cNvPr>
          <p:cNvSpPr>
            <a:spLocks noGrp="1"/>
          </p:cNvSpPr>
          <p:nvPr>
            <p:ph idx="10"/>
          </p:nvPr>
        </p:nvSpPr>
        <p:spPr>
          <a:xfrm>
            <a:off x="130232" y="1131044"/>
            <a:ext cx="8883535" cy="5293146"/>
          </a:xfrm>
        </p:spPr>
        <p:txBody>
          <a:bodyPr/>
          <a:lstStyle/>
          <a:p>
            <a:pPr marL="112713" indent="0">
              <a:buNone/>
            </a:pPr>
            <a:r>
              <a:rPr lang="en-US" sz="1750" b="1" kern="100" dirty="0">
                <a:latin typeface="Arial" panose="020B0604020202020204" pitchFamily="34" charset="0"/>
                <a:cs typeface="Arial" panose="020B0604020202020204" pitchFamily="34" charset="0"/>
              </a:rPr>
              <a:t>March 2023: </a:t>
            </a:r>
            <a:r>
              <a:rPr lang="en-US" sz="1750" dirty="0">
                <a:solidFill>
                  <a:schemeClr val="tx1"/>
                </a:solidFill>
                <a:latin typeface="Calibri" panose="020F0502020204030204" pitchFamily="34" charset="0"/>
                <a:cs typeface="Calibri" panose="020F0502020204030204" pitchFamily="34" charset="0"/>
              </a:rPr>
              <a:t>Treasury Board of Canada Secretariat (TBS) and Indigenous Services Canada (ISC) established an interdepartmental </a:t>
            </a:r>
            <a:r>
              <a:rPr lang="en-US" sz="175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Working Group on Indigenous Data Sovereignty (WGIDS). </a:t>
            </a:r>
            <a:endParaRPr lang="en-US" sz="1750" dirty="0">
              <a:solidFill>
                <a:schemeClr val="tx1"/>
              </a:solidFill>
              <a:latin typeface="Calibri" panose="020F0502020204030204" pitchFamily="34" charset="0"/>
              <a:cs typeface="Calibri" panose="020F0502020204030204" pitchFamily="34" charset="0"/>
            </a:endParaRPr>
          </a:p>
          <a:p>
            <a:pPr marL="398463" indent="-285750">
              <a:buFont typeface="Arial" panose="020B0604020202020204" pitchFamily="34" charset="0"/>
              <a:buChar char="•"/>
            </a:pPr>
            <a:endParaRPr lang="en-US" sz="1750" b="1" kern="100" dirty="0">
              <a:latin typeface="Arial" panose="020B0604020202020204" pitchFamily="34" charset="0"/>
              <a:cs typeface="Arial" panose="020B0604020202020204" pitchFamily="34" charset="0"/>
            </a:endParaRPr>
          </a:p>
          <a:p>
            <a:pPr marL="398463" indent="-285750">
              <a:buFont typeface="Arial" panose="020B0604020202020204" pitchFamily="34" charset="0"/>
              <a:buChar char="•"/>
            </a:pPr>
            <a:r>
              <a:rPr lang="en-US" sz="1750" b="1" kern="100" dirty="0">
                <a:latin typeface="Arial" panose="020B0604020202020204" pitchFamily="34" charset="0"/>
                <a:cs typeface="Arial" panose="020B0604020202020204" pitchFamily="34" charset="0"/>
              </a:rPr>
              <a:t>What is it? </a:t>
            </a:r>
            <a:r>
              <a:rPr lang="en-US" sz="1750" dirty="0">
                <a:solidFill>
                  <a:schemeClr val="tx1"/>
                </a:solidFill>
                <a:latin typeface="Calibri" panose="020F0502020204030204" pitchFamily="34" charset="0"/>
                <a:cs typeface="Calibri" panose="020F0502020204030204" pitchFamily="34" charset="0"/>
              </a:rPr>
              <a:t>The WG </a:t>
            </a:r>
            <a:r>
              <a:rPr lang="en-US" sz="175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was established with the recognition that successfully supporting Indigenous Data Sovereignty across the GC would necessitate both advancing initiatives within our respective departments, </a:t>
            </a:r>
            <a:r>
              <a:rPr lang="en-US" sz="175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 well as</a:t>
            </a:r>
            <a:r>
              <a:rPr lang="en-US" sz="175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strong interdepartmental collaboration.</a:t>
            </a:r>
            <a:endParaRPr lang="en-US" sz="1750" b="1" dirty="0">
              <a:solidFill>
                <a:schemeClr val="tx1"/>
              </a:solidFill>
              <a:latin typeface="Calibri" panose="020F0502020204030204" pitchFamily="34" charset="0"/>
              <a:cs typeface="Calibri" panose="020F0502020204030204" pitchFamily="34" charset="0"/>
            </a:endParaRPr>
          </a:p>
          <a:p>
            <a:pPr marL="398463" indent="-285750">
              <a:buFont typeface="Arial" panose="020B0604020202020204" pitchFamily="34" charset="0"/>
              <a:buChar char="•"/>
            </a:pPr>
            <a:endParaRPr lang="en-US" sz="1750" b="1" kern="100" dirty="0">
              <a:latin typeface="Arial" panose="020B0604020202020204" pitchFamily="34" charset="0"/>
              <a:cs typeface="Arial" panose="020B0604020202020204" pitchFamily="34" charset="0"/>
            </a:endParaRPr>
          </a:p>
          <a:p>
            <a:pPr marL="398463" indent="-285750">
              <a:buFont typeface="Arial" panose="020B0604020202020204" pitchFamily="34" charset="0"/>
              <a:buChar char="•"/>
            </a:pPr>
            <a:r>
              <a:rPr lang="en-US" sz="1750" b="1" kern="100" dirty="0">
                <a:latin typeface="Arial" panose="020B0604020202020204" pitchFamily="34" charset="0"/>
                <a:cs typeface="Arial" panose="020B0604020202020204" pitchFamily="34" charset="0"/>
              </a:rPr>
              <a:t>Who are we?</a:t>
            </a:r>
          </a:p>
          <a:p>
            <a:endParaRPr lang="en-US" sz="1900" dirty="0"/>
          </a:p>
        </p:txBody>
      </p:sp>
      <p:graphicFrame>
        <p:nvGraphicFramePr>
          <p:cNvPr id="6" name="Table 5">
            <a:extLst>
              <a:ext uri="{FF2B5EF4-FFF2-40B4-BE49-F238E27FC236}">
                <a16:creationId xmlns:a16="http://schemas.microsoft.com/office/drawing/2014/main" id="{F33B49AE-B8DC-0771-673E-8B7DA9959F0A}"/>
              </a:ext>
            </a:extLst>
          </p:cNvPr>
          <p:cNvGraphicFramePr>
            <a:graphicFrameLocks noGrp="1"/>
          </p:cNvGraphicFramePr>
          <p:nvPr>
            <p:extLst>
              <p:ext uri="{D42A27DB-BD31-4B8C-83A1-F6EECF244321}">
                <p14:modId xmlns:p14="http://schemas.microsoft.com/office/powerpoint/2010/main" val="1949139458"/>
              </p:ext>
            </p:extLst>
          </p:nvPr>
        </p:nvGraphicFramePr>
        <p:xfrm>
          <a:off x="195347" y="3655069"/>
          <a:ext cx="8753303" cy="2586774"/>
        </p:xfrm>
        <a:graphic>
          <a:graphicData uri="http://schemas.openxmlformats.org/drawingml/2006/table">
            <a:tbl>
              <a:tblPr firstRow="1" bandRow="1">
                <a:tableStyleId>{69CF1AB2-1976-4502-BF36-3FF5EA218861}</a:tableStyleId>
              </a:tblPr>
              <a:tblGrid>
                <a:gridCol w="3087159">
                  <a:extLst>
                    <a:ext uri="{9D8B030D-6E8A-4147-A177-3AD203B41FA5}">
                      <a16:colId xmlns:a16="http://schemas.microsoft.com/office/drawing/2014/main" val="838937403"/>
                    </a:ext>
                  </a:extLst>
                </a:gridCol>
                <a:gridCol w="3104888">
                  <a:extLst>
                    <a:ext uri="{9D8B030D-6E8A-4147-A177-3AD203B41FA5}">
                      <a16:colId xmlns:a16="http://schemas.microsoft.com/office/drawing/2014/main" val="2740846052"/>
                    </a:ext>
                  </a:extLst>
                </a:gridCol>
                <a:gridCol w="2561256">
                  <a:extLst>
                    <a:ext uri="{9D8B030D-6E8A-4147-A177-3AD203B41FA5}">
                      <a16:colId xmlns:a16="http://schemas.microsoft.com/office/drawing/2014/main" val="2284162117"/>
                    </a:ext>
                  </a:extLst>
                </a:gridCol>
              </a:tblGrid>
              <a:tr h="956333">
                <a:tc>
                  <a:txBody>
                    <a:bodyPr/>
                    <a:lstStyle/>
                    <a:p>
                      <a:pPr algn="ctr"/>
                      <a:r>
                        <a:rPr lang="en-US" sz="1700"/>
                        <a:t>Treasury Board Secretariat</a:t>
                      </a:r>
                      <a:br>
                        <a:rPr lang="en-US" sz="1700"/>
                      </a:br>
                      <a:r>
                        <a:rPr lang="en-US" sz="1700"/>
                        <a:t>(co-lead)</a:t>
                      </a:r>
                    </a:p>
                  </a:txBody>
                  <a:tcPr/>
                </a:tc>
                <a:tc>
                  <a:txBody>
                    <a:bodyPr/>
                    <a:lstStyle/>
                    <a:p>
                      <a:pPr algn="ctr"/>
                      <a:r>
                        <a:rPr lang="en-US" sz="1700"/>
                        <a:t>Indigenous Services Canada</a:t>
                      </a:r>
                      <a:br>
                        <a:rPr lang="en-US" sz="1700"/>
                      </a:br>
                      <a:r>
                        <a:rPr lang="en-US" sz="1700"/>
                        <a:t>(co-lead)</a:t>
                      </a:r>
                    </a:p>
                  </a:txBody>
                  <a:tcPr/>
                </a:tc>
                <a:tc>
                  <a:txBody>
                    <a:bodyPr/>
                    <a:lstStyle/>
                    <a:p>
                      <a:pPr algn="ctr"/>
                      <a:r>
                        <a:rPr lang="en-US" sz="1700" b="1"/>
                        <a:t>Library and Archives </a:t>
                      </a:r>
                      <a:br>
                        <a:rPr lang="en-US" sz="1700" b="1"/>
                      </a:br>
                      <a:r>
                        <a:rPr lang="en-US" sz="1700" b="1"/>
                        <a:t>Canada</a:t>
                      </a:r>
                    </a:p>
                    <a:p>
                      <a:pPr algn="ctr"/>
                      <a:r>
                        <a:rPr lang="en-US" sz="1700"/>
                        <a:t>(co-lead)</a:t>
                      </a:r>
                      <a:endParaRPr lang="en-US" sz="1700" b="0"/>
                    </a:p>
                  </a:txBody>
                  <a:tcPr/>
                </a:tc>
                <a:extLst>
                  <a:ext uri="{0D108BD9-81ED-4DB2-BD59-A6C34878D82A}">
                    <a16:rowId xmlns:a16="http://schemas.microsoft.com/office/drawing/2014/main" val="3422920180"/>
                  </a:ext>
                </a:extLst>
              </a:tr>
              <a:tr h="575290">
                <a:tc>
                  <a:txBody>
                    <a:bodyPr/>
                    <a:lstStyle/>
                    <a:p>
                      <a:pPr algn="ctr"/>
                      <a:r>
                        <a:rPr lang="en-US" sz="1700"/>
                        <a:t>Public Health Agency of Canada</a:t>
                      </a:r>
                    </a:p>
                  </a:txBody>
                  <a:tcPr/>
                </a:tc>
                <a:tc>
                  <a:txBody>
                    <a:bodyPr/>
                    <a:lstStyle/>
                    <a:p>
                      <a:pPr algn="ctr"/>
                      <a:r>
                        <a:rPr lang="en-US" sz="1700"/>
                        <a:t>Department of Justice </a:t>
                      </a:r>
                    </a:p>
                  </a:txBody>
                  <a:tcPr/>
                </a:tc>
                <a:tc>
                  <a:txBody>
                    <a:bodyPr/>
                    <a:lstStyle/>
                    <a:p>
                      <a:pPr algn="ctr"/>
                      <a:r>
                        <a:rPr lang="en-US" sz="1700"/>
                        <a:t>Statistics Canada</a:t>
                      </a:r>
                    </a:p>
                  </a:txBody>
                  <a:tcPr/>
                </a:tc>
                <a:extLst>
                  <a:ext uri="{0D108BD9-81ED-4DB2-BD59-A6C34878D82A}">
                    <a16:rowId xmlns:a16="http://schemas.microsoft.com/office/drawing/2014/main" val="1972000960"/>
                  </a:ext>
                </a:extLst>
              </a:tr>
              <a:tr h="426330">
                <a:tc>
                  <a:txBody>
                    <a:bodyPr/>
                    <a:lstStyle/>
                    <a:p>
                      <a:pPr algn="ctr"/>
                      <a:r>
                        <a:rPr lang="en-US" sz="1700"/>
                        <a:t>Department of Fisheries and Oceans</a:t>
                      </a:r>
                    </a:p>
                  </a:txBody>
                  <a:tcPr/>
                </a:tc>
                <a:tc>
                  <a:txBody>
                    <a:bodyPr/>
                    <a:lstStyle/>
                    <a:p>
                      <a:pPr algn="ctr"/>
                      <a:r>
                        <a:rPr lang="en-US" sz="1700"/>
                        <a:t>Natural Resources Canada</a:t>
                      </a:r>
                    </a:p>
                  </a:txBody>
                  <a:tcPr/>
                </a:tc>
                <a:tc>
                  <a:txBody>
                    <a:bodyPr/>
                    <a:lstStyle/>
                    <a:p>
                      <a:pPr algn="ctr"/>
                      <a:r>
                        <a:rPr lang="en-US" sz="1700"/>
                        <a:t>Canada Energy Regulator</a:t>
                      </a:r>
                    </a:p>
                  </a:txBody>
                  <a:tcPr/>
                </a:tc>
                <a:extLst>
                  <a:ext uri="{0D108BD9-81ED-4DB2-BD59-A6C34878D82A}">
                    <a16:rowId xmlns:a16="http://schemas.microsoft.com/office/drawing/2014/main" val="3295404959"/>
                  </a:ext>
                </a:extLst>
              </a:tr>
              <a:tr h="445551">
                <a:tc gridSpan="3">
                  <a:txBody>
                    <a:bodyPr/>
                    <a:lstStyle/>
                    <a:p>
                      <a:pPr algn="ctr"/>
                      <a:r>
                        <a:rPr lang="en-US" sz="1700" dirty="0"/>
                        <a:t>Crown Indigenous Relations and Northern Affairs Canada</a:t>
                      </a:r>
                    </a:p>
                  </a:txBody>
                  <a:tcPr/>
                </a:tc>
                <a:tc hMerge="1">
                  <a:txBody>
                    <a:bodyPr/>
                    <a:lstStyle/>
                    <a:p>
                      <a:pPr algn="ctr"/>
                      <a:endParaRPr lang="en-US"/>
                    </a:p>
                  </a:txBody>
                  <a:tcPr/>
                </a:tc>
                <a:tc hMerge="1">
                  <a:txBody>
                    <a:bodyPr/>
                    <a:lstStyle/>
                    <a:p>
                      <a:pPr algn="ctr"/>
                      <a:endParaRPr lang="en-US"/>
                    </a:p>
                  </a:txBody>
                  <a:tcPr/>
                </a:tc>
                <a:extLst>
                  <a:ext uri="{0D108BD9-81ED-4DB2-BD59-A6C34878D82A}">
                    <a16:rowId xmlns:a16="http://schemas.microsoft.com/office/drawing/2014/main" val="1108039456"/>
                  </a:ext>
                </a:extLst>
              </a:tr>
            </a:tbl>
          </a:graphicData>
        </a:graphic>
      </p:graphicFrame>
      <p:sp>
        <p:nvSpPr>
          <p:cNvPr id="8" name="TextBox 7">
            <a:extLst>
              <a:ext uri="{FF2B5EF4-FFF2-40B4-BE49-F238E27FC236}">
                <a16:creationId xmlns:a16="http://schemas.microsoft.com/office/drawing/2014/main" id="{3F498D18-560F-1564-749E-83699808FF84}"/>
              </a:ext>
            </a:extLst>
          </p:cNvPr>
          <p:cNvSpPr txBox="1"/>
          <p:nvPr/>
        </p:nvSpPr>
        <p:spPr>
          <a:xfrm>
            <a:off x="130232" y="272642"/>
            <a:ext cx="7761316" cy="492443"/>
          </a:xfrm>
          <a:prstGeom prst="rect">
            <a:avLst/>
          </a:prstGeom>
          <a:noFill/>
        </p:spPr>
        <p:txBody>
          <a:bodyPr wrap="square">
            <a:spAutoFit/>
          </a:bodyPr>
          <a:lstStyle/>
          <a:p>
            <a:r>
              <a:rPr lang="en-US" sz="2600" b="1">
                <a:solidFill>
                  <a:schemeClr val="tx1">
                    <a:lumMod val="65000"/>
                    <a:lumOff val="35000"/>
                  </a:schemeClr>
                </a:solidFill>
                <a:latin typeface="Arial" panose="020B0604020202020204" pitchFamily="34" charset="0"/>
                <a:cs typeface="Arial" panose="020B0604020202020204" pitchFamily="34" charset="0"/>
              </a:rPr>
              <a:t>Working Group on Indigenous Data Sovereignty</a:t>
            </a:r>
          </a:p>
        </p:txBody>
      </p:sp>
    </p:spTree>
    <p:extLst>
      <p:ext uri="{BB962C8B-B14F-4D97-AF65-F5344CB8AC3E}">
        <p14:creationId xmlns:p14="http://schemas.microsoft.com/office/powerpoint/2010/main" val="160093309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nvPr>
        </p:nvSpPr>
        <p:spPr>
          <a:xfrm>
            <a:off x="267612" y="301163"/>
            <a:ext cx="7632700" cy="48101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CA" sz="3000" b="1">
                <a:solidFill>
                  <a:schemeClr val="tx1">
                    <a:lumMod val="65000"/>
                    <a:lumOff val="35000"/>
                  </a:schemeClr>
                </a:solidFill>
                <a:latin typeface="Arial" panose="020B0604020202020204" pitchFamily="34" charset="0"/>
                <a:ea typeface="+mn-ea"/>
                <a:cs typeface="Arial" panose="020B0604020202020204" pitchFamily="34" charset="0"/>
              </a:rPr>
              <a:t>UNDA Section 5 : Consistency of Laws  </a:t>
            </a:r>
            <a:endParaRPr kumimoji="0" lang="en-CA" sz="3000" b="1" i="0" u="none" strike="noStrike" kern="1200" cap="none" spc="0" normalizeH="0" baseline="0" noProof="0">
              <a:ln>
                <a:noFill/>
              </a:ln>
              <a:solidFill>
                <a:schemeClr val="tx1">
                  <a:lumMod val="65000"/>
                  <a:lumOff val="35000"/>
                </a:schemeClr>
              </a:solidFill>
              <a:effectLst/>
              <a:uLnTx/>
              <a:uFillTx/>
              <a:latin typeface="Arial" panose="020B0604020202020204" pitchFamily="34" charset="0"/>
              <a:ea typeface="+mn-ea"/>
              <a:cs typeface="Arial" panose="020B0604020202020204" pitchFamily="34" charset="0"/>
            </a:endParaRPr>
          </a:p>
        </p:txBody>
      </p:sp>
      <p:pic>
        <p:nvPicPr>
          <p:cNvPr id="6" name="__EngageSlideDescription__" descr="slide description : This page is about the business of supply.">
            <a:extLst>
              <a:ext uri="{FF2B5EF4-FFF2-40B4-BE49-F238E27FC236}">
                <a16:creationId xmlns:a16="http://schemas.microsoft.com/office/drawing/2014/main" id="{4573DF4D-63E0-F964-B6A1-184E26192C56}"/>
              </a:ext>
            </a:extLst>
          </p:cNvPr>
          <p:cNvPicPr>
            <a:picLocks/>
          </p:cNvPicPr>
          <p:nvPr/>
        </p:nvPicPr>
        <p:blipFill>
          <a:blip r:embed="rId3"/>
          <a:stretch>
            <a:fillRect/>
          </a:stretch>
        </p:blipFill>
        <p:spPr>
          <a:xfrm>
            <a:off x="402082" y="741770"/>
            <a:ext cx="12700" cy="12700"/>
          </a:xfrm>
          <a:prstGeom prst="rect">
            <a:avLst/>
          </a:prstGeom>
          <a:ln/>
        </p:spPr>
      </p:pic>
      <p:sp>
        <p:nvSpPr>
          <p:cNvPr id="2" name="TextBox 1"/>
          <p:cNvSpPr txBox="1"/>
          <p:nvPr/>
        </p:nvSpPr>
        <p:spPr>
          <a:xfrm>
            <a:off x="174951" y="1378101"/>
            <a:ext cx="5726920" cy="470898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pPr marL="457200" lvl="2" indent="-285750" fontAlgn="base">
              <a:buFont typeface="Arial" panose="020B0604020202020204" pitchFamily="34" charset="0"/>
              <a:buChar char="•"/>
            </a:pPr>
            <a:r>
              <a:rPr lang="en-US" sz="2000" b="1" dirty="0">
                <a:solidFill>
                  <a:schemeClr val="tx1"/>
                </a:solidFill>
                <a:latin typeface="Arial" panose="020B0604020202020204" pitchFamily="34" charset="0"/>
                <a:cs typeface="Arial" panose="020B0604020202020204" pitchFamily="34" charset="0"/>
              </a:rPr>
              <a:t>Section 5 of the United Nations Declaration on the Rights of Indigenous Peoples Act (2021) </a:t>
            </a:r>
            <a:r>
              <a:rPr lang="en-US" sz="2000" dirty="0">
                <a:solidFill>
                  <a:schemeClr val="tx1"/>
                </a:solidFill>
                <a:latin typeface="Arial" panose="020B0604020202020204" pitchFamily="34" charset="0"/>
                <a:cs typeface="Arial" panose="020B0604020202020204" pitchFamily="34" charset="0"/>
              </a:rPr>
              <a:t>- “The Government of Canada must, in consultation and cooperation with Indigenous peoples, take all measures necessary to ensure that the laws of Canada are consistent with the Declaration.” </a:t>
            </a:r>
          </a:p>
          <a:p>
            <a:pPr marL="742950" lvl="2" indent="-285750" fontAlgn="base">
              <a:buFont typeface="Arial" panose="020B0604020202020204" pitchFamily="34" charset="0"/>
              <a:buChar char="•"/>
            </a:pPr>
            <a:endParaRPr lang="en-US" sz="2000" dirty="0">
              <a:solidFill>
                <a:schemeClr val="tx1"/>
              </a:solidFill>
              <a:latin typeface="Arial" panose="020B0604020202020204" pitchFamily="34" charset="0"/>
              <a:cs typeface="Arial" panose="020B0604020202020204" pitchFamily="34" charset="0"/>
            </a:endParaRPr>
          </a:p>
          <a:p>
            <a:pPr marL="457200" lvl="2" indent="-285750" fontAlgn="base">
              <a:buFont typeface="Arial" panose="020B0604020202020204" pitchFamily="34" charset="0"/>
              <a:buChar char="•"/>
            </a:pPr>
            <a:r>
              <a:rPr lang="en-US" sz="2000" dirty="0">
                <a:solidFill>
                  <a:schemeClr val="tx1"/>
                </a:solidFill>
                <a:latin typeface="Arial" panose="020B0604020202020204" pitchFamily="34" charset="0"/>
                <a:cs typeface="Arial" panose="020B0604020202020204" pitchFamily="34" charset="0"/>
              </a:rPr>
              <a:t>The Report to Parliament on the initial </a:t>
            </a:r>
            <a:r>
              <a:rPr lang="en-US" sz="2000" i="1" dirty="0">
                <a:solidFill>
                  <a:schemeClr val="tx1"/>
                </a:solidFill>
                <a:latin typeface="Arial" panose="020B0604020202020204" pitchFamily="34" charset="0"/>
                <a:cs typeface="Arial" panose="020B0604020202020204" pitchFamily="34" charset="0"/>
              </a:rPr>
              <a:t>Access to Information Act</a:t>
            </a:r>
            <a:r>
              <a:rPr lang="en-US" sz="2000" dirty="0">
                <a:solidFill>
                  <a:schemeClr val="tx1"/>
                </a:solidFill>
                <a:latin typeface="Arial" panose="020B0604020202020204" pitchFamily="34" charset="0"/>
                <a:cs typeface="Arial" panose="020B0604020202020204" pitchFamily="34" charset="0"/>
              </a:rPr>
              <a:t> (ATIA) review highlights the Government’s commitment to implementing the UN Declaration Act.</a:t>
            </a:r>
          </a:p>
          <a:p>
            <a:pPr marL="171450" lvl="2" fontAlgn="base"/>
            <a:endParaRPr lang="en-US" sz="2000" dirty="0">
              <a:solidFill>
                <a:schemeClr val="tx1"/>
              </a:solidFill>
              <a:latin typeface="Arial" panose="020B0604020202020204" pitchFamily="34" charset="0"/>
              <a:cs typeface="Arial" panose="020B0604020202020204" pitchFamily="34" charset="0"/>
            </a:endParaRPr>
          </a:p>
          <a:p>
            <a:pPr marL="457200" lvl="2" indent="-285750" fontAlgn="base">
              <a:buFont typeface="Arial" panose="020B0604020202020204" pitchFamily="34" charset="0"/>
              <a:buChar char="•"/>
            </a:pPr>
            <a:r>
              <a:rPr lang="en-US" sz="2000" dirty="0">
                <a:solidFill>
                  <a:schemeClr val="tx1"/>
                </a:solidFill>
                <a:latin typeface="Arial" panose="020B0604020202020204" pitchFamily="34" charset="0"/>
                <a:cs typeface="Arial" panose="020B0604020202020204" pitchFamily="34" charset="0"/>
              </a:rPr>
              <a:t>UNDA s.5 includes aligning the ATIA</a:t>
            </a:r>
            <a:endParaRPr lang="en-US" sz="2400" i="1" dirty="0">
              <a:solidFill>
                <a:schemeClr val="tx1"/>
              </a:solidFill>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2"/>
          </p:nvPr>
        </p:nvSpPr>
        <p:spPr>
          <a:xfrm>
            <a:off x="8499667" y="6460365"/>
            <a:ext cx="482082" cy="214928"/>
          </a:xfrm>
          <a:solidFill>
            <a:srgbClr val="FFFFFF"/>
          </a:solidFill>
        </p:spPr>
        <p:txBody>
          <a:bodyPr/>
          <a:lstStyle/>
          <a:p>
            <a:fld id="{32D4B517-E49B-41B6-9DBC-23634E0F1CDC}" type="slidenum">
              <a:rPr lang="en-CA" smtClean="0">
                <a:solidFill>
                  <a:srgbClr val="767676"/>
                </a:solidFill>
              </a:rPr>
              <a:t>5</a:t>
            </a:fld>
            <a:endParaRPr lang="en-CA">
              <a:solidFill>
                <a:srgbClr val="767676"/>
              </a:solidFill>
            </a:endParaRPr>
          </a:p>
        </p:txBody>
      </p:sp>
      <p:sp>
        <p:nvSpPr>
          <p:cNvPr id="5" name="TextBox 4">
            <a:extLst>
              <a:ext uri="{FF2B5EF4-FFF2-40B4-BE49-F238E27FC236}">
                <a16:creationId xmlns:a16="http://schemas.microsoft.com/office/drawing/2014/main" id="{34471E39-B5D5-0377-1D45-92233F350619}"/>
              </a:ext>
            </a:extLst>
          </p:cNvPr>
          <p:cNvSpPr txBox="1"/>
          <p:nvPr/>
        </p:nvSpPr>
        <p:spPr>
          <a:xfrm>
            <a:off x="6161528" y="1590326"/>
            <a:ext cx="2811256" cy="3770263"/>
          </a:xfrm>
          <a:prstGeom prst="rect">
            <a:avLst/>
          </a:prstGeom>
          <a:noFill/>
        </p:spPr>
        <p:txBody>
          <a:bodyPr wrap="square" lIns="91440" tIns="45720" rIns="91440" bIns="45720" anchor="t">
            <a:spAutoFit/>
          </a:bodyPr>
          <a:lstStyle/>
          <a:p>
            <a:pPr algn="l" rtl="0" fontAlgn="base"/>
            <a:r>
              <a:rPr lang="en-US" sz="1600" b="1" i="0" u="sng" strike="noStrike">
                <a:effectLst/>
                <a:highlight>
                  <a:srgbClr val="FFFFFF"/>
                </a:highlight>
                <a:latin typeface="Arial" panose="020B0604020202020204" pitchFamily="34" charset="0"/>
                <a:cs typeface="Arial" panose="020B0604020202020204" pitchFamily="34" charset="0"/>
              </a:rPr>
              <a:t>KEY DOCUMENTS:</a:t>
            </a:r>
          </a:p>
          <a:p>
            <a:pPr algn="l" rtl="0" fontAlgn="base"/>
            <a:endParaRPr lang="en-US" sz="1600" b="1" i="0" u="sng" strike="noStrike">
              <a:effectLst/>
              <a:highlight>
                <a:srgbClr val="FFFFFF"/>
              </a:highlight>
              <a:latin typeface="Arial" panose="020B0604020202020204" pitchFamily="34" charset="0"/>
              <a:cs typeface="Arial" panose="020B0604020202020204" pitchFamily="34" charset="0"/>
            </a:endParaRPr>
          </a:p>
          <a:p>
            <a:pPr marL="171450" indent="-171450" fontAlgn="base">
              <a:spcAft>
                <a:spcPts val="600"/>
              </a:spcAft>
              <a:buFont typeface="Arial" panose="020B0604020202020204" pitchFamily="34" charset="0"/>
              <a:buChar char="•"/>
            </a:pPr>
            <a:r>
              <a:rPr lang="en-US" sz="1600">
                <a:solidFill>
                  <a:srgbClr val="0415FF"/>
                </a:solidFill>
                <a:highlight>
                  <a:srgbClr val="FFFFFF"/>
                </a:highlight>
                <a:latin typeface="Arial" panose="020B0604020202020204" pitchFamily="34" charset="0"/>
                <a:ea typeface="+mn-lt"/>
                <a:cs typeface="Arial" panose="020B0604020202020204" pitchFamily="34" charset="0"/>
                <a:hlinkClick r:id="rId4">
                  <a:extLst>
                    <a:ext uri="{A12FA001-AC4F-418D-AE19-62706E023703}">
                      <ahyp:hlinkClr xmlns:ahyp="http://schemas.microsoft.com/office/drawing/2018/hyperlinkcolor" val="tx"/>
                    </a:ext>
                  </a:extLst>
                </a:hlinkClick>
              </a:rPr>
              <a:t>Access to Information Review </a:t>
            </a:r>
            <a:r>
              <a:rPr lang="en-US" sz="1600" b="0" i="0" strike="noStrike">
                <a:solidFill>
                  <a:srgbClr val="0415FF"/>
                </a:solidFill>
                <a:effectLst/>
                <a:highlight>
                  <a:srgbClr val="FFFFFF"/>
                </a:highlight>
                <a:latin typeface="Arial" panose="020B0604020202020204" pitchFamily="34" charset="0"/>
                <a:ea typeface="+mn-lt"/>
                <a:cs typeface="Arial" panose="020B0604020202020204" pitchFamily="34" charset="0"/>
                <a:hlinkClick r:id="rId4">
                  <a:extLst>
                    <a:ext uri="{A12FA001-AC4F-418D-AE19-62706E023703}">
                      <ahyp:hlinkClr xmlns:ahyp="http://schemas.microsoft.com/office/drawing/2018/hyperlinkcolor" val="tx"/>
                    </a:ext>
                  </a:extLst>
                </a:hlinkClick>
              </a:rPr>
              <a:t>Indigenous-specific What We Heard Report</a:t>
            </a:r>
            <a:r>
              <a:rPr lang="en-US" sz="1600">
                <a:solidFill>
                  <a:srgbClr val="0415FF"/>
                </a:solidFill>
                <a:highlight>
                  <a:srgbClr val="FFFFFF"/>
                </a:highlight>
                <a:latin typeface="Arial" panose="020B0604020202020204" pitchFamily="34" charset="0"/>
                <a:ea typeface="+mn-lt"/>
                <a:cs typeface="Arial" panose="020B0604020202020204" pitchFamily="34" charset="0"/>
                <a:hlinkClick r:id="rId4"/>
              </a:rPr>
              <a:t> </a:t>
            </a:r>
            <a:endParaRPr lang="en-US" sz="1600" b="0" i="0" strike="noStrike">
              <a:solidFill>
                <a:srgbClr val="0415FF"/>
              </a:solidFill>
              <a:effectLst/>
              <a:highlight>
                <a:srgbClr val="FFFFFF"/>
              </a:highlight>
              <a:latin typeface="Arial" panose="020B0604020202020204" pitchFamily="34" charset="0"/>
              <a:ea typeface="Calibri"/>
              <a:cs typeface="Arial" panose="020B0604020202020204" pitchFamily="34" charset="0"/>
            </a:endParaRPr>
          </a:p>
          <a:p>
            <a:pPr marL="171450" indent="-171450" algn="l" rtl="0" fontAlgn="base">
              <a:spcAft>
                <a:spcPts val="600"/>
              </a:spcAft>
              <a:buFont typeface="Arial" panose="020B0604020202020204" pitchFamily="34" charset="0"/>
              <a:buChar char="•"/>
            </a:pPr>
            <a:r>
              <a:rPr lang="en-US" sz="1600">
                <a:latin typeface="Arial" panose="020B0604020202020204" pitchFamily="34" charset="0"/>
                <a:cs typeface="Arial" panose="020B0604020202020204" pitchFamily="34" charset="0"/>
                <a:hlinkClick r:id="rId5"/>
              </a:rPr>
              <a:t>Access to Information Review Report to Parliament - Canada.ca</a:t>
            </a:r>
            <a:endParaRPr lang="en-US" sz="1600" b="0" i="1" u="sng" strike="noStrike">
              <a:solidFill>
                <a:srgbClr val="467886"/>
              </a:solidFill>
              <a:effectLst/>
              <a:highlight>
                <a:srgbClr val="FFFFFF"/>
              </a:highlight>
              <a:latin typeface="Arial" panose="020B0604020202020204" pitchFamily="34" charset="0"/>
              <a:cs typeface="Arial" panose="020B0604020202020204" pitchFamily="34" charset="0"/>
              <a:hlinkClick r:id="rId6"/>
            </a:endParaRPr>
          </a:p>
          <a:p>
            <a:pPr marL="171450" indent="-171450" algn="l" rtl="0" fontAlgn="base">
              <a:spcAft>
                <a:spcPts val="600"/>
              </a:spcAft>
              <a:buFont typeface="Arial" panose="020B0604020202020204" pitchFamily="34" charset="0"/>
              <a:buChar char="•"/>
            </a:pPr>
            <a:r>
              <a:rPr lang="en-US" sz="1600" b="0" i="1" u="sng" strike="noStrike">
                <a:solidFill>
                  <a:srgbClr val="467886"/>
                </a:solidFill>
                <a:effectLst/>
                <a:highlight>
                  <a:srgbClr val="FFFFFF"/>
                </a:highlight>
                <a:latin typeface="Arial" panose="020B0604020202020204" pitchFamily="34" charset="0"/>
                <a:cs typeface="Arial" panose="020B0604020202020204" pitchFamily="34" charset="0"/>
                <a:hlinkClick r:id="rId6"/>
              </a:rPr>
              <a:t>United Nations Declaration on the Rights of Indigenous Peoples Act</a:t>
            </a:r>
            <a:r>
              <a:rPr lang="en-US" sz="1600" b="0" i="0">
                <a:solidFill>
                  <a:srgbClr val="000000"/>
                </a:solidFill>
                <a:effectLst/>
                <a:highlight>
                  <a:srgbClr val="FFFFFF"/>
                </a:highlight>
                <a:latin typeface="Arial" panose="020B0604020202020204" pitchFamily="34" charset="0"/>
                <a:cs typeface="Arial" panose="020B0604020202020204" pitchFamily="34" charset="0"/>
              </a:rPr>
              <a:t> </a:t>
            </a:r>
            <a:endParaRPr lang="en-US" sz="1600" b="0" i="0">
              <a:solidFill>
                <a:srgbClr val="000000"/>
              </a:solidFill>
              <a:effectLst/>
              <a:highlight>
                <a:srgbClr val="FFFFFF"/>
              </a:highlight>
              <a:latin typeface="Arial" panose="020B0604020202020204" pitchFamily="34" charset="0"/>
              <a:ea typeface="Calibri"/>
              <a:cs typeface="Arial" panose="020B0604020202020204" pitchFamily="34" charset="0"/>
            </a:endParaRPr>
          </a:p>
          <a:p>
            <a:pPr marL="171450" indent="-171450" fontAlgn="base">
              <a:spcAft>
                <a:spcPts val="600"/>
              </a:spcAft>
              <a:buFont typeface="Arial" panose="020B0604020202020204" pitchFamily="34" charset="0"/>
              <a:buChar char="•"/>
            </a:pPr>
            <a:r>
              <a:rPr lang="en-US" sz="1600">
                <a:latin typeface="Arial" panose="020B0604020202020204" pitchFamily="34" charset="0"/>
                <a:ea typeface="+mn-lt"/>
                <a:cs typeface="Arial" panose="020B0604020202020204" pitchFamily="34" charset="0"/>
                <a:hlinkClick r:id="rId7"/>
              </a:rPr>
              <a:t>Access to Information Modernization Action Plan </a:t>
            </a:r>
            <a:endParaRPr lang="en-US" sz="1600">
              <a:solidFill>
                <a:schemeClr val="tx1"/>
              </a:solidFill>
              <a:latin typeface="Arial" panose="020B0604020202020204" pitchFamily="34" charset="0"/>
              <a:ea typeface="Calibri"/>
              <a:cs typeface="Arial" panose="020B0604020202020204" pitchFamily="34" charset="0"/>
            </a:endParaRPr>
          </a:p>
        </p:txBody>
      </p:sp>
      <p:sp>
        <p:nvSpPr>
          <p:cNvPr id="8" name="Rectangle: Rounded Corners 7">
            <a:extLst>
              <a:ext uri="{FF2B5EF4-FFF2-40B4-BE49-F238E27FC236}">
                <a16:creationId xmlns:a16="http://schemas.microsoft.com/office/drawing/2014/main" id="{BDBCF84D-6E5A-05C9-F4EC-8B51BCA661B4}"/>
              </a:ext>
            </a:extLst>
          </p:cNvPr>
          <p:cNvSpPr/>
          <p:nvPr/>
        </p:nvSpPr>
        <p:spPr>
          <a:xfrm>
            <a:off x="6161529" y="1502190"/>
            <a:ext cx="2820220" cy="3865126"/>
          </a:xfrm>
          <a:prstGeom prst="roundRect">
            <a:avLst>
              <a:gd name="adj" fmla="val 7000"/>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655586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F82A6A-52A8-AB80-9F59-5838A7DC5ADD}"/>
              </a:ext>
            </a:extLst>
          </p:cNvPr>
          <p:cNvSpPr>
            <a:spLocks noGrp="1"/>
          </p:cNvSpPr>
          <p:nvPr>
            <p:ph type="sldNum" sz="quarter" idx="12"/>
          </p:nvPr>
        </p:nvSpPr>
        <p:spPr/>
        <p:txBody>
          <a:bodyPr/>
          <a:lstStyle/>
          <a:p>
            <a:fld id="{32D4B517-E49B-41B6-9DBC-23634E0F1CDC}" type="slidenum">
              <a:rPr lang="en-CA" smtClean="0"/>
              <a:t>6</a:t>
            </a:fld>
            <a:endParaRPr lang="en-CA"/>
          </a:p>
        </p:txBody>
      </p:sp>
      <p:sp>
        <p:nvSpPr>
          <p:cNvPr id="3" name="Text Placeholder 2">
            <a:extLst>
              <a:ext uri="{FF2B5EF4-FFF2-40B4-BE49-F238E27FC236}">
                <a16:creationId xmlns:a16="http://schemas.microsoft.com/office/drawing/2014/main" id="{8E61B57B-31B9-37A7-C9FE-5331CA292D71}"/>
              </a:ext>
            </a:extLst>
          </p:cNvPr>
          <p:cNvSpPr>
            <a:spLocks noGrp="1"/>
          </p:cNvSpPr>
          <p:nvPr>
            <p:ph type="body" sz="quarter" idx="11"/>
          </p:nvPr>
        </p:nvSpPr>
        <p:spPr>
          <a:xfrm>
            <a:off x="340822" y="326484"/>
            <a:ext cx="5942799" cy="878670"/>
          </a:xfrm>
        </p:spPr>
        <p:txBody>
          <a:bodyPr/>
          <a:lstStyle/>
          <a:p>
            <a:r>
              <a:rPr lang="en-US" sz="3000" b="1">
                <a:solidFill>
                  <a:schemeClr val="tx1">
                    <a:lumMod val="65000"/>
                    <a:lumOff val="35000"/>
                  </a:schemeClr>
                </a:solidFill>
                <a:latin typeface="Arial" panose="020B0604020202020204" pitchFamily="34" charset="0"/>
                <a:cs typeface="Arial" panose="020B0604020202020204" pitchFamily="34" charset="0"/>
              </a:rPr>
              <a:t>ATI Review Updates</a:t>
            </a:r>
          </a:p>
        </p:txBody>
      </p:sp>
      <p:sp>
        <p:nvSpPr>
          <p:cNvPr id="4" name="Content Placeholder 3">
            <a:extLst>
              <a:ext uri="{FF2B5EF4-FFF2-40B4-BE49-F238E27FC236}">
                <a16:creationId xmlns:a16="http://schemas.microsoft.com/office/drawing/2014/main" id="{F2EECD3B-81EA-A6AE-7F59-2A8537E1CE51}"/>
              </a:ext>
            </a:extLst>
          </p:cNvPr>
          <p:cNvSpPr>
            <a:spLocks noGrp="1"/>
          </p:cNvSpPr>
          <p:nvPr>
            <p:ph idx="10"/>
          </p:nvPr>
        </p:nvSpPr>
        <p:spPr>
          <a:xfrm>
            <a:off x="457200" y="1124744"/>
            <a:ext cx="8229600" cy="5293146"/>
          </a:xfrm>
        </p:spPr>
        <p:txBody>
          <a:bodyPr/>
          <a:lstStyle/>
          <a:p>
            <a:pPr>
              <a:lnSpc>
                <a:spcPct val="107000"/>
              </a:lnSpc>
              <a:spcAft>
                <a:spcPts val="800"/>
              </a:spcAft>
            </a:pPr>
            <a:r>
              <a:rPr lang="en-US" sz="1900" b="1" kern="100" dirty="0">
                <a:effectLst/>
                <a:latin typeface="Arial" panose="020B0604020202020204" pitchFamily="34" charset="0"/>
                <a:ea typeface="Aptos" panose="020B0004020202020204" pitchFamily="34" charset="0"/>
                <a:cs typeface="Arial" panose="020B0604020202020204" pitchFamily="34" charset="0"/>
              </a:rPr>
              <a:t>2020 ATI Review:</a:t>
            </a:r>
            <a:r>
              <a:rPr lang="en-US" sz="1900" kern="100" dirty="0">
                <a:effectLst/>
                <a:latin typeface="Arial" panose="020B0604020202020204" pitchFamily="34" charset="0"/>
                <a:ea typeface="Aptos" panose="020B00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Feedback from Indigenous partners highlighted challenges in accessing federal information. TBS has been examining policy approaches in response.</a:t>
            </a:r>
          </a:p>
          <a:p>
            <a:pPr>
              <a:lnSpc>
                <a:spcPct val="107000"/>
              </a:lnSpc>
              <a:spcAft>
                <a:spcPts val="800"/>
              </a:spcAft>
            </a:pPr>
            <a:r>
              <a:rPr lang="en-US" sz="1900" b="1" kern="100" dirty="0">
                <a:effectLst/>
                <a:latin typeface="Arial" panose="020B0604020202020204" pitchFamily="34" charset="0"/>
                <a:ea typeface="Aptos" panose="020B0004020202020204" pitchFamily="34" charset="0"/>
                <a:cs typeface="Arial" panose="020B0604020202020204" pitchFamily="34" charset="0"/>
              </a:rPr>
              <a:t>May 2024:</a:t>
            </a:r>
            <a:r>
              <a:rPr lang="en-US" sz="1900" kern="100" dirty="0">
                <a:effectLst/>
                <a:latin typeface="Arial" panose="020B0604020202020204" pitchFamily="34" charset="0"/>
                <a:ea typeface="Aptos" panose="020B00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The Chief Information Officer of Canada reached out to nearly 200 Indigenous partners to inform them about potential policy approaches to address Indigenous access issues and upcoming engagement in preparation for the 2025 ATIA Review.</a:t>
            </a:r>
          </a:p>
          <a:p>
            <a:pPr>
              <a:lnSpc>
                <a:spcPct val="107000"/>
              </a:lnSpc>
              <a:spcAft>
                <a:spcPts val="800"/>
              </a:spcAft>
            </a:pPr>
            <a:r>
              <a:rPr lang="en-US" sz="1900" b="1" kern="100" dirty="0">
                <a:latin typeface="Arial" panose="020B0604020202020204" pitchFamily="34" charset="0"/>
                <a:cs typeface="Arial" panose="020B0604020202020204" pitchFamily="34" charset="0"/>
              </a:rPr>
              <a:t>October 2024: </a:t>
            </a:r>
            <a:r>
              <a:rPr lang="en-US" sz="1600" dirty="0">
                <a:solidFill>
                  <a:schemeClr val="tx1"/>
                </a:solidFill>
                <a:latin typeface="Arial" panose="020B0604020202020204" pitchFamily="34" charset="0"/>
                <a:cs typeface="Arial" panose="020B0604020202020204" pitchFamily="34" charset="0"/>
              </a:rPr>
              <a:t>TBS shared potential approaches with Indigenous partners requesting feedback on the appropriateness of the proposed areas of focus and whether the potential approaches may help address the challenges faced by Indigenous requesters. This collaborative process will help lay the foundation for the 2025 review of the ATIA. </a:t>
            </a:r>
          </a:p>
          <a:p>
            <a:pPr>
              <a:lnSpc>
                <a:spcPct val="107000"/>
              </a:lnSpc>
              <a:spcAft>
                <a:spcPts val="800"/>
              </a:spcAft>
            </a:pPr>
            <a:r>
              <a:rPr lang="en-US" sz="1900" b="1" kern="100" dirty="0">
                <a:effectLst/>
                <a:latin typeface="Arial" panose="020B0604020202020204" pitchFamily="34" charset="0"/>
                <a:ea typeface="Aptos" panose="020B0004020202020204" pitchFamily="34" charset="0"/>
                <a:cs typeface="Arial" panose="020B0604020202020204" pitchFamily="34" charset="0"/>
              </a:rPr>
              <a:t>Ongoing Engagement:</a:t>
            </a:r>
            <a:r>
              <a:rPr lang="en-US" sz="1900" kern="100" dirty="0">
                <a:effectLst/>
                <a:latin typeface="Arial" panose="020B0604020202020204" pitchFamily="34" charset="0"/>
                <a:ea typeface="Aptos" panose="020B00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Early and broad outreach to ensure ample time for Indigenous participation and collaboration, with a focus on integrating their perspectives.</a:t>
            </a:r>
          </a:p>
          <a:p>
            <a:pPr>
              <a:lnSpc>
                <a:spcPct val="107000"/>
              </a:lnSpc>
              <a:spcAft>
                <a:spcPts val="800"/>
              </a:spcAft>
            </a:pPr>
            <a:r>
              <a:rPr lang="en-US" sz="1900" b="1" kern="100" dirty="0">
                <a:effectLst/>
                <a:latin typeface="Arial" panose="020B0604020202020204" pitchFamily="34" charset="0"/>
                <a:ea typeface="Aptos" panose="020B0004020202020204" pitchFamily="34" charset="0"/>
                <a:cs typeface="Arial" panose="020B0604020202020204" pitchFamily="34" charset="0"/>
              </a:rPr>
              <a:t>Legislative Requirement:</a:t>
            </a:r>
            <a:r>
              <a:rPr lang="en-US" sz="1900" kern="100" dirty="0">
                <a:effectLst/>
                <a:latin typeface="Arial" panose="020B0604020202020204" pitchFamily="34" charset="0"/>
                <a:ea typeface="Aptos" panose="020B00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ATIA Review must be initiated by June 2025</a:t>
            </a:r>
          </a:p>
          <a:p>
            <a:endParaRPr lang="en-US" dirty="0"/>
          </a:p>
        </p:txBody>
      </p:sp>
    </p:spTree>
    <p:extLst>
      <p:ext uri="{BB962C8B-B14F-4D97-AF65-F5344CB8AC3E}">
        <p14:creationId xmlns:p14="http://schemas.microsoft.com/office/powerpoint/2010/main" val="62405291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59D979-067D-4487-95FC-2614C8FE973F}"/>
              </a:ext>
            </a:extLst>
          </p:cNvPr>
          <p:cNvSpPr>
            <a:spLocks noGrp="1"/>
          </p:cNvSpPr>
          <p:nvPr>
            <p:ph type="title" idx="13"/>
          </p:nvPr>
        </p:nvSpPr>
        <p:spPr>
          <a:xfrm>
            <a:off x="515575" y="168701"/>
            <a:ext cx="7668852" cy="708955"/>
          </a:xfrm>
        </p:spPr>
        <p:txBody>
          <a:bodyPr>
            <a:normAutofit/>
          </a:bodyPr>
          <a:lstStyle/>
          <a:p>
            <a:r>
              <a:rPr lang="en-CA" sz="3200" b="1">
                <a:solidFill>
                  <a:schemeClr val="tx1">
                    <a:lumMod val="65000"/>
                    <a:lumOff val="35000"/>
                  </a:schemeClr>
                </a:solidFill>
                <a:latin typeface="Arial" panose="020B0604020202020204" pitchFamily="34" charset="0"/>
                <a:cs typeface="Arial" panose="020B0604020202020204" pitchFamily="34" charset="0"/>
              </a:rPr>
              <a:t>Overview of Issues</a:t>
            </a:r>
            <a:endParaRPr lang="en-CA" sz="3200">
              <a:latin typeface="Arial" panose="020B0604020202020204" pitchFamily="34" charset="0"/>
              <a:ea typeface="Calibri"/>
              <a:cs typeface="Arial" panose="020B0604020202020204" pitchFamily="34" charset="0"/>
            </a:endParaRPr>
          </a:p>
        </p:txBody>
      </p:sp>
      <p:pic>
        <p:nvPicPr>
          <p:cNvPr id="8" name="__EngageSlideDescription__" descr="slide description : This page shows the roles of the Treasury Board and its secretariat in the supply process.">
            <a:extLst>
              <a:ext uri="{FF2B5EF4-FFF2-40B4-BE49-F238E27FC236}">
                <a16:creationId xmlns:a16="http://schemas.microsoft.com/office/drawing/2014/main" id="{4B867D1F-13F1-46A0-98B0-79AC5758C146}"/>
              </a:ext>
            </a:extLst>
          </p:cNvPr>
          <p:cNvPicPr>
            <a:picLocks/>
          </p:cNvPicPr>
          <p:nvPr/>
        </p:nvPicPr>
        <p:blipFill>
          <a:blip r:embed="rId3"/>
          <a:stretch>
            <a:fillRect/>
          </a:stretch>
        </p:blipFill>
        <p:spPr>
          <a:xfrm>
            <a:off x="431540" y="980728"/>
            <a:ext cx="12700" cy="12700"/>
          </a:xfrm>
          <a:prstGeom prst="rect">
            <a:avLst/>
          </a:prstGeom>
          <a:ln/>
        </p:spPr>
      </p:pic>
      <p:sp>
        <p:nvSpPr>
          <p:cNvPr id="16" name="TextBox 15"/>
          <p:cNvSpPr txBox="1"/>
          <p:nvPr/>
        </p:nvSpPr>
        <p:spPr>
          <a:xfrm>
            <a:off x="358626" y="1041195"/>
            <a:ext cx="8331454" cy="5663089"/>
          </a:xfrm>
          <a:prstGeom prst="rect">
            <a:avLst/>
          </a:prstGeom>
          <a:noFill/>
          <a:ln>
            <a:noFill/>
          </a:ln>
        </p:spPr>
        <p:txBody>
          <a:bodyPr wrap="square" lIns="91440" tIns="45720" rIns="91440" bIns="45720" rtlCol="0" anchor="t">
            <a:spAutoFit/>
          </a:bodyPr>
          <a:lstStyle/>
          <a:p>
            <a:pPr marL="457200" lvl="2" indent="-285750" fontAlgn="base">
              <a:buFont typeface="Arial" panose="020B0604020202020204" pitchFamily="34" charset="0"/>
              <a:buChar char="•"/>
            </a:pPr>
            <a:r>
              <a:rPr lang="en-US">
                <a:latin typeface="Arial" panose="020B0604020202020204" pitchFamily="34" charset="0"/>
                <a:cs typeface="Arial" panose="020B0604020202020204" pitchFamily="34" charset="0"/>
              </a:rPr>
              <a:t>Indigenous requesters rely on the ATIA system for critical purposes, including: </a:t>
            </a:r>
          </a:p>
          <a:p>
            <a:pPr marL="914400" lvl="3" indent="-285750" fontAlgn="base">
              <a:buFont typeface="Arial" panose="020B0604020202020204" pitchFamily="34" charset="0"/>
              <a:buChar char="•"/>
            </a:pPr>
            <a:r>
              <a:rPr lang="en-US">
                <a:latin typeface="Arial" panose="020B0604020202020204" pitchFamily="34" charset="0"/>
                <a:cs typeface="Arial" panose="020B0604020202020204" pitchFamily="34" charset="0"/>
              </a:rPr>
              <a:t>Information related to residential schools;  </a:t>
            </a:r>
          </a:p>
          <a:p>
            <a:pPr marL="914400" lvl="3" indent="-285750" fontAlgn="base">
              <a:buFont typeface="Arial" panose="020B0604020202020204" pitchFamily="34" charset="0"/>
              <a:buChar char="•"/>
            </a:pPr>
            <a:r>
              <a:rPr lang="en-US">
                <a:latin typeface="Arial" panose="020B0604020202020204" pitchFamily="34" charset="0"/>
                <a:cs typeface="Arial" panose="020B0604020202020204" pitchFamily="34" charset="0"/>
              </a:rPr>
              <a:t>Missing and Murdered Indigenous Women and Girls (MMIWG);   </a:t>
            </a:r>
          </a:p>
          <a:p>
            <a:pPr marL="914400" lvl="3" indent="-285750" fontAlgn="base">
              <a:buFont typeface="Arial" panose="020B0604020202020204" pitchFamily="34" charset="0"/>
              <a:buChar char="•"/>
            </a:pPr>
            <a:r>
              <a:rPr lang="en-US">
                <a:latin typeface="Arial" panose="020B0604020202020204" pitchFamily="34" charset="0"/>
                <a:cs typeface="Arial" panose="020B0604020202020204" pitchFamily="34" charset="0"/>
              </a:rPr>
              <a:t>Genealogical records to establish status claims; and </a:t>
            </a:r>
          </a:p>
          <a:p>
            <a:pPr marL="914400" lvl="3" indent="-285750" fontAlgn="base">
              <a:buFont typeface="Arial" panose="020B0604020202020204" pitchFamily="34" charset="0"/>
              <a:buChar char="•"/>
            </a:pPr>
            <a:r>
              <a:rPr lang="en-US">
                <a:latin typeface="Arial" panose="020B0604020202020204" pitchFamily="34" charset="0"/>
                <a:cs typeface="Arial" panose="020B0604020202020204" pitchFamily="34" charset="0"/>
              </a:rPr>
              <a:t>Records to advance land claims research </a:t>
            </a:r>
          </a:p>
          <a:p>
            <a:pPr marL="457200" lvl="2" indent="-285750" fontAlgn="base">
              <a:buFont typeface="Arial" panose="020B0604020202020204" pitchFamily="34" charset="0"/>
              <a:buChar char="•"/>
            </a:pPr>
            <a:endParaRPr lang="en-US">
              <a:latin typeface="Arial" panose="020B0604020202020204" pitchFamily="34" charset="0"/>
              <a:cs typeface="Arial" panose="020B0604020202020204" pitchFamily="34" charset="0"/>
            </a:endParaRPr>
          </a:p>
          <a:p>
            <a:pPr marL="457200" lvl="2" indent="-285750" fontAlgn="base">
              <a:buFont typeface="Arial" panose="020B0604020202020204" pitchFamily="34" charset="0"/>
              <a:buChar char="•"/>
            </a:pPr>
            <a:r>
              <a:rPr lang="en-US">
                <a:latin typeface="Arial" panose="020B0604020202020204" pitchFamily="34" charset="0"/>
                <a:cs typeface="Arial" panose="020B0604020202020204" pitchFamily="34" charset="0"/>
              </a:rPr>
              <a:t>Similar to other ATI requesters, Indigenous peoples face challenges with timeliness, records of poor or illegible quality, and inconsistent application of exemptions.  </a:t>
            </a:r>
          </a:p>
          <a:p>
            <a:pPr marL="457200" lvl="2" indent="-285750" fontAlgn="base">
              <a:buFont typeface="Arial" panose="020B0604020202020204" pitchFamily="34" charset="0"/>
              <a:buChar char="•"/>
            </a:pPr>
            <a:endParaRPr lang="en-US">
              <a:latin typeface="Arial" panose="020B0604020202020204" pitchFamily="34" charset="0"/>
              <a:cs typeface="Arial" panose="020B0604020202020204" pitchFamily="34" charset="0"/>
            </a:endParaRPr>
          </a:p>
          <a:p>
            <a:pPr marL="457200" lvl="2" indent="-285750" fontAlgn="base">
              <a:buFont typeface="Arial" panose="020B0604020202020204" pitchFamily="34" charset="0"/>
              <a:buChar char="•"/>
            </a:pPr>
            <a:r>
              <a:rPr lang="en-US">
                <a:latin typeface="Arial" panose="020B0604020202020204" pitchFamily="34" charset="0"/>
                <a:cs typeface="Arial" panose="020B0604020202020204" pitchFamily="34" charset="0"/>
              </a:rPr>
              <a:t>Information shared by Indigenous partners with the government does not always receive the same level of protection from disclosure as other sensitive information.  </a:t>
            </a:r>
          </a:p>
          <a:p>
            <a:pPr marL="457200" lvl="2" indent="-285750" fontAlgn="base">
              <a:buFont typeface="Arial" panose="020B0604020202020204" pitchFamily="34" charset="0"/>
              <a:buChar char="•"/>
            </a:pPr>
            <a:endParaRPr lang="en-US">
              <a:latin typeface="Arial" panose="020B0604020202020204" pitchFamily="34" charset="0"/>
              <a:cs typeface="Arial" panose="020B0604020202020204" pitchFamily="34" charset="0"/>
            </a:endParaRPr>
          </a:p>
          <a:p>
            <a:pPr marL="457200" lvl="2" indent="-285750" fontAlgn="base">
              <a:buFont typeface="Arial" panose="020B0604020202020204" pitchFamily="34" charset="0"/>
              <a:buChar char="•"/>
            </a:pPr>
            <a:r>
              <a:rPr lang="en-US">
                <a:latin typeface="Arial" panose="020B0604020202020204" pitchFamily="34" charset="0"/>
                <a:cs typeface="Arial" panose="020B0604020202020204" pitchFamily="34" charset="0"/>
              </a:rPr>
              <a:t>Oversight mechanism is not adequate for Indigenous requestors </a:t>
            </a:r>
          </a:p>
          <a:p>
            <a:pPr marL="457200" lvl="2" indent="-285750" fontAlgn="base">
              <a:buFont typeface="Arial" panose="020B0604020202020204" pitchFamily="34" charset="0"/>
              <a:buChar char="•"/>
            </a:pPr>
            <a:endParaRPr lang="en-US">
              <a:latin typeface="Arial" panose="020B0604020202020204" pitchFamily="34" charset="0"/>
              <a:cs typeface="Arial" panose="020B0604020202020204" pitchFamily="34" charset="0"/>
            </a:endParaRPr>
          </a:p>
          <a:p>
            <a:pPr marL="457200" lvl="2" indent="-285750" fontAlgn="base">
              <a:buFont typeface="Arial" panose="020B0604020202020204" pitchFamily="34" charset="0"/>
              <a:buChar char="•"/>
            </a:pPr>
            <a:r>
              <a:rPr lang="en-US">
                <a:latin typeface="Arial" panose="020B0604020202020204" pitchFamily="34" charset="0"/>
                <a:cs typeface="Arial" panose="020B0604020202020204" pitchFamily="34" charset="0"/>
              </a:rPr>
              <a:t>Indigenous partners have noted that the </a:t>
            </a:r>
            <a:r>
              <a:rPr lang="en-CA">
                <a:latin typeface="Arial" panose="020B0604020202020204" pitchFamily="34" charset="0"/>
                <a:cs typeface="Arial" panose="020B0604020202020204" pitchFamily="34" charset="0"/>
              </a:rPr>
              <a:t>ATIA may not be the most appropriate or viable mechanism for timely access to records. </a:t>
            </a:r>
          </a:p>
          <a:p>
            <a:pPr marL="457200" lvl="2" indent="-285750" fontAlgn="base">
              <a:buFont typeface="Arial" panose="020B0604020202020204" pitchFamily="34" charset="0"/>
              <a:buChar char="•"/>
            </a:pPr>
            <a:endParaRPr lang="en-US" sz="2000">
              <a:cs typeface="Calibri"/>
            </a:endParaRPr>
          </a:p>
        </p:txBody>
      </p:sp>
      <p:sp>
        <p:nvSpPr>
          <p:cNvPr id="7" name="Slide Number Placeholder 6"/>
          <p:cNvSpPr>
            <a:spLocks noGrp="1"/>
          </p:cNvSpPr>
          <p:nvPr>
            <p:ph type="sldNum" sz="quarter" idx="12"/>
          </p:nvPr>
        </p:nvSpPr>
        <p:spPr>
          <a:xfrm>
            <a:off x="8690080" y="6399450"/>
            <a:ext cx="332792" cy="365125"/>
          </a:xfrm>
          <a:solidFill>
            <a:srgbClr val="FFFFFF"/>
          </a:solidFill>
        </p:spPr>
        <p:txBody>
          <a:bodyPr/>
          <a:lstStyle/>
          <a:p>
            <a:fld id="{32D4B517-E49B-41B6-9DBC-23634E0F1CDC}" type="slidenum">
              <a:rPr lang="en-CA" smtClean="0">
                <a:solidFill>
                  <a:srgbClr val="767676"/>
                </a:solidFill>
              </a:rPr>
              <a:t>7</a:t>
            </a:fld>
            <a:endParaRPr lang="en-CA">
              <a:solidFill>
                <a:srgbClr val="767676"/>
              </a:solidFill>
            </a:endParaRPr>
          </a:p>
        </p:txBody>
      </p:sp>
    </p:spTree>
    <p:extLst>
      <p:ext uri="{BB962C8B-B14F-4D97-AF65-F5344CB8AC3E}">
        <p14:creationId xmlns:p14="http://schemas.microsoft.com/office/powerpoint/2010/main" val="20925358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59D979-067D-4487-95FC-2614C8FE973F}"/>
              </a:ext>
            </a:extLst>
          </p:cNvPr>
          <p:cNvSpPr>
            <a:spLocks noGrp="1"/>
          </p:cNvSpPr>
          <p:nvPr>
            <p:ph type="title" idx="13"/>
          </p:nvPr>
        </p:nvSpPr>
        <p:spPr>
          <a:xfrm>
            <a:off x="287524" y="160482"/>
            <a:ext cx="7668852" cy="676231"/>
          </a:xfrm>
        </p:spPr>
        <p:txBody>
          <a:bodyPr>
            <a:normAutofit/>
          </a:bodyPr>
          <a:lstStyle/>
          <a:p>
            <a:r>
              <a:rPr lang="en-CA" sz="3200" b="1">
                <a:solidFill>
                  <a:schemeClr val="tx1">
                    <a:lumMod val="65000"/>
                    <a:lumOff val="35000"/>
                  </a:schemeClr>
                </a:solidFill>
                <a:latin typeface="Arial" panose="020B0604020202020204" pitchFamily="34" charset="0"/>
                <a:cs typeface="Arial" panose="020B0604020202020204" pitchFamily="34" charset="0"/>
              </a:rPr>
              <a:t>Potential Approaches</a:t>
            </a:r>
            <a:endParaRPr lang="en-CA" sz="3200">
              <a:latin typeface="Arial" panose="020B0604020202020204" pitchFamily="34" charset="0"/>
              <a:ea typeface="Calibri"/>
              <a:cs typeface="Arial" panose="020B0604020202020204" pitchFamily="34" charset="0"/>
            </a:endParaRPr>
          </a:p>
        </p:txBody>
      </p:sp>
      <p:pic>
        <p:nvPicPr>
          <p:cNvPr id="8" name="__EngageSlideDescription__" descr="slide description : This page shows the roles of the Treasury Board and its secretariat in the supply process.">
            <a:extLst>
              <a:ext uri="{FF2B5EF4-FFF2-40B4-BE49-F238E27FC236}">
                <a16:creationId xmlns:a16="http://schemas.microsoft.com/office/drawing/2014/main" id="{4B867D1F-13F1-46A0-98B0-79AC5758C146}"/>
              </a:ext>
            </a:extLst>
          </p:cNvPr>
          <p:cNvPicPr>
            <a:picLocks/>
          </p:cNvPicPr>
          <p:nvPr/>
        </p:nvPicPr>
        <p:blipFill>
          <a:blip r:embed="rId3"/>
          <a:stretch>
            <a:fillRect/>
          </a:stretch>
        </p:blipFill>
        <p:spPr>
          <a:xfrm>
            <a:off x="431540" y="980728"/>
            <a:ext cx="12700" cy="12700"/>
          </a:xfrm>
          <a:prstGeom prst="rect">
            <a:avLst/>
          </a:prstGeom>
          <a:ln/>
        </p:spPr>
      </p:pic>
      <p:sp>
        <p:nvSpPr>
          <p:cNvPr id="7" name="Slide Number Placeholder 6"/>
          <p:cNvSpPr>
            <a:spLocks noGrp="1"/>
          </p:cNvSpPr>
          <p:nvPr>
            <p:ph type="sldNum" sz="quarter" idx="12"/>
          </p:nvPr>
        </p:nvSpPr>
        <p:spPr>
          <a:xfrm>
            <a:off x="7906642" y="6528026"/>
            <a:ext cx="1240971" cy="365125"/>
          </a:xfrm>
          <a:solidFill>
            <a:srgbClr val="FFFFFF"/>
          </a:solidFill>
        </p:spPr>
        <p:txBody>
          <a:bodyPr/>
          <a:lstStyle/>
          <a:p>
            <a:fld id="{32D4B517-E49B-41B6-9DBC-23634E0F1CDC}" type="slidenum">
              <a:rPr lang="en-CA" smtClean="0">
                <a:solidFill>
                  <a:srgbClr val="767676"/>
                </a:solidFill>
              </a:rPr>
              <a:t>8</a:t>
            </a:fld>
            <a:endParaRPr lang="en-CA">
              <a:solidFill>
                <a:srgbClr val="767676"/>
              </a:solidFill>
            </a:endParaRPr>
          </a:p>
        </p:txBody>
      </p:sp>
      <p:sp>
        <p:nvSpPr>
          <p:cNvPr id="3" name="TextBox 2">
            <a:extLst>
              <a:ext uri="{FF2B5EF4-FFF2-40B4-BE49-F238E27FC236}">
                <a16:creationId xmlns:a16="http://schemas.microsoft.com/office/drawing/2014/main" id="{1366C9C7-F258-7C35-C544-1A522272BB5D}"/>
              </a:ext>
            </a:extLst>
          </p:cNvPr>
          <p:cNvSpPr txBox="1"/>
          <p:nvPr/>
        </p:nvSpPr>
        <p:spPr>
          <a:xfrm>
            <a:off x="3164725" y="1678421"/>
            <a:ext cx="5876311" cy="2000548"/>
          </a:xfrm>
          <a:prstGeom prst="rect">
            <a:avLst/>
          </a:prstGeom>
          <a:noFill/>
        </p:spPr>
        <p:txBody>
          <a:bodyPr wrap="square" lIns="91440" tIns="45720" rIns="91440" bIns="45720" anchor="t">
            <a:spAutoFit/>
          </a:bodyPr>
          <a:lstStyle/>
          <a:p>
            <a:r>
              <a:rPr lang="en-US" sz="1600" b="1" dirty="0">
                <a:latin typeface="Arial" panose="020B0604020202020204" pitchFamily="34" charset="0"/>
                <a:cs typeface="Arial" panose="020B0604020202020204" pitchFamily="34" charset="0"/>
              </a:rPr>
              <a:t>Record-sharing agreements </a:t>
            </a:r>
            <a:endParaRPr lang="en-US" sz="1600" dirty="0">
              <a:latin typeface="Arial" panose="020B0604020202020204" pitchFamily="34" charset="0"/>
              <a:ea typeface="Aptos" panose="020B0004020202020204" pitchFamily="34" charset="0"/>
              <a:cs typeface="Arial" panose="020B0604020202020204" pitchFamily="34" charset="0"/>
            </a:endParaRPr>
          </a:p>
          <a:p>
            <a:r>
              <a:rPr lang="en-US" sz="1800" dirty="0">
                <a:effectLst/>
                <a:latin typeface="Arial" panose="020B0604020202020204" pitchFamily="34" charset="0"/>
                <a:ea typeface="Aptos" panose="020B0004020202020204" pitchFamily="34" charset="0"/>
                <a:cs typeface="Arial" panose="020B0604020202020204" pitchFamily="34" charset="0"/>
              </a:rPr>
              <a:t>Consider wider use of record-sharing agreements as an alternative to the formal individual request-based system</a:t>
            </a:r>
          </a:p>
          <a:p>
            <a:endParaRPr lang="en-US" dirty="0">
              <a:latin typeface="Arial" panose="020B0604020202020204" pitchFamily="34" charset="0"/>
              <a:ea typeface="Aptos" panose="020B0004020202020204" pitchFamily="34" charset="0"/>
              <a:cs typeface="Arial" panose="020B0604020202020204" pitchFamily="34" charset="0"/>
            </a:endParaRPr>
          </a:p>
          <a:p>
            <a:r>
              <a:rPr lang="en-US" sz="1800" dirty="0">
                <a:effectLst/>
                <a:latin typeface="Arial" panose="020B0604020202020204" pitchFamily="34" charset="0"/>
                <a:ea typeface="Aptos" panose="020B0004020202020204" pitchFamily="34" charset="0"/>
                <a:cs typeface="Arial" panose="020B0604020202020204" pitchFamily="34" charset="0"/>
              </a:rPr>
              <a:t>Record-sharing agreements provide an opportunity to negotiate terms and conditions with GC institutions</a:t>
            </a:r>
            <a:endParaRPr lang="en-US" sz="1600" dirty="0">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34D92844-127F-A9E7-F151-F90EE83D5DE6}"/>
              </a:ext>
            </a:extLst>
          </p:cNvPr>
          <p:cNvSpPr/>
          <p:nvPr/>
        </p:nvSpPr>
        <p:spPr>
          <a:xfrm>
            <a:off x="423053" y="1597604"/>
            <a:ext cx="2287758" cy="1479043"/>
          </a:xfrm>
          <a:prstGeom prst="roundRect">
            <a:avLst>
              <a:gd name="adj" fmla="val 503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lvl="2"/>
            <a:r>
              <a:rPr lang="en-CA" sz="1600" b="1">
                <a:solidFill>
                  <a:schemeClr val="tx1"/>
                </a:solidFill>
                <a:latin typeface="Arial" panose="020B0604020202020204" pitchFamily="34" charset="0"/>
                <a:cs typeface="Arial" panose="020B0604020202020204" pitchFamily="34" charset="0"/>
              </a:rPr>
              <a:t>ATIA may not be the most appropriate or viable mechanism for timely access to records</a:t>
            </a:r>
          </a:p>
        </p:txBody>
      </p:sp>
      <p:sp>
        <p:nvSpPr>
          <p:cNvPr id="13" name="Title 4">
            <a:extLst>
              <a:ext uri="{FF2B5EF4-FFF2-40B4-BE49-F238E27FC236}">
                <a16:creationId xmlns:a16="http://schemas.microsoft.com/office/drawing/2014/main" id="{ED6D591D-0505-185D-BE08-6AC2C3026467}"/>
              </a:ext>
            </a:extLst>
          </p:cNvPr>
          <p:cNvSpPr txBox="1">
            <a:spLocks/>
          </p:cNvSpPr>
          <p:nvPr/>
        </p:nvSpPr>
        <p:spPr>
          <a:xfrm>
            <a:off x="-157832" y="820664"/>
            <a:ext cx="3449527" cy="67623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ctr"/>
            <a:r>
              <a:rPr lang="en-CA" sz="1800" b="1">
                <a:solidFill>
                  <a:schemeClr val="tx1">
                    <a:lumMod val="65000"/>
                    <a:lumOff val="35000"/>
                  </a:schemeClr>
                </a:solidFill>
                <a:latin typeface="Arial" panose="020B0604020202020204" pitchFamily="34" charset="0"/>
                <a:cs typeface="Arial" panose="020B0604020202020204" pitchFamily="34" charset="0"/>
              </a:rPr>
              <a:t>ISSUES</a:t>
            </a:r>
          </a:p>
        </p:txBody>
      </p:sp>
      <p:sp>
        <p:nvSpPr>
          <p:cNvPr id="14" name="Title 4">
            <a:extLst>
              <a:ext uri="{FF2B5EF4-FFF2-40B4-BE49-F238E27FC236}">
                <a16:creationId xmlns:a16="http://schemas.microsoft.com/office/drawing/2014/main" id="{C4355A1D-9200-8631-F0D4-1A4103735524}"/>
              </a:ext>
            </a:extLst>
          </p:cNvPr>
          <p:cNvSpPr txBox="1">
            <a:spLocks/>
          </p:cNvSpPr>
          <p:nvPr/>
        </p:nvSpPr>
        <p:spPr>
          <a:xfrm>
            <a:off x="2710811" y="858217"/>
            <a:ext cx="6108320" cy="67623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ctr"/>
            <a:r>
              <a:rPr lang="en-CA" sz="1800" b="1">
                <a:solidFill>
                  <a:schemeClr val="tx1">
                    <a:lumMod val="65000"/>
                    <a:lumOff val="35000"/>
                  </a:schemeClr>
                </a:solidFill>
                <a:latin typeface="Arial" panose="020B0604020202020204" pitchFamily="34" charset="0"/>
                <a:cs typeface="Arial" panose="020B0604020202020204" pitchFamily="34" charset="0"/>
              </a:rPr>
              <a:t>APPROACHES</a:t>
            </a:r>
          </a:p>
        </p:txBody>
      </p:sp>
      <p:sp>
        <p:nvSpPr>
          <p:cNvPr id="21" name="Rectangle: Rounded Corners 20">
            <a:extLst>
              <a:ext uri="{FF2B5EF4-FFF2-40B4-BE49-F238E27FC236}">
                <a16:creationId xmlns:a16="http://schemas.microsoft.com/office/drawing/2014/main" id="{9661805A-8847-D936-7764-93BC795E3A51}"/>
              </a:ext>
            </a:extLst>
          </p:cNvPr>
          <p:cNvSpPr/>
          <p:nvPr/>
        </p:nvSpPr>
        <p:spPr>
          <a:xfrm>
            <a:off x="423053" y="3239713"/>
            <a:ext cx="2287758" cy="855413"/>
          </a:xfrm>
          <a:prstGeom prst="roundRect">
            <a:avLst>
              <a:gd name="adj" fmla="val 977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2"/>
            <a:r>
              <a:rPr lang="en-US" sz="1600" b="1">
                <a:solidFill>
                  <a:schemeClr val="tx1"/>
                </a:solidFill>
                <a:latin typeface="Arial" panose="020B0604020202020204" pitchFamily="34" charset="0"/>
                <a:cs typeface="Arial" panose="020B0604020202020204" pitchFamily="34" charset="0"/>
              </a:rPr>
              <a:t>Inadequate oversight mechanism</a:t>
            </a:r>
          </a:p>
        </p:txBody>
      </p:sp>
      <p:sp>
        <p:nvSpPr>
          <p:cNvPr id="6" name="Rectangle: Rounded Corners 5">
            <a:extLst>
              <a:ext uri="{FF2B5EF4-FFF2-40B4-BE49-F238E27FC236}">
                <a16:creationId xmlns:a16="http://schemas.microsoft.com/office/drawing/2014/main" id="{7D153261-BB46-17A1-6E59-D69501F4263A}"/>
              </a:ext>
            </a:extLst>
          </p:cNvPr>
          <p:cNvSpPr/>
          <p:nvPr/>
        </p:nvSpPr>
        <p:spPr>
          <a:xfrm>
            <a:off x="423053" y="4454954"/>
            <a:ext cx="2339669" cy="2070362"/>
          </a:xfrm>
          <a:prstGeom prst="roundRect">
            <a:avLst>
              <a:gd name="adj" fmla="val 977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a:solidFill>
                  <a:schemeClr val="tx1"/>
                </a:solidFill>
                <a:latin typeface="Arial" panose="020B0604020202020204" pitchFamily="34" charset="0"/>
                <a:cs typeface="Arial" panose="020B0604020202020204" pitchFamily="34" charset="0"/>
              </a:rPr>
              <a:t>Information shared by Indigenous partners is not always protected</a:t>
            </a:r>
          </a:p>
        </p:txBody>
      </p:sp>
      <p:sp>
        <p:nvSpPr>
          <p:cNvPr id="10" name="TextBox 9">
            <a:extLst>
              <a:ext uri="{FF2B5EF4-FFF2-40B4-BE49-F238E27FC236}">
                <a16:creationId xmlns:a16="http://schemas.microsoft.com/office/drawing/2014/main" id="{22D60EC7-C21C-2986-87B4-CEDFCEF45843}"/>
              </a:ext>
            </a:extLst>
          </p:cNvPr>
          <p:cNvSpPr txBox="1"/>
          <p:nvPr/>
        </p:nvSpPr>
        <p:spPr>
          <a:xfrm>
            <a:off x="3164725" y="4237109"/>
            <a:ext cx="5876312" cy="3052118"/>
          </a:xfrm>
          <a:prstGeom prst="rect">
            <a:avLst/>
          </a:prstGeom>
          <a:noFill/>
        </p:spPr>
        <p:txBody>
          <a:bodyPr wrap="square" lIns="91440" tIns="45720" rIns="91440" bIns="45720" anchor="t">
            <a:spAutoFit/>
          </a:bodyPr>
          <a:lstStyle/>
          <a:p>
            <a:pPr marL="0" marR="0"/>
            <a:r>
              <a:rPr lang="en-US" sz="1600" b="1" dirty="0">
                <a:effectLst/>
                <a:latin typeface="Arial" panose="020B0604020202020204" pitchFamily="34" charset="0"/>
                <a:ea typeface="Aptos" panose="020B0004020202020204" pitchFamily="34" charset="0"/>
                <a:cs typeface="Arial" panose="020B0604020202020204" pitchFamily="34" charset="0"/>
              </a:rPr>
              <a:t>Definition of aboriginal government (s.13) </a:t>
            </a:r>
            <a:endParaRPr lang="en-US" sz="1600" dirty="0">
              <a:effectLst/>
              <a:latin typeface="Arial" panose="020B0604020202020204" pitchFamily="34" charset="0"/>
              <a:ea typeface="Aptos" panose="020B0004020202020204" pitchFamily="34" charset="0"/>
              <a:cs typeface="Arial" panose="020B0604020202020204" pitchFamily="34" charset="0"/>
            </a:endParaRPr>
          </a:p>
          <a:p>
            <a:pPr marL="0" marR="0"/>
            <a:r>
              <a:rPr lang="en-US" sz="1600" dirty="0">
                <a:latin typeface="Arial" panose="020B0604020202020204" pitchFamily="34" charset="0"/>
                <a:ea typeface="Aptos" panose="020B0004020202020204" pitchFamily="34" charset="0"/>
                <a:cs typeface="Arial" panose="020B0604020202020204" pitchFamily="34" charset="0"/>
              </a:rPr>
              <a:t>C</a:t>
            </a:r>
            <a:r>
              <a:rPr lang="en-US" sz="1600" dirty="0">
                <a:effectLst/>
                <a:latin typeface="Arial" panose="020B0604020202020204" pitchFamily="34" charset="0"/>
                <a:ea typeface="Aptos" panose="020B0004020202020204" pitchFamily="34" charset="0"/>
                <a:cs typeface="Arial" panose="020B0604020202020204" pitchFamily="34" charset="0"/>
              </a:rPr>
              <a:t>urrently limited, resulting in inconsistent levels of protection. </a:t>
            </a:r>
            <a:r>
              <a:rPr lang="en-US" sz="1600" dirty="0">
                <a:effectLst/>
                <a:latin typeface="Arial" panose="020B0604020202020204" pitchFamily="34" charset="0"/>
                <a:ea typeface="Calibri" panose="020F0502020204030204" pitchFamily="34" charset="0"/>
                <a:cs typeface="Arial" panose="020B0604020202020204" pitchFamily="34" charset="0"/>
              </a:rPr>
              <a:t>Some Indigenous organizations hav</a:t>
            </a:r>
            <a:r>
              <a:rPr lang="en-US" sz="1600" dirty="0">
                <a:latin typeface="Arial" panose="020B0604020202020204" pitchFamily="34" charset="0"/>
                <a:ea typeface="Calibri" panose="020F0502020204030204" pitchFamily="34" charset="0"/>
                <a:cs typeface="Arial" panose="020B0604020202020204" pitchFamily="34" charset="0"/>
              </a:rPr>
              <a:t>e </a:t>
            </a:r>
            <a:r>
              <a:rPr lang="en-US" sz="1600" dirty="0">
                <a:effectLst/>
                <a:latin typeface="Arial" panose="020B0604020202020204" pitchFamily="34" charset="0"/>
                <a:ea typeface="Calibri" panose="020F0502020204030204" pitchFamily="34" charset="0"/>
                <a:cs typeface="Arial" panose="020B0604020202020204" pitchFamily="34" charset="0"/>
              </a:rPr>
              <a:t>suggested b</a:t>
            </a:r>
            <a:r>
              <a:rPr lang="en-US" sz="1600" dirty="0">
                <a:effectLst/>
                <a:latin typeface="Arial" panose="020B0604020202020204" pitchFamily="34" charset="0"/>
                <a:ea typeface="Times New Roman" panose="02020603050405020304" pitchFamily="18" charset="0"/>
                <a:cs typeface="Arial" panose="020B0604020202020204" pitchFamily="34" charset="0"/>
              </a:rPr>
              <a:t>roadening the definition – for ex. ‘Indigenous governing bodies</a:t>
            </a:r>
            <a:r>
              <a:rPr lang="en-US"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p>
          <a:p>
            <a:pPr marL="0" marR="0"/>
            <a:endParaRPr lang="en-US" sz="1600" dirty="0">
              <a:solidFill>
                <a:srgbClr val="333333"/>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spcAft>
                <a:spcPts val="0"/>
              </a:spcAft>
            </a:pPr>
            <a:r>
              <a:rPr lang="en-US" sz="1600" b="1" dirty="0">
                <a:latin typeface="Arial" panose="020B0604020202020204" pitchFamily="34" charset="0"/>
                <a:cs typeface="Arial" panose="020B0604020202020204" pitchFamily="34" charset="0"/>
              </a:rPr>
              <a:t>Indigenous Knowledge  </a:t>
            </a:r>
          </a:p>
          <a:p>
            <a:pPr>
              <a:lnSpc>
                <a:spcPct val="107000"/>
              </a:lnSpc>
            </a:pPr>
            <a:r>
              <a:rPr lang="en-US" sz="1600" dirty="0">
                <a:latin typeface="Arial" panose="020B0604020202020204" pitchFamily="34" charset="0"/>
                <a:cs typeface="Arial" panose="020B0604020202020204" pitchFamily="34" charset="0"/>
              </a:rPr>
              <a:t>A potential complementary approach to address this issue is to explore additional protections under the ATIA for 'Indigenous knowledge'</a:t>
            </a:r>
          </a:p>
          <a:p>
            <a:pPr>
              <a:lnSpc>
                <a:spcPct val="107000"/>
              </a:lnSpc>
              <a:spcBef>
                <a:spcPts val="0"/>
              </a:spcBef>
              <a:spcAft>
                <a:spcPts val="0"/>
              </a:spcAft>
            </a:pPr>
            <a:endParaRPr lang="en-US" sz="1400" b="1" dirty="0">
              <a:solidFill>
                <a:srgbClr val="333333"/>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pPr>
            <a:endParaRPr lang="en-US" sz="1400" b="0" i="1" dirty="0">
              <a:latin typeface="Arial" panose="020B0604020202020204" pitchFamily="34" charset="0"/>
              <a:cs typeface="Arial" panose="020B0604020202020204" pitchFamily="34" charset="0"/>
            </a:endParaRPr>
          </a:p>
          <a:p>
            <a:pPr>
              <a:lnSpc>
                <a:spcPct val="107000"/>
              </a:lnSpc>
              <a:spcBef>
                <a:spcPts val="0"/>
              </a:spcBef>
              <a:spcAft>
                <a:spcPts val="0"/>
              </a:spcAft>
            </a:pPr>
            <a:endParaRPr lang="en-US" sz="1400" b="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21431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59D979-067D-4487-95FC-2614C8FE973F}"/>
              </a:ext>
            </a:extLst>
          </p:cNvPr>
          <p:cNvSpPr>
            <a:spLocks noGrp="1"/>
          </p:cNvSpPr>
          <p:nvPr>
            <p:ph type="title" idx="13"/>
          </p:nvPr>
        </p:nvSpPr>
        <p:spPr>
          <a:xfrm>
            <a:off x="287524" y="160482"/>
            <a:ext cx="7668852" cy="676231"/>
          </a:xfrm>
        </p:spPr>
        <p:txBody>
          <a:bodyPr>
            <a:normAutofit/>
          </a:bodyPr>
          <a:lstStyle/>
          <a:p>
            <a:r>
              <a:rPr lang="en-CA" sz="3200" b="1">
                <a:solidFill>
                  <a:schemeClr val="tx1">
                    <a:lumMod val="65000"/>
                    <a:lumOff val="35000"/>
                  </a:schemeClr>
                </a:solidFill>
                <a:latin typeface="Arial" panose="020B0604020202020204" pitchFamily="34" charset="0"/>
                <a:cs typeface="Arial" panose="020B0604020202020204" pitchFamily="34" charset="0"/>
              </a:rPr>
              <a:t>Potential Approaches</a:t>
            </a:r>
            <a:endParaRPr lang="en-CA" sz="3200">
              <a:latin typeface="Arial" panose="020B0604020202020204" pitchFamily="34" charset="0"/>
              <a:ea typeface="Calibri"/>
              <a:cs typeface="Arial" panose="020B0604020202020204" pitchFamily="34" charset="0"/>
            </a:endParaRPr>
          </a:p>
        </p:txBody>
      </p:sp>
      <p:pic>
        <p:nvPicPr>
          <p:cNvPr id="8" name="__EngageSlideDescription__" descr="slide description : This page shows the roles of the Treasury Board and its secretariat in the supply process.">
            <a:extLst>
              <a:ext uri="{FF2B5EF4-FFF2-40B4-BE49-F238E27FC236}">
                <a16:creationId xmlns:a16="http://schemas.microsoft.com/office/drawing/2014/main" id="{4B867D1F-13F1-46A0-98B0-79AC5758C146}"/>
              </a:ext>
            </a:extLst>
          </p:cNvPr>
          <p:cNvPicPr>
            <a:picLocks/>
          </p:cNvPicPr>
          <p:nvPr/>
        </p:nvPicPr>
        <p:blipFill>
          <a:blip r:embed="rId3"/>
          <a:stretch>
            <a:fillRect/>
          </a:stretch>
        </p:blipFill>
        <p:spPr>
          <a:xfrm>
            <a:off x="431540" y="945577"/>
            <a:ext cx="12700" cy="12700"/>
          </a:xfrm>
          <a:prstGeom prst="rect">
            <a:avLst/>
          </a:prstGeom>
          <a:ln/>
        </p:spPr>
      </p:pic>
      <p:sp>
        <p:nvSpPr>
          <p:cNvPr id="7" name="Slide Number Placeholder 6"/>
          <p:cNvSpPr>
            <a:spLocks noGrp="1"/>
          </p:cNvSpPr>
          <p:nvPr>
            <p:ph type="sldNum" sz="quarter" idx="12"/>
          </p:nvPr>
        </p:nvSpPr>
        <p:spPr>
          <a:xfrm>
            <a:off x="7906642" y="6492875"/>
            <a:ext cx="1240971" cy="365125"/>
          </a:xfrm>
          <a:solidFill>
            <a:srgbClr val="FFFFFF"/>
          </a:solidFill>
        </p:spPr>
        <p:txBody>
          <a:bodyPr/>
          <a:lstStyle/>
          <a:p>
            <a:fld id="{32D4B517-E49B-41B6-9DBC-23634E0F1CDC}" type="slidenum">
              <a:rPr lang="en-CA" smtClean="0">
                <a:solidFill>
                  <a:srgbClr val="767676"/>
                </a:solidFill>
              </a:rPr>
              <a:t>9</a:t>
            </a:fld>
            <a:endParaRPr lang="en-CA">
              <a:solidFill>
                <a:srgbClr val="767676"/>
              </a:solidFill>
            </a:endParaRPr>
          </a:p>
        </p:txBody>
      </p:sp>
      <p:sp>
        <p:nvSpPr>
          <p:cNvPr id="12" name="Title 4">
            <a:extLst>
              <a:ext uri="{FF2B5EF4-FFF2-40B4-BE49-F238E27FC236}">
                <a16:creationId xmlns:a16="http://schemas.microsoft.com/office/drawing/2014/main" id="{699423AB-3D97-65CC-39DD-92BAE30EC275}"/>
              </a:ext>
            </a:extLst>
          </p:cNvPr>
          <p:cNvSpPr txBox="1">
            <a:spLocks/>
          </p:cNvSpPr>
          <p:nvPr/>
        </p:nvSpPr>
        <p:spPr>
          <a:xfrm>
            <a:off x="222695" y="930147"/>
            <a:ext cx="2469325" cy="67623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ctr"/>
            <a:r>
              <a:rPr lang="en-CA" sz="1800" b="1">
                <a:solidFill>
                  <a:schemeClr val="tx1">
                    <a:lumMod val="65000"/>
                    <a:lumOff val="35000"/>
                  </a:schemeClr>
                </a:solidFill>
                <a:latin typeface="Arial" panose="020B0604020202020204" pitchFamily="34" charset="0"/>
                <a:cs typeface="Arial" panose="020B0604020202020204" pitchFamily="34" charset="0"/>
              </a:rPr>
              <a:t>ISSUES</a:t>
            </a:r>
            <a:endParaRPr lang="en-CA" sz="1800">
              <a:latin typeface="Arial" panose="020B0604020202020204" pitchFamily="34" charset="0"/>
              <a:ea typeface="Calibri"/>
              <a:cs typeface="Arial" panose="020B0604020202020204" pitchFamily="34" charset="0"/>
            </a:endParaRPr>
          </a:p>
        </p:txBody>
      </p:sp>
      <p:sp>
        <p:nvSpPr>
          <p:cNvPr id="13" name="Title 4">
            <a:extLst>
              <a:ext uri="{FF2B5EF4-FFF2-40B4-BE49-F238E27FC236}">
                <a16:creationId xmlns:a16="http://schemas.microsoft.com/office/drawing/2014/main" id="{64A463E0-348D-F9E0-FE8A-F858F1B7E6EC}"/>
              </a:ext>
            </a:extLst>
          </p:cNvPr>
          <p:cNvSpPr txBox="1">
            <a:spLocks/>
          </p:cNvSpPr>
          <p:nvPr/>
        </p:nvSpPr>
        <p:spPr>
          <a:xfrm>
            <a:off x="2782361" y="926110"/>
            <a:ext cx="5841241" cy="67623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ctr"/>
            <a:r>
              <a:rPr lang="en-CA" sz="1800" b="1">
                <a:solidFill>
                  <a:schemeClr val="tx1">
                    <a:lumMod val="65000"/>
                    <a:lumOff val="35000"/>
                  </a:schemeClr>
                </a:solidFill>
                <a:latin typeface="Arial"/>
                <a:cs typeface="Arial"/>
              </a:rPr>
              <a:t>APPROACHES</a:t>
            </a:r>
            <a:endParaRPr lang="en-CA" sz="1800" b="1">
              <a:solidFill>
                <a:schemeClr val="tx1">
                  <a:lumMod val="65000"/>
                  <a:lumOff val="35000"/>
                </a:schemeClr>
              </a:solidFill>
              <a:latin typeface="Arial" panose="020B0604020202020204" pitchFamily="34" charset="0"/>
              <a:cs typeface="Arial" panose="020B0604020202020204" pitchFamily="34" charset="0"/>
            </a:endParaRPr>
          </a:p>
        </p:txBody>
      </p:sp>
      <p:sp>
        <p:nvSpPr>
          <p:cNvPr id="18" name="Rectangle: Rounded Corners 17">
            <a:extLst>
              <a:ext uri="{FF2B5EF4-FFF2-40B4-BE49-F238E27FC236}">
                <a16:creationId xmlns:a16="http://schemas.microsoft.com/office/drawing/2014/main" id="{F4403D4A-039D-ED34-8377-32F2A7DEC631}"/>
              </a:ext>
            </a:extLst>
          </p:cNvPr>
          <p:cNvSpPr/>
          <p:nvPr/>
        </p:nvSpPr>
        <p:spPr>
          <a:xfrm>
            <a:off x="287524" y="1699812"/>
            <a:ext cx="2339669" cy="3936552"/>
          </a:xfrm>
          <a:prstGeom prst="roundRect">
            <a:avLst>
              <a:gd name="adj" fmla="val 977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latin typeface="Arial" panose="020B0604020202020204" pitchFamily="34" charset="0"/>
                <a:cs typeface="Arial" panose="020B0604020202020204" pitchFamily="34" charset="0"/>
              </a:rPr>
              <a:t>Challenges </a:t>
            </a:r>
          </a:p>
          <a:p>
            <a:pPr algn="ctr"/>
            <a:r>
              <a:rPr lang="en-US" b="1">
                <a:solidFill>
                  <a:schemeClr val="tx1"/>
                </a:solidFill>
                <a:latin typeface="Arial" panose="020B0604020202020204" pitchFamily="34" charset="0"/>
                <a:cs typeface="Arial" panose="020B0604020202020204" pitchFamily="34" charset="0"/>
              </a:rPr>
              <a:t>with access to information requests</a:t>
            </a:r>
          </a:p>
        </p:txBody>
      </p:sp>
      <p:sp>
        <p:nvSpPr>
          <p:cNvPr id="20" name="TextBox 19">
            <a:extLst>
              <a:ext uri="{FF2B5EF4-FFF2-40B4-BE49-F238E27FC236}">
                <a16:creationId xmlns:a16="http://schemas.microsoft.com/office/drawing/2014/main" id="{7D46548B-5565-C791-6D9B-ECDC80640D24}"/>
              </a:ext>
            </a:extLst>
          </p:cNvPr>
          <p:cNvSpPr txBox="1"/>
          <p:nvPr/>
        </p:nvSpPr>
        <p:spPr>
          <a:xfrm>
            <a:off x="3051179" y="1602341"/>
            <a:ext cx="5965359" cy="4462760"/>
          </a:xfrm>
          <a:prstGeom prst="rect">
            <a:avLst/>
          </a:prstGeom>
          <a:noFill/>
        </p:spPr>
        <p:txBody>
          <a:bodyPr wrap="square" lIns="91440" tIns="45720" rIns="91440" bIns="45720" anchor="t">
            <a:spAutoFit/>
          </a:bodyPr>
          <a:lstStyle/>
          <a:p>
            <a:pPr marL="0" marR="228600"/>
            <a:r>
              <a:rPr lang="en-US" sz="1600" b="1" dirty="0">
                <a:effectLst/>
                <a:latin typeface="Arial" panose="020B0604020202020204" pitchFamily="34" charset="0"/>
                <a:ea typeface="Aptos" panose="020B0004020202020204" pitchFamily="34" charset="0"/>
                <a:cs typeface="Arial" panose="020B0604020202020204" pitchFamily="34" charset="0"/>
              </a:rPr>
              <a:t>Mandate fee waiver </a:t>
            </a:r>
            <a:endParaRPr lang="en-US" sz="1600" b="1" dirty="0">
              <a:latin typeface="Arial" panose="020B0604020202020204" pitchFamily="34" charset="0"/>
              <a:ea typeface="Aptos" panose="020B0004020202020204" pitchFamily="34" charset="0"/>
              <a:cs typeface="Arial" panose="020B0604020202020204" pitchFamily="34" charset="0"/>
            </a:endParaRPr>
          </a:p>
          <a:p>
            <a:pPr marR="228600"/>
            <a:r>
              <a:rPr lang="en-US" sz="1600" dirty="0">
                <a:latin typeface="Arial"/>
                <a:ea typeface="Aptos" panose="020B0004020202020204" pitchFamily="34" charset="0"/>
                <a:cs typeface="Arial"/>
              </a:rPr>
              <a:t>C</a:t>
            </a:r>
            <a:r>
              <a:rPr lang="en-US" sz="1600" dirty="0">
                <a:effectLst/>
                <a:latin typeface="Arial" panose="020B0604020202020204" pitchFamily="34" charset="0"/>
                <a:ea typeface="Aptos" panose="020B0004020202020204" pitchFamily="34" charset="0"/>
                <a:cs typeface="Arial" panose="020B0604020202020204" pitchFamily="34" charset="0"/>
              </a:rPr>
              <a:t>onsider further embedding fee waivers for Indigenous requesters or their representatives in law or policy. This approach would build on the non-mandatory guidance published by the Treasury Board of Canada Secretariat in May 2023 through the </a:t>
            </a:r>
            <a:r>
              <a:rPr lang="en-US" sz="1600" u="sng" dirty="0">
                <a:solidFill>
                  <a:srgbClr val="0563C1"/>
                </a:solidFill>
                <a:effectLst/>
                <a:latin typeface="Arial" panose="020B0604020202020204" pitchFamily="34" charset="0"/>
                <a:ea typeface="Aptos" panose="020B0004020202020204" pitchFamily="34" charset="0"/>
                <a:cs typeface="Arial" panose="020B0604020202020204" pitchFamily="34" charset="0"/>
                <a:hlinkClick r:id="rId4"/>
              </a:rPr>
              <a:t>Access to Information Implementation Notice on Advancing Indigenous Reconciliation: Waiver of $5 Application Fee</a:t>
            </a:r>
            <a:r>
              <a:rPr lang="en-US" sz="1600" u="sng" dirty="0">
                <a:solidFill>
                  <a:srgbClr val="0563C1"/>
                </a:solidFill>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which has been adopted by a number of federal institutions. </a:t>
            </a:r>
          </a:p>
          <a:p>
            <a:pPr marL="0" marR="228600"/>
            <a:endParaRPr lang="en-US" sz="1600" u="sng" dirty="0">
              <a:solidFill>
                <a:srgbClr val="0563C1"/>
              </a:solidFill>
              <a:latin typeface="Arial" panose="020B0604020202020204" pitchFamily="34" charset="0"/>
              <a:cs typeface="Arial" panose="020B0604020202020204" pitchFamily="34" charset="0"/>
            </a:endParaRPr>
          </a:p>
          <a:p>
            <a:pPr marL="0" marR="228600"/>
            <a:endParaRPr lang="en-US" sz="1600" dirty="0">
              <a:effectLst/>
              <a:latin typeface="Arial"/>
              <a:ea typeface="Aptos" panose="020B0004020202020204" pitchFamily="34" charset="0"/>
              <a:cs typeface="Arial"/>
            </a:endParaRPr>
          </a:p>
          <a:p>
            <a:pPr marR="228600"/>
            <a:r>
              <a:rPr lang="en-US" sz="1600" b="1" dirty="0">
                <a:latin typeface="Arial" panose="020B0604020202020204" pitchFamily="34" charset="0"/>
                <a:cs typeface="Arial" panose="020B0604020202020204" pitchFamily="34" charset="0"/>
              </a:rPr>
              <a:t>Government decision-making and administrative measures </a:t>
            </a:r>
          </a:p>
          <a:p>
            <a:pPr marR="228600"/>
            <a:r>
              <a:rPr lang="en-US" sz="1600" dirty="0">
                <a:latin typeface="Arial"/>
                <a:cs typeface="Arial"/>
              </a:rPr>
              <a:t>Review current ATIA provisions to ensure that records related to decisions that impact Indigenous rights are not inappropriately protected from disclosure. </a:t>
            </a:r>
          </a:p>
          <a:p>
            <a:pPr marR="228600"/>
            <a:endParaRPr lang="en-US" sz="1400" b="1" dirty="0">
              <a:latin typeface="Arial" panose="020B0604020202020204" pitchFamily="34" charset="0"/>
              <a:cs typeface="Arial" panose="020B0604020202020204" pitchFamily="34" charset="0"/>
            </a:endParaRPr>
          </a:p>
          <a:p>
            <a:pPr marL="0" marR="228600"/>
            <a:endParaRPr lang="en-US"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61982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6756366|-13593164|-13155766|-3334100|-3351552|Conseil du Trésor&quot;,&quot;Id&quot;:&quot;64de36e631434644483e7dcc&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2.xml><?xml version="1.0" encoding="utf-8"?>
<p:tagLst xmlns:a="http://schemas.openxmlformats.org/drawingml/2006/main" xmlns:r="http://schemas.openxmlformats.org/officeDocument/2006/relationships" xmlns:p="http://schemas.openxmlformats.org/presentationml/2006/main">
  <p:tag name="NUM" val="2"/>
  <p:tag name="E_IMGDECORATIVE" val="1"/>
  <p:tag name="E_TABJUMP" val=""/>
</p:tagLst>
</file>

<file path=ppt/tags/tag3.xml><?xml version="1.0" encoding="utf-8"?>
<p:tagLst xmlns:a="http://schemas.openxmlformats.org/drawingml/2006/main" xmlns:r="http://schemas.openxmlformats.org/officeDocument/2006/relationships" xmlns:p="http://schemas.openxmlformats.org/presentationml/2006/main">
  <p:tag name="ENGAGECOLOR" val="{&quot;FillColor&quot;:{&quot;ColorIndex&quot;:5,&quot;ColorModifier&quot;:2,&quot;BrightnessModifier&quot;:0}}"/>
</p:tagLst>
</file>

<file path=ppt/tags/tag4.xml><?xml version="1.0" encoding="utf-8"?>
<p:tagLst xmlns:a="http://schemas.openxmlformats.org/drawingml/2006/main" xmlns:r="http://schemas.openxmlformats.org/officeDocument/2006/relationships" xmlns:p="http://schemas.openxmlformats.org/presentationml/2006/main">
  <p:tag name="ENGAGECOLOR" val="{&quot;FillColor&quot;:{&quot;ColorIndex&quot;:5,&quot;ColorModifier&quot;:2,&quot;BrightnessModifier&quot;:0}}"/>
</p:tagLst>
</file>

<file path=ppt/theme/theme1.xml><?xml version="1.0" encoding="utf-8"?>
<a:theme xmlns:a="http://schemas.openxmlformats.org/drawingml/2006/main" name="Office Theme">
  <a:themeElements>
    <a:clrScheme name="TBS-SCT NEW">
      <a:dk1>
        <a:sysClr val="windowText" lastClr="000000"/>
      </a:dk1>
      <a:lt1>
        <a:sysClr val="window" lastClr="FFFFFF"/>
      </a:lt1>
      <a:dk2>
        <a:srgbClr val="004D71"/>
      </a:dk2>
      <a:lt2>
        <a:srgbClr val="FFFFFF"/>
      </a:lt2>
      <a:accent1>
        <a:srgbClr val="004D71"/>
      </a:accent1>
      <a:accent2>
        <a:srgbClr val="3095B4"/>
      </a:accent2>
      <a:accent3>
        <a:srgbClr val="333E48"/>
      </a:accent3>
      <a:accent4>
        <a:srgbClr val="63CECA"/>
      </a:accent4>
      <a:accent5>
        <a:srgbClr val="CD202C"/>
      </a:accent5>
      <a:accent6>
        <a:srgbClr val="CFDE00"/>
      </a:accent6>
      <a:hlink>
        <a:srgbClr val="0415FF"/>
      </a:hlink>
      <a:folHlink>
        <a:srgbClr val="FF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8a1368e-d07b-4654-8962-d7870efb807b">
      <Terms xmlns="http://schemas.microsoft.com/office/infopath/2007/PartnerControls"/>
    </lcf76f155ced4ddcb4097134ff3c332f>
    <TaxCatchAll xmlns="83aa663b-4b8a-469d-b5ee-90eaa0e315d8" xsi:nil="true"/>
    <SharedWithUsers xmlns="83aa663b-4b8a-469d-b5ee-90eaa0e315d8">
      <UserInfo>
        <DisplayName>Jeffrey, Tamara</DisplayName>
        <AccountId>620</AccountId>
        <AccountType/>
      </UserInfo>
      <UserInfo>
        <DisplayName>Belliveau, Sebastien</DisplayName>
        <AccountId>621</AccountId>
        <AccountType/>
      </UserInfo>
    </SharedWithUsers>
    <Reportingmonth xmlns="98a1368e-d07b-4654-8962-d7870efb807b" xsi:nil="true"/>
    <IconOverlay xmlns="http://schemas.microsoft.com/sharepoint/v4" xsi:nil="true"/>
    <_Flow_SignoffStatus xmlns="98a1368e-d07b-4654-8962-d7870efb807b" xsi:nil="true"/>
    <Frenchversion xmlns="98a1368e-d07b-4654-8962-d7870efb807b">false</Frenchversion>
    <Status xmlns="98a1368e-d07b-4654-8962-d7870efb807b" xsi:nil="true"/>
    <_dlc_DocId xmlns="83aa663b-4b8a-469d-b5ee-90eaa0e315d8">4RWRPJAYJ72E-25897711-145585</_dlc_DocId>
    <_dlc_DocIdUrl xmlns="83aa663b-4b8a-469d-b5ee-90eaa0e315d8">
      <Url>https://056gc.sharepoint.com/sites/OCIO-DDP-_BDPI-SDPN/_layouts/15/DocIdRedir.aspx?ID=4RWRPJAYJ72E-25897711-145585</Url>
      <Description>4RWRPJAYJ72E-25897711-145585</Description>
    </_dlc_DocIdUrl>
    <Infosourceduedate xmlns="98a1368e-d07b-4654-8962-d7870efb807b"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5C2A7348FF32FD4983FEBC65875BD8E7" ma:contentTypeVersion="24" ma:contentTypeDescription="Create a new document." ma:contentTypeScope="" ma:versionID="063e69eca421d0d5c27703ce8a84c2c2">
  <xsd:schema xmlns:xsd="http://www.w3.org/2001/XMLSchema" xmlns:xs="http://www.w3.org/2001/XMLSchema" xmlns:p="http://schemas.microsoft.com/office/2006/metadata/properties" xmlns:ns1="http://schemas.microsoft.com/sharepoint/v3" xmlns:ns2="83aa663b-4b8a-469d-b5ee-90eaa0e315d8" xmlns:ns3="98a1368e-d07b-4654-8962-d7870efb807b" xmlns:ns4="http://schemas.microsoft.com/sharepoint/v4" targetNamespace="http://schemas.microsoft.com/office/2006/metadata/properties" ma:root="true" ma:fieldsID="736bacde8e351dc8accc32572ac1ada0" ns1:_="" ns2:_="" ns3:_="" ns4:_="">
    <xsd:import namespace="http://schemas.microsoft.com/sharepoint/v3"/>
    <xsd:import namespace="83aa663b-4b8a-469d-b5ee-90eaa0e315d8"/>
    <xsd:import namespace="98a1368e-d07b-4654-8962-d7870efb807b"/>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element ref="ns3:MediaServiceDateTaken" minOccurs="0"/>
                <xsd:element ref="ns3:MediaServiceGenerationTime" minOccurs="0"/>
                <xsd:element ref="ns3:MediaServiceEventHashCode" minOccurs="0"/>
                <xsd:element ref="ns3:MediaLengthInSeconds" minOccurs="0"/>
                <xsd:element ref="ns2:SharedWithUsers" minOccurs="0"/>
                <xsd:element ref="ns2:SharedWithDetails" minOccurs="0"/>
                <xsd:element ref="ns3:lcf76f155ced4ddcb4097134ff3c332f" minOccurs="0"/>
                <xsd:element ref="ns2:TaxCatchAll" minOccurs="0"/>
                <xsd:element ref="ns3:MediaServiceOCR" minOccurs="0"/>
                <xsd:element ref="ns3:MediaServiceLocation" minOccurs="0"/>
                <xsd:element ref="ns3:_Flow_SignoffStatus" minOccurs="0"/>
                <xsd:element ref="ns3:Status" minOccurs="0"/>
                <xsd:element ref="ns3:Reportingmonth" minOccurs="0"/>
                <xsd:element ref="ns4:IconOverlay" minOccurs="0"/>
                <xsd:element ref="ns1:_vti_ItemDeclaredRecord" minOccurs="0"/>
                <xsd:element ref="ns1:_vti_ItemHoldRecordStatus" minOccurs="0"/>
                <xsd:element ref="ns3:Frenchversion" minOccurs="0"/>
                <xsd:element ref="ns3:Infosourcedu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30" nillable="true" ma:displayName="Declared Record" ma:hidden="true" ma:internalName="_vti_ItemDeclaredRecord" ma:readOnly="true">
      <xsd:simpleType>
        <xsd:restriction base="dms:DateTime"/>
      </xsd:simpleType>
    </xsd:element>
    <xsd:element name="_vti_ItemHoldRecordStatus" ma:index="3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3aa663b-4b8a-469d-b5ee-90eaa0e315d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c017eb2-65c3-4c7c-bb0f-e7e8039ce12a}" ma:internalName="TaxCatchAll" ma:showField="CatchAllData" ma:web="83aa663b-4b8a-469d-b5ee-90eaa0e315d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8a1368e-d07b-4654-8962-d7870efb807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element name="MediaServiceLocation" ma:index="25" nillable="true" ma:displayName="Location" ma:description="" ma:indexed="true" ma:internalName="MediaServiceLocation" ma:readOnly="true">
      <xsd:simpleType>
        <xsd:restriction base="dms:Text"/>
      </xsd:simpleType>
    </xsd:element>
    <xsd:element name="_Flow_SignoffStatus" ma:index="26" nillable="true" ma:displayName="Sign-off status" ma:internalName="Sign_x002d_off_x0020_status">
      <xsd:simpleType>
        <xsd:restriction base="dms:Text"/>
      </xsd:simpleType>
    </xsd:element>
    <xsd:element name="Status" ma:index="27" nillable="true" ma:displayName="Status" ma:format="Dropdown" ma:internalName="Status">
      <xsd:simpleType>
        <xsd:restriction base="dms:Choice">
          <xsd:enumeration value="Working Copy"/>
          <xsd:enumeration value="Final"/>
          <xsd:enumeration value="Draft"/>
        </xsd:restriction>
      </xsd:simpleType>
    </xsd:element>
    <xsd:element name="Reportingmonth" ma:index="28" nillable="true" ma:displayName="Reporting month(s)" ma:description="Reporting period or periods under discussion in this document, e.g. &quot;May 2024&quot;, or &quot;April-May 2024&quot;" ma:format="Dropdown" ma:internalName="Reportingmonth">
      <xsd:simpleType>
        <xsd:restriction base="dms:Text">
          <xsd:maxLength value="255"/>
        </xsd:restriction>
      </xsd:simpleType>
    </xsd:element>
    <xsd:element name="Frenchversion" ma:index="32" nillable="true" ma:displayName="French version" ma:default="0" ma:format="Dropdown" ma:internalName="Frenchversion">
      <xsd:simpleType>
        <xsd:restriction base="dms:Boolean"/>
      </xsd:simpleType>
    </xsd:element>
    <xsd:element name="Infosourceduedate" ma:index="33" nillable="true" ma:displayName="Info source due date" ma:description="For documents discussing or following up on Info Source updates that were due on a particular date" ma:format="Dropdown" ma:internalName="Infosourceduedat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14393B-49A2-4CBD-B51C-D3287DFB0DA1}">
  <ds:schemaRefs>
    <ds:schemaRef ds:uri="http://schemas.microsoft.com/sharepoint/v3/contenttype/forms"/>
  </ds:schemaRefs>
</ds:datastoreItem>
</file>

<file path=customXml/itemProps2.xml><?xml version="1.0" encoding="utf-8"?>
<ds:datastoreItem xmlns:ds="http://schemas.openxmlformats.org/officeDocument/2006/customXml" ds:itemID="{33CCBFA7-0772-4203-8ED0-FFFB712F8576}">
  <ds:schemaRefs>
    <ds:schemaRef ds:uri="http://schemas.microsoft.com/sharepoint/events"/>
  </ds:schemaRefs>
</ds:datastoreItem>
</file>

<file path=customXml/itemProps3.xml><?xml version="1.0" encoding="utf-8"?>
<ds:datastoreItem xmlns:ds="http://schemas.openxmlformats.org/officeDocument/2006/customXml" ds:itemID="{BB8408CA-19A3-4021-A776-1F8FF32AD131}">
  <ds:schemaRefs>
    <ds:schemaRef ds:uri="http://purl.org/dc/dcmitype/"/>
    <ds:schemaRef ds:uri="http://schemas.microsoft.com/office/infopath/2007/PartnerControls"/>
    <ds:schemaRef ds:uri="http://schemas.microsoft.com/sharepoint/v3"/>
    <ds:schemaRef ds:uri="http://schemas.openxmlformats.org/package/2006/metadata/core-properties"/>
    <ds:schemaRef ds:uri="http://schemas.microsoft.com/office/2006/documentManagement/types"/>
    <ds:schemaRef ds:uri="http://schemas.microsoft.com/sharepoint/v4"/>
    <ds:schemaRef ds:uri="http://purl.org/dc/elements/1.1/"/>
    <ds:schemaRef ds:uri="83aa663b-4b8a-469d-b5ee-90eaa0e315d8"/>
    <ds:schemaRef ds:uri="http://www.w3.org/XML/1998/namespace"/>
    <ds:schemaRef ds:uri="98a1368e-d07b-4654-8962-d7870efb807b"/>
    <ds:schemaRef ds:uri="http://schemas.microsoft.com/office/2006/metadata/properties"/>
    <ds:schemaRef ds:uri="http://purl.org/dc/terms/"/>
  </ds:schemaRefs>
</ds:datastoreItem>
</file>

<file path=customXml/itemProps4.xml><?xml version="1.0" encoding="utf-8"?>
<ds:datastoreItem xmlns:ds="http://schemas.openxmlformats.org/officeDocument/2006/customXml" ds:itemID="{5CCFDC95-DCE8-4DC9-B6D0-3C54CA1CEB73}">
  <ds:schemaRefs>
    <ds:schemaRef ds:uri="83aa663b-4b8a-469d-b5ee-90eaa0e315d8"/>
    <ds:schemaRef ds:uri="98a1368e-d07b-4654-8962-d7870efb807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9</TotalTime>
  <Words>1536</Words>
  <Application>Microsoft Office PowerPoint</Application>
  <PresentationFormat>On-screen Show (4:3)</PresentationFormat>
  <Paragraphs>158</Paragraphs>
  <Slides>13</Slides>
  <Notes>10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13</vt:i4>
      </vt:variant>
    </vt:vector>
  </HeadingPairs>
  <TitlesOfParts>
    <vt:vector size="23" baseType="lpstr">
      <vt:lpstr>Aptos</vt:lpstr>
      <vt:lpstr>Aptos Display</vt:lpstr>
      <vt:lpstr>Arial</vt:lpstr>
      <vt:lpstr>Calibri</vt:lpstr>
      <vt:lpstr>Calibri Light</vt:lpstr>
      <vt:lpstr>Noto Sans</vt:lpstr>
      <vt:lpstr>Office Theme</vt:lpstr>
      <vt:lpstr>Custom Design</vt:lpstr>
      <vt:lpstr>1_Custom Design</vt:lpstr>
      <vt:lpstr>1_Office Theme</vt:lpstr>
      <vt:lpstr> Indigenous Access  Presentation to NCRD</vt:lpstr>
      <vt:lpstr>Agenda </vt:lpstr>
      <vt:lpstr>PowerPoint Presentation</vt:lpstr>
      <vt:lpstr>PowerPoint Presentation</vt:lpstr>
      <vt:lpstr>UNDA Section 5 : Consistency of Laws  </vt:lpstr>
      <vt:lpstr>PowerPoint Presentation</vt:lpstr>
      <vt:lpstr>Overview of Issues</vt:lpstr>
      <vt:lpstr>Potential Approaches</vt:lpstr>
      <vt:lpstr>Potential Approaches</vt:lpstr>
      <vt:lpstr>PowerPoint Presentation</vt:lpstr>
      <vt:lpstr>Open Government Program: What do we do?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Declassification and Disclosure of Records</dc:title>
  <dc:creator>Taillefer, Charles</dc:creator>
  <cp:lastModifiedBy>Taillefer, Charles</cp:lastModifiedBy>
  <cp:revision>5</cp:revision>
  <dcterms:modified xsi:type="dcterms:W3CDTF">2024-11-01T21:35:47Z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SSCTVISUALMARKINGNO">
    <vt:lpwstr>NO</vt:lpwstr>
  </property>
  <property fmtid="{D5CDD505-2E9C-101B-9397-08002B2CF9AE}" pid="3" name="MediaServiceImageTags">
    <vt:lpwstr/>
  </property>
  <property fmtid="{D5CDD505-2E9C-101B-9397-08002B2CF9AE}" pid="4" name="ContentTypeId">
    <vt:lpwstr>0x0101005C2A7348FF32FD4983FEBC65875BD8E7</vt:lpwstr>
  </property>
  <property fmtid="{D5CDD505-2E9C-101B-9397-08002B2CF9AE}" pid="5" name="SECCLASS">
    <vt:lpwstr>CLASSU</vt:lpwstr>
  </property>
  <property fmtid="{D5CDD505-2E9C-101B-9397-08002B2CF9AE}" pid="6" name="TBSSCTCLASSIFICATION">
    <vt:lpwstr>UNCLASSIFIED</vt:lpwstr>
  </property>
  <property fmtid="{D5CDD505-2E9C-101B-9397-08002B2CF9AE}" pid="7" name="TitusGUID">
    <vt:lpwstr>c56bf9fe-6f85-4725-aef8-a8777f2c11ee</vt:lpwstr>
  </property>
  <property fmtid="{D5CDD505-2E9C-101B-9397-08002B2CF9AE}" pid="8" name="_dlc_DocIdItemGuid">
    <vt:lpwstr>729bde18-6e91-4873-bf24-b165508f58a7</vt:lpwstr>
  </property>
  <property fmtid="{D5CDD505-2E9C-101B-9397-08002B2CF9AE}" pid="9" name="MSIP_Label_3d0ca00b-3f0e-465a-aac7-1a6a22fcea40_Enabled">
    <vt:lpwstr>true</vt:lpwstr>
  </property>
  <property fmtid="{D5CDD505-2E9C-101B-9397-08002B2CF9AE}" pid="10" name="MSIP_Label_3d0ca00b-3f0e-465a-aac7-1a6a22fcea40_SetDate">
    <vt:lpwstr>2024-10-30T23:30:17Z</vt:lpwstr>
  </property>
  <property fmtid="{D5CDD505-2E9C-101B-9397-08002B2CF9AE}" pid="11" name="MSIP_Label_3d0ca00b-3f0e-465a-aac7-1a6a22fcea40_Method">
    <vt:lpwstr>Privileged</vt:lpwstr>
  </property>
  <property fmtid="{D5CDD505-2E9C-101B-9397-08002B2CF9AE}" pid="12" name="MSIP_Label_3d0ca00b-3f0e-465a-aac7-1a6a22fcea40_Name">
    <vt:lpwstr>3d0ca00b-3f0e-465a-aac7-1a6a22fcea40</vt:lpwstr>
  </property>
  <property fmtid="{D5CDD505-2E9C-101B-9397-08002B2CF9AE}" pid="13" name="MSIP_Label_3d0ca00b-3f0e-465a-aac7-1a6a22fcea40_SiteId">
    <vt:lpwstr>6397df10-4595-4047-9c4f-03311282152b</vt:lpwstr>
  </property>
  <property fmtid="{D5CDD505-2E9C-101B-9397-08002B2CF9AE}" pid="14" name="MSIP_Label_3d0ca00b-3f0e-465a-aac7-1a6a22fcea40_ActionId">
    <vt:lpwstr>51302b73-c4cc-4749-adf7-dcc85ba16633</vt:lpwstr>
  </property>
  <property fmtid="{D5CDD505-2E9C-101B-9397-08002B2CF9AE}" pid="15" name="MSIP_Label_3d0ca00b-3f0e-465a-aac7-1a6a22fcea40_ContentBits">
    <vt:lpwstr>1</vt:lpwstr>
  </property>
  <property fmtid="{D5CDD505-2E9C-101B-9397-08002B2CF9AE}" pid="16" name="ClassificationContentMarkingHeaderLocations">
    <vt:lpwstr>Office Theme:4\Custom Design:8\1_Custom Design:8</vt:lpwstr>
  </property>
  <property fmtid="{D5CDD505-2E9C-101B-9397-08002B2CF9AE}" pid="17" name="ClassificationContentMarkingHeaderText">
    <vt:lpwstr>UNCLASSIFIED / NON CLASSIFIÉ</vt:lpwstr>
  </property>
</Properties>
</file>