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41"/>
  </p:notesMasterIdLst>
  <p:sldIdLst>
    <p:sldId id="256" r:id="rId2"/>
    <p:sldId id="296" r:id="rId3"/>
    <p:sldId id="297" r:id="rId4"/>
    <p:sldId id="295" r:id="rId5"/>
    <p:sldId id="290" r:id="rId6"/>
    <p:sldId id="267" r:id="rId7"/>
    <p:sldId id="261" r:id="rId8"/>
    <p:sldId id="264" r:id="rId9"/>
    <p:sldId id="265" r:id="rId10"/>
    <p:sldId id="266" r:id="rId11"/>
    <p:sldId id="268" r:id="rId12"/>
    <p:sldId id="269" r:id="rId13"/>
    <p:sldId id="271" r:id="rId14"/>
    <p:sldId id="272" r:id="rId15"/>
    <p:sldId id="270" r:id="rId16"/>
    <p:sldId id="274" r:id="rId17"/>
    <p:sldId id="273" r:id="rId18"/>
    <p:sldId id="262" r:id="rId19"/>
    <p:sldId id="275" r:id="rId20"/>
    <p:sldId id="276" r:id="rId21"/>
    <p:sldId id="263" r:id="rId22"/>
    <p:sldId id="277" r:id="rId23"/>
    <p:sldId id="278" r:id="rId24"/>
    <p:sldId id="292" r:id="rId25"/>
    <p:sldId id="279" r:id="rId26"/>
    <p:sldId id="259" r:id="rId27"/>
    <p:sldId id="280" r:id="rId28"/>
    <p:sldId id="260" r:id="rId29"/>
    <p:sldId id="281" r:id="rId30"/>
    <p:sldId id="293" r:id="rId31"/>
    <p:sldId id="283" r:id="rId32"/>
    <p:sldId id="282" r:id="rId33"/>
    <p:sldId id="288" r:id="rId34"/>
    <p:sldId id="284" r:id="rId35"/>
    <p:sldId id="285" r:id="rId36"/>
    <p:sldId id="286" r:id="rId37"/>
    <p:sldId id="287" r:id="rId38"/>
    <p:sldId id="289" r:id="rId39"/>
    <p:sldId id="291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64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94660"/>
  </p:normalViewPr>
  <p:slideViewPr>
    <p:cSldViewPr snapToGrid="0">
      <p:cViewPr>
        <p:scale>
          <a:sx n="66" d="100"/>
          <a:sy n="66" d="100"/>
        </p:scale>
        <p:origin x="1877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A547F-89A5-4AB6-A23D-E376EF05937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4E406-50F8-4411-83B3-256EA3A6A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42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4E406-50F8-4411-83B3-256EA3A6A80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83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54" y="1124712"/>
            <a:ext cx="8277606" cy="3172968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54" y="4727448"/>
            <a:ext cx="8277606" cy="1481328"/>
          </a:xfrm>
        </p:spPr>
        <p:txBody>
          <a:bodyPr>
            <a:normAutofit/>
          </a:bodyPr>
          <a:lstStyle>
            <a:lvl1pPr marL="0" indent="0" algn="l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2054" y="6356351"/>
            <a:ext cx="20574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52260" y="6356351"/>
            <a:ext cx="20574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624870" y="434802"/>
            <a:ext cx="146304" cy="5280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433989" y="4501201"/>
            <a:ext cx="8276022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015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9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15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418657" y="0"/>
            <a:ext cx="8375585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374126" y="787352"/>
            <a:ext cx="96012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6" y="2478024"/>
            <a:ext cx="7626096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676" y="6356351"/>
            <a:ext cx="20574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5372" y="6356351"/>
            <a:ext cx="20574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46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418658" y="4981421"/>
            <a:ext cx="8351217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374126" y="5118581"/>
            <a:ext cx="109728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38" y="640080"/>
            <a:ext cx="8167878" cy="4114800"/>
          </a:xfrm>
        </p:spPr>
        <p:txBody>
          <a:bodyPr anchor="b">
            <a:normAutofit/>
          </a:bodyPr>
          <a:lstStyle>
            <a:lvl1pPr>
              <a:defRPr sz="49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5102352"/>
            <a:ext cx="795528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6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418657" y="0"/>
            <a:ext cx="8375585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374126" y="787352"/>
            <a:ext cx="96012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76" y="2478024"/>
            <a:ext cx="370332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9452" y="2478024"/>
            <a:ext cx="370332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676" y="6356351"/>
            <a:ext cx="20574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5372" y="6356351"/>
            <a:ext cx="20574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49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418657" y="0"/>
            <a:ext cx="8375585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374126" y="787352"/>
            <a:ext cx="96012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76" y="2372650"/>
            <a:ext cx="3703320" cy="823912"/>
          </a:xfrm>
        </p:spPr>
        <p:txBody>
          <a:bodyPr anchor="b"/>
          <a:lstStyle>
            <a:lvl1pPr marL="0" indent="0">
              <a:buNone/>
              <a:defRPr sz="1800" b="1" cap="none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76" y="3203688"/>
            <a:ext cx="3703320" cy="296851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9452" y="2372650"/>
            <a:ext cx="3703320" cy="823912"/>
          </a:xfrm>
        </p:spPr>
        <p:txBody>
          <a:bodyPr anchor="b"/>
          <a:lstStyle>
            <a:lvl1pPr marL="0" indent="0">
              <a:buNone/>
              <a:defRPr sz="1800" b="1" cap="none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9452" y="3203688"/>
            <a:ext cx="3703320" cy="296851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676" y="6356351"/>
            <a:ext cx="20574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5372" y="6356351"/>
            <a:ext cx="20574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96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499390" y="1533525"/>
            <a:ext cx="8187797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456813" y="2971798"/>
            <a:ext cx="96012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244" y="1938528"/>
            <a:ext cx="7632954" cy="2990088"/>
          </a:xfrm>
        </p:spPr>
        <p:txBody>
          <a:bodyPr>
            <a:normAutofit/>
          </a:bodyPr>
          <a:lstStyle>
            <a:lvl1pPr>
              <a:defRPr sz="40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95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17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418658" y="1162033"/>
            <a:ext cx="2805555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374126" y="1618375"/>
            <a:ext cx="109728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10" y="1709928"/>
            <a:ext cx="2324862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25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3894" y="1709928"/>
            <a:ext cx="5047488" cy="409651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510" y="3429000"/>
            <a:ext cx="2324862" cy="2066544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1510" y="6356351"/>
            <a:ext cx="20574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9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418658" y="1162033"/>
            <a:ext cx="2805555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374126" y="1618375"/>
            <a:ext cx="109728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10" y="1709928"/>
            <a:ext cx="2324862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25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23894" y="1161288"/>
            <a:ext cx="5047488" cy="4645152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510" y="3438144"/>
            <a:ext cx="2324862" cy="2057400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1510" y="6356351"/>
            <a:ext cx="20574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95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62A906-772F-493A-F99C-8F4F8C6D9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486" y="1699022"/>
            <a:ext cx="3017520" cy="2403101"/>
          </a:xfrm>
        </p:spPr>
        <p:txBody>
          <a:bodyPr anchor="b">
            <a:normAutofit/>
          </a:bodyPr>
          <a:lstStyle/>
          <a:p>
            <a:r>
              <a:rPr lang="en-US" sz="2775"/>
              <a:t>Always Go Back to the Stories: Mi’kmaw Stories and Legends as Evidence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1B635-2475-3750-38CA-2B49F3F1C4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486" y="4511942"/>
            <a:ext cx="3017519" cy="906106"/>
          </a:xfrm>
        </p:spPr>
        <p:txBody>
          <a:bodyPr>
            <a:normAutofit fontScale="92500"/>
          </a:bodyPr>
          <a:lstStyle/>
          <a:p>
            <a:r>
              <a:rPr lang="en-US" sz="1425"/>
              <a:t>Mercedes Peters, Sharing Our Stories Coordinator, </a:t>
            </a:r>
          </a:p>
          <a:p>
            <a:r>
              <a:rPr lang="en-US" sz="1425"/>
              <a:t>Mi’kmawey Debert Cultural Centre</a:t>
            </a:r>
          </a:p>
        </p:txBody>
      </p:sp>
      <p:sp>
        <p:nvSpPr>
          <p:cNvPr id="14" name="!!accent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9941" y="1117343"/>
            <a:ext cx="109728" cy="5280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2" y="4267440"/>
            <a:ext cx="3017520" cy="1371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 descr="A logo of a moose with a star and a red and black circle&#10;&#10;Description automatically generated">
            <a:extLst>
              <a:ext uri="{FF2B5EF4-FFF2-40B4-BE49-F238E27FC236}">
                <a16:creationId xmlns:a16="http://schemas.microsoft.com/office/drawing/2014/main" id="{1DF2CB66-2628-BD94-2E57-F0EBAA8AF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" r="1" b="1"/>
          <a:stretch/>
        </p:blipFill>
        <p:spPr>
          <a:xfrm>
            <a:off x="3651366" y="857257"/>
            <a:ext cx="5492635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79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i'kmawey Debert Cultural Centre – The Confederacy of Mainland Mi'kmaq">
            <a:extLst>
              <a:ext uri="{FF2B5EF4-FFF2-40B4-BE49-F238E27FC236}">
                <a16:creationId xmlns:a16="http://schemas.microsoft.com/office/drawing/2014/main" id="{214C0827-5778-2FD8-EC7D-82BBA2E38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031"/>
            <a:ext cx="9144000" cy="40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281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0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nderstanding and Protecting the Sites | Mi'kmawey Debert Cultural Centre">
            <a:extLst>
              <a:ext uri="{FF2B5EF4-FFF2-40B4-BE49-F238E27FC236}">
                <a16:creationId xmlns:a16="http://schemas.microsoft.com/office/drawing/2014/main" id="{FF00476D-F2D9-09D9-A5E9-B9D507E58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49" y="0"/>
            <a:ext cx="9375649" cy="703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038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178062A2-D346-DA05-6AA3-8043253C57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8213655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House" r:id="rId2" imgW="9144018" imgH="6010668" progId="">
                  <p:embed/>
                </p:oleObj>
              </mc:Choice>
              <mc:Fallback>
                <p:oleObj name="Photo House" r:id="rId2" imgW="9144018" imgH="6010668" progId="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F3F2D1FA-1373-C456-690E-59D4857674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0748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F5D141B4-3E24-3181-AB2E-075675F811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9779848"/>
              </p:ext>
            </p:extLst>
          </p:nvPr>
        </p:nvGraphicFramePr>
        <p:xfrm>
          <a:off x="251750" y="162769"/>
          <a:ext cx="8614458" cy="6460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House" r:id="rId2" imgW="6400813" imgH="4114808" progId="">
                  <p:embed/>
                </p:oleObj>
              </mc:Choice>
              <mc:Fallback>
                <p:oleObj name="Photo House" r:id="rId2" imgW="6400813" imgH="4114808" progId="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B9E4E8EC-7C50-907A-7369-443CC18385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750" y="162769"/>
                        <a:ext cx="8614458" cy="64608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65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C0531933-47CD-BFA9-67C8-E9A5B1A914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423682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2" imgW="8126984" imgH="6133333" progId="">
                  <p:embed/>
                </p:oleObj>
              </mc:Choice>
              <mc:Fallback>
                <p:oleObj name="PHOTO-PAINT" r:id="rId2" imgW="8126984" imgH="6133333" progId="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1B3F6789-6664-FACD-4295-D1960623ED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763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781 Broken Porcelain Vase Royalty-Free Images, Stock Photos &amp; Pictures |  Shutterstock">
            <a:extLst>
              <a:ext uri="{FF2B5EF4-FFF2-40B4-BE49-F238E27FC236}">
                <a16:creationId xmlns:a16="http://schemas.microsoft.com/office/drawing/2014/main" id="{259120FB-80E7-26BF-2BF3-8F2BDC9A3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43" y="1538288"/>
            <a:ext cx="8862715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952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Next Steps | Mi'kmawey Debert Cultural Centre">
            <a:extLst>
              <a:ext uri="{FF2B5EF4-FFF2-40B4-BE49-F238E27FC236}">
                <a16:creationId xmlns:a16="http://schemas.microsoft.com/office/drawing/2014/main" id="{0CF179A6-FD6F-5ACA-3CCA-2D768BD0B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3" r="-2" b="1506"/>
          <a:stretch/>
        </p:blipFill>
        <p:spPr bwMode="auto">
          <a:xfrm>
            <a:off x="4087896" y="3263116"/>
            <a:ext cx="5056104" cy="359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BFBE6DC-A529-017F-1DA8-E5DC128A2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" r="6428" b="2"/>
          <a:stretch/>
        </p:blipFill>
        <p:spPr>
          <a:xfrm>
            <a:off x="1315747" y="10"/>
            <a:ext cx="5070673" cy="3920034"/>
          </a:xfrm>
          <a:custGeom>
            <a:avLst/>
            <a:gdLst/>
            <a:ahLst/>
            <a:cxnLst/>
            <a:rect l="l" t="t" r="r" b="b"/>
            <a:pathLst>
              <a:path w="4113440" h="3920044">
                <a:moveTo>
                  <a:pt x="0" y="0"/>
                </a:moveTo>
                <a:lnTo>
                  <a:pt x="4113440" y="0"/>
                </a:lnTo>
                <a:lnTo>
                  <a:pt x="4113440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7186" name="Rectangle 7185">
            <a:extLst>
              <a:ext uri="{FF2B5EF4-FFF2-40B4-BE49-F238E27FC236}">
                <a16:creationId xmlns:a16="http://schemas.microsoft.com/office/drawing/2014/main" id="{806692FB-8FCB-4B46-A077-B6132E789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7070" y="160868"/>
            <a:ext cx="2516279" cy="2941382"/>
          </a:xfrm>
          <a:prstGeom prst="rect">
            <a:avLst/>
          </a:prstGeom>
          <a:solidFill>
            <a:srgbClr val="625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8" name="Rectangle 7187">
            <a:extLst>
              <a:ext uri="{FF2B5EF4-FFF2-40B4-BE49-F238E27FC236}">
                <a16:creationId xmlns:a16="http://schemas.microsoft.com/office/drawing/2014/main" id="{00FC960A-022A-4742-832C-FCE8ABEAB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649" y="4069977"/>
            <a:ext cx="1074446" cy="2019928"/>
          </a:xfrm>
          <a:prstGeom prst="rect">
            <a:avLst/>
          </a:prstGeom>
          <a:solidFill>
            <a:srgbClr val="625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Elders' Advisory Council | Mi'kmawey Debert Cultural Centre">
            <a:extLst>
              <a:ext uri="{FF2B5EF4-FFF2-40B4-BE49-F238E27FC236}">
                <a16:creationId xmlns:a16="http://schemas.microsoft.com/office/drawing/2014/main" id="{E7E29776-94BD-4F15-7826-D16608E88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1" r="5670" b="4"/>
          <a:stretch/>
        </p:blipFill>
        <p:spPr bwMode="auto">
          <a:xfrm>
            <a:off x="1315747" y="4069977"/>
            <a:ext cx="2651498" cy="201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920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looscap Trail, Nova Scotia">
            <a:extLst>
              <a:ext uri="{FF2B5EF4-FFF2-40B4-BE49-F238E27FC236}">
                <a16:creationId xmlns:a16="http://schemas.microsoft.com/office/drawing/2014/main" id="{322B52F4-1645-A044-1EF7-9058C96FB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1" y="387997"/>
            <a:ext cx="5042315" cy="38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0397E26-2593-0EA1-5293-7F85D75BB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796" y="1707503"/>
            <a:ext cx="35718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374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elcome To Legends of the Micmacs By Silas T. Rand">
            <a:extLst>
              <a:ext uri="{FF2B5EF4-FFF2-40B4-BE49-F238E27FC236}">
                <a16:creationId xmlns:a16="http://schemas.microsoft.com/office/drawing/2014/main" id="{A8B62994-203E-5660-3BB4-C9345C08F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3" y="280990"/>
            <a:ext cx="4590590" cy="578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egends of the Micmacs by Silas Tertius Rand | Open Library">
            <a:extLst>
              <a:ext uri="{FF2B5EF4-FFF2-40B4-BE49-F238E27FC236}">
                <a16:creationId xmlns:a16="http://schemas.microsoft.com/office/drawing/2014/main" id="{816FD5ED-72FB-3748-7A0A-9DC47CA7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52546"/>
            <a:ext cx="4042177" cy="58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276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More Glooscap Stories; Legends of the Wabanaki Indians: Hill, Kay: Books -  Amazon.ca">
            <a:extLst>
              <a:ext uri="{FF2B5EF4-FFF2-40B4-BE49-F238E27FC236}">
                <a16:creationId xmlns:a16="http://schemas.microsoft.com/office/drawing/2014/main" id="{00CB4799-8ECB-8DFD-52F1-77B19D693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738" y="136297"/>
            <a:ext cx="3918347" cy="593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Kay Hill - Woman Before Her Time">
            <a:extLst>
              <a:ext uri="{FF2B5EF4-FFF2-40B4-BE49-F238E27FC236}">
                <a16:creationId xmlns:a16="http://schemas.microsoft.com/office/drawing/2014/main" id="{59DF9CED-9EBE-38BE-5963-C7A8361EC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58" y="1777906"/>
            <a:ext cx="3686853" cy="483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614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Creation of Kluskap and the Mi'kmaq | Mi'kmawey Debert Cultural Centre">
            <a:extLst>
              <a:ext uri="{FF2B5EF4-FFF2-40B4-BE49-F238E27FC236}">
                <a16:creationId xmlns:a16="http://schemas.microsoft.com/office/drawing/2014/main" id="{4AAEDADF-C604-9536-C3C2-A23F3E44C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0"/>
            <a:ext cx="8350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797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GLUSKAP THE LIAR &amp; OTHER INDIAN TALES">
            <a:extLst>
              <a:ext uri="{FF2B5EF4-FFF2-40B4-BE49-F238E27FC236}">
                <a16:creationId xmlns:a16="http://schemas.microsoft.com/office/drawing/2014/main" id="{184ED12F-393D-48B1-0EF0-F00FCB31B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36385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orace P. Beck : Middlebury College News Bureau : Free Download, Borrow,  and Streaming : Internet Archive">
            <a:extLst>
              <a:ext uri="{FF2B5EF4-FFF2-40B4-BE49-F238E27FC236}">
                <a16:creationId xmlns:a16="http://schemas.microsoft.com/office/drawing/2014/main" id="{942CF778-3754-1064-2F75-49BD3AB08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089" y="857250"/>
            <a:ext cx="513159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483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67085F-FA93-7DA5-4C6E-55BAD9E3423B}"/>
              </a:ext>
            </a:extLst>
          </p:cNvPr>
          <p:cNvSpPr txBox="1"/>
          <p:nvPr/>
        </p:nvSpPr>
        <p:spPr>
          <a:xfrm>
            <a:off x="846307" y="1601416"/>
            <a:ext cx="400536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They wrote what they heard—not what they understood.</a:t>
            </a:r>
          </a:p>
        </p:txBody>
      </p:sp>
      <p:pic>
        <p:nvPicPr>
          <p:cNvPr id="12290" name="Picture 2" descr="Elders' Advisory Council | Mi'kmawey Debert Cultural Centre">
            <a:extLst>
              <a:ext uri="{FF2B5EF4-FFF2-40B4-BE49-F238E27FC236}">
                <a16:creationId xmlns:a16="http://schemas.microsoft.com/office/drawing/2014/main" id="{6D0FC474-E143-0316-81BB-E3605A787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238" y="1285875"/>
            <a:ext cx="2934713" cy="440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197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Mi'kmaq History Month 2020 - Gerald Gloade - Posters - YouTube">
            <a:extLst>
              <a:ext uri="{FF2B5EF4-FFF2-40B4-BE49-F238E27FC236}">
                <a16:creationId xmlns:a16="http://schemas.microsoft.com/office/drawing/2014/main" id="{DB95735E-941B-0261-90F7-EC65F8CAA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072" y="0"/>
            <a:ext cx="12188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ABC7E1-58ED-9085-C511-401F0813DFB9}"/>
              </a:ext>
            </a:extLst>
          </p:cNvPr>
          <p:cNvSpPr txBox="1"/>
          <p:nvPr/>
        </p:nvSpPr>
        <p:spPr>
          <a:xfrm>
            <a:off x="6581439" y="2206184"/>
            <a:ext cx="40272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Elder.</a:t>
            </a:r>
          </a:p>
          <a:p>
            <a:r>
              <a:rPr lang="en-US" sz="30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Doctor.</a:t>
            </a:r>
          </a:p>
          <a:p>
            <a:r>
              <a:rPr lang="en-US" sz="30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Uncle.</a:t>
            </a:r>
          </a:p>
          <a:p>
            <a:endParaRPr lang="en-US" sz="3000" dirty="0">
              <a:solidFill>
                <a:schemeClr val="bg1"/>
              </a:solidFill>
            </a:endParaRPr>
          </a:p>
          <a:p>
            <a:endParaRPr lang="en-US" sz="3000" dirty="0">
              <a:solidFill>
                <a:schemeClr val="bg1"/>
              </a:solidFill>
            </a:endParaRPr>
          </a:p>
          <a:p>
            <a:r>
              <a:rPr lang="en-US" sz="3000" i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Gerald </a:t>
            </a:r>
            <a:r>
              <a:rPr lang="en-US" sz="3000" i="1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Gloade</a:t>
            </a:r>
            <a:endParaRPr lang="en-US" sz="3000" i="1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697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009CFDF6-6700-1B0C-4256-6A58C9E0E1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09756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 PHOTO-PAINT 9.0 Image" r:id="rId2" imgW="3314286" imgH="2704762" progId="">
                  <p:embed/>
                </p:oleObj>
              </mc:Choice>
              <mc:Fallback>
                <p:oleObj name="Corel PHOTO-PAINT 9.0 Image" r:id="rId2" imgW="3314286" imgH="2704762" progId="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15538EEE-AD13-D981-E97B-8D3DE96135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8108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GeraldG\KejiTalkPhotos\NatRogerEldon.jpg">
            <a:extLst>
              <a:ext uri="{FF2B5EF4-FFF2-40B4-BE49-F238E27FC236}">
                <a16:creationId xmlns:a16="http://schemas.microsoft.com/office/drawing/2014/main" id="{4BF9BF14-42E0-BFFB-F9FB-DF0008C9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913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Geology.jpg">
            <a:extLst>
              <a:ext uri="{FF2B5EF4-FFF2-40B4-BE49-F238E27FC236}">
                <a16:creationId xmlns:a16="http://schemas.microsoft.com/office/drawing/2014/main" id="{E6A4FF83-DF5F-0412-27D1-0F64FF98E7F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5088" t="3485" r="4188" b="2559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18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GeraldG\KejiTalkPhotos\LegendMap.jpg">
            <a:extLst>
              <a:ext uri="{FF2B5EF4-FFF2-40B4-BE49-F238E27FC236}">
                <a16:creationId xmlns:a16="http://schemas.microsoft.com/office/drawing/2014/main" id="{0156C3EF-5506-7E5C-7DC5-60AC0BEB8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009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D2F17E4-0918-F924-DEC0-FEF7D5488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4970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352E1A30-01B5-9AB0-691E-7BC5376201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569761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9439275" imgH="7277100" progId="CorelDRAW.Graphic.12">
                  <p:embed/>
                </p:oleObj>
              </mc:Choice>
              <mc:Fallback>
                <p:oleObj name="CorelDRAW" r:id="rId2" imgW="9439275" imgH="7277100" progId="CorelDRAW.Graphic.12">
                  <p:embed/>
                  <p:pic>
                    <p:nvPicPr>
                      <p:cNvPr id="112642" name="Object 2">
                        <a:extLst>
                          <a:ext uri="{FF2B5EF4-FFF2-40B4-BE49-F238E27FC236}">
                            <a16:creationId xmlns:a16="http://schemas.microsoft.com/office/drawing/2014/main" id="{4EBB6CA5-7B11-1CD3-E892-7E79B6EB0A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1601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heretofindrocks.com/wp-content/uploads/2013/06/peterson6.jpg">
            <a:extLst>
              <a:ext uri="{FF2B5EF4-FFF2-40B4-BE49-F238E27FC236}">
                <a16:creationId xmlns:a16="http://schemas.microsoft.com/office/drawing/2014/main" id="{5911C180-62AB-6E06-0D63-25C6C3F05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4247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uro Power Centre — Atlantex Creative Works">
            <a:extLst>
              <a:ext uri="{FF2B5EF4-FFF2-40B4-BE49-F238E27FC236}">
                <a16:creationId xmlns:a16="http://schemas.microsoft.com/office/drawing/2014/main" id="{9C425557-72DC-49BD-C71F-2A4AC2803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2612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34C04DF-5013-4D4C-5DE8-38272E52F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452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ridgeIslandMagicCookingPot.jpg">
            <a:extLst>
              <a:ext uri="{FF2B5EF4-FFF2-40B4-BE49-F238E27FC236}">
                <a16:creationId xmlns:a16="http://schemas.microsoft.com/office/drawing/2014/main" id="{5BEC3E65-D045-6BE1-EF16-9932F588941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55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GeraldG\KejiTalkPhotos\PartridgeIsland.jpg">
            <a:extLst>
              <a:ext uri="{FF2B5EF4-FFF2-40B4-BE49-F238E27FC236}">
                <a16:creationId xmlns:a16="http://schemas.microsoft.com/office/drawing/2014/main" id="{A93ED0E6-ED9F-DD6E-F2FE-D832FE1C9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14967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GeraldG\KejiTalkPhotos\AmygdaloidalBasalts.jpg">
            <a:extLst>
              <a:ext uri="{FF2B5EF4-FFF2-40B4-BE49-F238E27FC236}">
                <a16:creationId xmlns:a16="http://schemas.microsoft.com/office/drawing/2014/main" id="{902657F3-D8F2-2C60-EB0F-CD46D7024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2171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ple of people walking on a beach&#10;&#10;Description automatically generated">
            <a:extLst>
              <a:ext uri="{FF2B5EF4-FFF2-40B4-BE49-F238E27FC236}">
                <a16:creationId xmlns:a16="http://schemas.microsoft.com/office/drawing/2014/main" id="{48A46593-8EDA-899A-B6A3-09579792D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969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oking pot bubbles">
            <a:hlinkClick r:id="" action="ppaction://media"/>
            <a:extLst>
              <a:ext uri="{FF2B5EF4-FFF2-40B4-BE49-F238E27FC236}">
                <a16:creationId xmlns:a16="http://schemas.microsoft.com/office/drawing/2014/main" id="{61373CA6-C1C5-3AEB-606D-83BA22EF31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605" y="-17684"/>
            <a:ext cx="3877519" cy="6893367"/>
          </a:xfrm>
          <a:prstGeom prst="rect">
            <a:avLst/>
          </a:prstGeom>
        </p:spPr>
      </p:pic>
      <p:pic>
        <p:nvPicPr>
          <p:cNvPr id="3" name="Picture 2" descr="A person standing in water&#10;&#10;Description automatically generated">
            <a:extLst>
              <a:ext uri="{FF2B5EF4-FFF2-40B4-BE49-F238E27FC236}">
                <a16:creationId xmlns:a16="http://schemas.microsoft.com/office/drawing/2014/main" id="{F320FC70-8B7B-E0CE-ECA2-BE5EADD231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6999" y="1373995"/>
            <a:ext cx="5480012" cy="411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0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e Age Mammals - Giant Beaver — Canada (Ontario) Beneath Our Feet">
            <a:extLst>
              <a:ext uri="{FF2B5EF4-FFF2-40B4-BE49-F238E27FC236}">
                <a16:creationId xmlns:a16="http://schemas.microsoft.com/office/drawing/2014/main" id="{12654342-EBE3-EDFC-F5CC-6FABF77E2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" y="26043"/>
            <a:ext cx="6876269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Documents and Settings\GeraldG\KejiTalkPhotos\GBTooth.jpg">
            <a:extLst>
              <a:ext uri="{FF2B5EF4-FFF2-40B4-BE49-F238E27FC236}">
                <a16:creationId xmlns:a16="http://schemas.microsoft.com/office/drawing/2014/main" id="{E8F3A054-B3FA-71EF-A49E-5663533C3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597" y="3650999"/>
            <a:ext cx="4029074" cy="302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8638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xploring Our Histories | Mi'kmawey Debert Cultural Centre">
            <a:extLst>
              <a:ext uri="{FF2B5EF4-FFF2-40B4-BE49-F238E27FC236}">
                <a16:creationId xmlns:a16="http://schemas.microsoft.com/office/drawing/2014/main" id="{A8688414-ACFB-6E71-06E5-35EC70E94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17" y="231494"/>
            <a:ext cx="6503899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 descr="C:\Documents and Settings\GeraldG\KejiTalkPhotos\BeaverSkullsBnL.jpg">
            <a:extLst>
              <a:ext uri="{FF2B5EF4-FFF2-40B4-BE49-F238E27FC236}">
                <a16:creationId xmlns:a16="http://schemas.microsoft.com/office/drawing/2014/main" id="{2154D52E-EADA-D9C5-EE95-3D0081589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066" y="3194611"/>
            <a:ext cx="5639186" cy="352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556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pload.wikimedia.org/wikipedia/commons/6/68/Cape_split01.jpg">
            <a:extLst>
              <a:ext uri="{FF2B5EF4-FFF2-40B4-BE49-F238E27FC236}">
                <a16:creationId xmlns:a16="http://schemas.microsoft.com/office/drawing/2014/main" id="{062AD1E1-FDF7-E6C7-92EA-3F0C8250B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17924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D0F84D5-5582-12C5-300E-81534732B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7378"/>
            <a:ext cx="6204950" cy="644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DEF453-CD3E-5A8B-F809-C46B5912D2D9}"/>
              </a:ext>
            </a:extLst>
          </p:cNvPr>
          <p:cNvSpPr txBox="1"/>
          <p:nvPr/>
        </p:nvSpPr>
        <p:spPr>
          <a:xfrm>
            <a:off x="5912427" y="2166505"/>
            <a:ext cx="26808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From Horace Beck, </a:t>
            </a:r>
            <a:r>
              <a:rPr lang="en-US" sz="2400" i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Glooscap the Liar and Other Indian Tales </a:t>
            </a:r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(1966)</a:t>
            </a:r>
          </a:p>
        </p:txBody>
      </p:sp>
    </p:spTree>
    <p:extLst>
      <p:ext uri="{BB962C8B-B14F-4D97-AF65-F5344CB8AC3E}">
        <p14:creationId xmlns:p14="http://schemas.microsoft.com/office/powerpoint/2010/main" val="4124069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Creation of Kluskap and the Mi'kmaq | Mi'kmawey Debert Cultural Centre">
            <a:extLst>
              <a:ext uri="{FF2B5EF4-FFF2-40B4-BE49-F238E27FC236}">
                <a16:creationId xmlns:a16="http://schemas.microsoft.com/office/drawing/2014/main" id="{E98A3FD1-38EF-90E8-6D5F-BB80A32E7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8867" y="0"/>
            <a:ext cx="123112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137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943EECF-03A4-4CEB-899E-47C8038396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276" y="1096831"/>
            <a:ext cx="8657450" cy="44493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498762" y="3077327"/>
            <a:ext cx="143144" cy="4937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C:\Documents and Settings\GeraldG\KejiTalkPhotos\PartridgeIslandPhoto.jpg">
            <a:extLst>
              <a:ext uri="{FF2B5EF4-FFF2-40B4-BE49-F238E27FC236}">
                <a16:creationId xmlns:a16="http://schemas.microsoft.com/office/drawing/2014/main" id="{2EC6E007-EA1A-AEAB-AA15-C49384789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744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819" y="857250"/>
            <a:ext cx="7472363" cy="51435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76200" sx="102000" sy="102000" algn="ctr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 descr="PartridgeIslandMagicCookingPot.jpg">
            <a:extLst>
              <a:ext uri="{FF2B5EF4-FFF2-40B4-BE49-F238E27FC236}">
                <a16:creationId xmlns:a16="http://schemas.microsoft.com/office/drawing/2014/main" id="{9E9A3056-878F-8E24-DA22-3B11E46FF6B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-44606" t="-33014" r="-26156" b="-18851"/>
          <a:stretch/>
        </p:blipFill>
        <p:spPr>
          <a:xfrm>
            <a:off x="-4079630" y="-2274277"/>
            <a:ext cx="15607401" cy="10410092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0510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33FE54A-A994-42FB-94E0-168474F6B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D7B477-8513-4219-81DB-3A481B53E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079" y="0"/>
            <a:ext cx="7879842" cy="136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C:\Documents and Settings\GeraldG\KejiTalkPhotos\PartridgeIsland.jpg">
            <a:extLst>
              <a:ext uri="{FF2B5EF4-FFF2-40B4-BE49-F238E27FC236}">
                <a16:creationId xmlns:a16="http://schemas.microsoft.com/office/drawing/2014/main" id="{EC3EFB1C-E14B-6A73-2739-3B455FAF9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2846" r="2" b="7372"/>
          <a:stretch/>
        </p:blipFill>
        <p:spPr bwMode="auto">
          <a:xfrm>
            <a:off x="-351692" y="0"/>
            <a:ext cx="10184544" cy="6858000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16BB282-D67A-4262-B395-9B9E593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6338062"/>
            <a:ext cx="7879842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099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B0549EF-E3A5-48D7-9134-A4E08C0E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16DD803-634F-4EF2-A1E7-B1911DE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438860"/>
            <a:ext cx="8375586" cy="5752769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7B63F8-D1F3-4D40-B2D4-779BAE82B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522915" y="-3504490"/>
            <a:ext cx="167069" cy="7886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C:\GeraldsFartPolio\GGStoryImages\KluskapGiantBeaverStonesSmall.jpg">
            <a:extLst>
              <a:ext uri="{FF2B5EF4-FFF2-40B4-BE49-F238E27FC236}">
                <a16:creationId xmlns:a16="http://schemas.microsoft.com/office/drawing/2014/main" id="{6456512F-2D4B-AAFC-6E00-32DDA6B5A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" b="885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8825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943EECF-03A4-4CEB-899E-47C8038396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276" y="1096831"/>
            <a:ext cx="8657450" cy="44493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498762" y="3077327"/>
            <a:ext cx="143144" cy="4937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A body of water with rocks in it&#10;&#10;Description automatically generated">
            <a:extLst>
              <a:ext uri="{FF2B5EF4-FFF2-40B4-BE49-F238E27FC236}">
                <a16:creationId xmlns:a16="http://schemas.microsoft.com/office/drawing/2014/main" id="{8C5FC8B2-1322-E215-2535-47EC8A256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6" r="-2" b="-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40616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7653</TotalTime>
  <Words>59</Words>
  <Application>Microsoft Office PowerPoint</Application>
  <PresentationFormat>On-screen Show (4:3)</PresentationFormat>
  <Paragraphs>12</Paragraphs>
  <Slides>39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Aptos</vt:lpstr>
      <vt:lpstr>Arial</vt:lpstr>
      <vt:lpstr>Avenir Next LT Pro</vt:lpstr>
      <vt:lpstr>Calibri</vt:lpstr>
      <vt:lpstr>Inter</vt:lpstr>
      <vt:lpstr>AccentBoxVTI</vt:lpstr>
      <vt:lpstr>Photo House</vt:lpstr>
      <vt:lpstr>PHOTO-PAINT</vt:lpstr>
      <vt:lpstr>Corel PHOTO-PAINT 9.0 Image</vt:lpstr>
      <vt:lpstr>CorelDRAW</vt:lpstr>
      <vt:lpstr>Always Go Back to the Stories: Mi’kmaw Stories and Legends as Evidence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Mercedes Peters</dc:creator>
  <cp:lastModifiedBy>Mercedes Peters</cp:lastModifiedBy>
  <cp:revision>5</cp:revision>
  <dcterms:created xsi:type="dcterms:W3CDTF">2024-10-31T12:08:26Z</dcterms:created>
  <dcterms:modified xsi:type="dcterms:W3CDTF">2024-11-05T19:43:02Z</dcterms:modified>
</cp:coreProperties>
</file>