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3"/>
  </p:notesMasterIdLst>
  <p:sldIdLst>
    <p:sldId id="256" r:id="rId2"/>
    <p:sldId id="261" r:id="rId3"/>
    <p:sldId id="267" r:id="rId4"/>
    <p:sldId id="268" r:id="rId5"/>
    <p:sldId id="266" r:id="rId6"/>
    <p:sldId id="264" r:id="rId7"/>
    <p:sldId id="260" r:id="rId8"/>
    <p:sldId id="259" r:id="rId9"/>
    <p:sldId id="270" r:id="rId10"/>
    <p:sldId id="271" r:id="rId11"/>
    <p:sldId id="265" r:id="rId1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D7CB"/>
    <a:srgbClr val="9BAFB6"/>
    <a:srgbClr val="506988"/>
    <a:srgbClr val="404D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91"/>
    <p:restoredTop sz="96687"/>
  </p:normalViewPr>
  <p:slideViewPr>
    <p:cSldViewPr snapToGrid="0">
      <p:cViewPr>
        <p:scale>
          <a:sx n="97" d="100"/>
          <a:sy n="97" d="100"/>
        </p:scale>
        <p:origin x="1560" y="1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CA" dirty="0"/>
              <a:t>Hi everyone, I’m Alexa Heenan and I’m the research coordinator at </a:t>
            </a:r>
            <a:r>
              <a:rPr lang="en-CA" dirty="0" err="1"/>
              <a:t>Havlik</a:t>
            </a:r>
            <a:r>
              <a:rPr lang="en-CA" dirty="0"/>
              <a:t> Consulting Group where I’ve been a researcher for almost 5 years now. </a:t>
            </a:r>
          </a:p>
          <a:p>
            <a:pPr marL="171450" lvl="0" indent="-171450" algn="l" rtl="0">
              <a:spcBef>
                <a:spcPts val="0"/>
              </a:spcBef>
              <a:spcAft>
                <a:spcPts val="0"/>
              </a:spcAft>
            </a:pPr>
            <a:r>
              <a:rPr lang="en-CA" dirty="0"/>
              <a:t>Today I’m presenting on Images in Specific Claims as a visual approach to research </a:t>
            </a:r>
          </a:p>
          <a:p>
            <a:pPr marL="171450" lvl="0" indent="-171450" algn="l" rtl="0">
              <a:spcBef>
                <a:spcPts val="0"/>
              </a:spcBef>
              <a:spcAft>
                <a:spcPts val="0"/>
              </a:spcAft>
            </a:pPr>
            <a:endParaRPr lang="en-CA" dirty="0"/>
          </a:p>
          <a:p>
            <a:pPr marL="0" lvl="0" indent="0" algn="l" rtl="0">
              <a:spcBef>
                <a:spcPts val="0"/>
              </a:spcBef>
              <a:spcAft>
                <a:spcPts val="0"/>
              </a:spcAft>
              <a:buNone/>
            </a:pPr>
            <a:endParaRPr dirty="0"/>
          </a:p>
        </p:txBody>
      </p:sp>
      <p:sp>
        <p:nvSpPr>
          <p:cNvPr id="49" name="Google Shape;4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00C86-3ED6-434F-4337-CCA4935517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7E64CA-821A-D6CF-CF05-1BC656032153}"/>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C7D46E09-98D9-6E31-CF45-9674C7E42E51}"/>
              </a:ext>
            </a:extLst>
          </p:cNvPr>
          <p:cNvSpPr>
            <a:spLocks noGrp="1"/>
          </p:cNvSpPr>
          <p:nvPr>
            <p:ph type="body" idx="1"/>
          </p:nvPr>
        </p:nvSpPr>
        <p:spPr/>
        <p:txBody>
          <a:bodyPr/>
          <a:lstStyle/>
          <a:p>
            <a:r>
              <a:rPr lang="en-US" dirty="0"/>
              <a:t>So, there are several benefits to using images in Specific Claims</a:t>
            </a:r>
          </a:p>
          <a:p>
            <a:r>
              <a:rPr lang="en-US" dirty="0"/>
              <a:t>As we’ve just seen, images can be an alternate source of information when we run into roadblocks with textual evidence</a:t>
            </a:r>
          </a:p>
          <a:p>
            <a:r>
              <a:rPr lang="en-US" dirty="0"/>
              <a:t>They can support textual evidence by helping visualize something we are talking about</a:t>
            </a:r>
          </a:p>
          <a:p>
            <a:r>
              <a:rPr lang="en-US" dirty="0"/>
              <a:t>They allow us conduct a visual analysis </a:t>
            </a:r>
          </a:p>
          <a:p>
            <a:r>
              <a:rPr lang="en-US" dirty="0"/>
              <a:t>They also connect the past to the present when we bring these images into community</a:t>
            </a:r>
          </a:p>
          <a:p>
            <a:r>
              <a:rPr lang="en-US" dirty="0"/>
              <a:t>I actually presented on the bridge claim I shared with you completed through images which was really fun</a:t>
            </a:r>
          </a:p>
          <a:p>
            <a:r>
              <a:rPr lang="en-US" dirty="0"/>
              <a:t>And by doing this we can spark some really great stories with members that can sometimes lead to other claims</a:t>
            </a:r>
          </a:p>
        </p:txBody>
      </p:sp>
    </p:spTree>
    <p:extLst>
      <p:ext uri="{BB962C8B-B14F-4D97-AF65-F5344CB8AC3E}">
        <p14:creationId xmlns:p14="http://schemas.microsoft.com/office/powerpoint/2010/main" val="3095722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 I have three big take aways for you</a:t>
            </a:r>
          </a:p>
          <a:p>
            <a:r>
              <a:rPr lang="en-US" dirty="0"/>
              <a:t>One, be creative in you research</a:t>
            </a:r>
          </a:p>
          <a:p>
            <a:r>
              <a:rPr lang="en-US" dirty="0"/>
              <a:t>Two, when encountering a roadblock in textual evidence, try looking at images as a source of information</a:t>
            </a:r>
          </a:p>
          <a:p>
            <a:r>
              <a:rPr lang="en-US" dirty="0"/>
              <a:t>Three, now that you’ve learned about my skill, take the time at this conference to get to know other researchers and find out what skills they bring to Specific Claims because we are all here to learn from </a:t>
            </a:r>
            <a:r>
              <a:rPr lang="en-US"/>
              <a:t>each other</a:t>
            </a:r>
            <a:endParaRPr lang="en-US" dirty="0"/>
          </a:p>
          <a:p>
            <a:endParaRPr lang="en-US" dirty="0"/>
          </a:p>
          <a:p>
            <a:endParaRPr lang="en-US" dirty="0"/>
          </a:p>
        </p:txBody>
      </p:sp>
    </p:spTree>
    <p:extLst>
      <p:ext uri="{BB962C8B-B14F-4D97-AF65-F5344CB8AC3E}">
        <p14:creationId xmlns:p14="http://schemas.microsoft.com/office/powerpoint/2010/main" val="3719051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Like many of you here probably, I came into specific claims by chance</a:t>
            </a:r>
          </a:p>
          <a:p>
            <a:r>
              <a:rPr lang="en-US" dirty="0"/>
              <a:t>Here was a job that combined my interests in research and Indigenous history, but I really didn’t know what I was getting myself into because I was coming from the art world</a:t>
            </a:r>
          </a:p>
          <a:p>
            <a:r>
              <a:rPr lang="en-US" dirty="0"/>
              <a:t>I’d never heard of a specific claim, and didn’t know what they were, so this was all very new to me</a:t>
            </a:r>
          </a:p>
          <a:p>
            <a:r>
              <a:rPr lang="en-US" dirty="0"/>
              <a:t>But as we all know, Specific Claims is a very niche career where we might bring our experience in research, ability to ask questions and eye for detail, but a lot of the learning happens on the job.</a:t>
            </a:r>
          </a:p>
          <a:p>
            <a:r>
              <a:rPr lang="en-US" dirty="0"/>
              <a:t>Now, I’ve been incredibly lucky to have a great team of leaders and researchers to learn from and work with at HCG and what I love most is the different skills sets and backgrounds that we all bring to the Specific Claims process.</a:t>
            </a:r>
          </a:p>
          <a:p>
            <a:r>
              <a:rPr lang="en-US" dirty="0"/>
              <a:t>The background that I bring to the team and to you today is one in art history and visual studies</a:t>
            </a:r>
          </a:p>
          <a:p>
            <a:r>
              <a:rPr lang="en-US" dirty="0"/>
              <a:t>Now, I’m sure you are all probably asking yourselves, how does this skillset apply to Specific Claims?</a:t>
            </a:r>
          </a:p>
          <a:p>
            <a:endParaRPr lang="en-US" dirty="0"/>
          </a:p>
          <a:p>
            <a:r>
              <a:rPr lang="en-US" dirty="0"/>
              <a:t>First and foremost, I’m a visual learner and an art history degree taught me to understand history visually and seek information through a different approach</a:t>
            </a:r>
          </a:p>
          <a:p>
            <a:r>
              <a:rPr lang="en-US" dirty="0"/>
              <a:t>Having the ability to read and analyze an image provides an alternative lens through which to understand various cultures, histories, experiences, world views, and the list goes on.</a:t>
            </a:r>
          </a:p>
          <a:p>
            <a:endParaRPr lang="en-US" dirty="0"/>
          </a:p>
          <a:p>
            <a:r>
              <a:rPr lang="en-US" dirty="0"/>
              <a:t>For example, we can learn a lot about Indigenous history and colonial history through contemporary Indigenous art.</a:t>
            </a:r>
          </a:p>
          <a:p>
            <a:r>
              <a:rPr lang="en-US" dirty="0"/>
              <a:t>This is a work by Metis artist Bob Boyer called ”A Smallpox Issue” and it belongs to a series of works painted on blankets.</a:t>
            </a:r>
          </a:p>
          <a:p>
            <a:r>
              <a:rPr lang="en-US" dirty="0"/>
              <a:t>Now we often read about the horrific smallpox epidemics that swept through Indigenous communities and decimated populations</a:t>
            </a:r>
          </a:p>
          <a:p>
            <a:r>
              <a:rPr lang="en-US" dirty="0"/>
              <a:t>But to see it portrayed as Boyer does here is another way of learning, processing and understanding the </a:t>
            </a:r>
            <a:r>
              <a:rPr lang="en-US" dirty="0">
                <a:highlight>
                  <a:srgbClr val="FFFF00"/>
                </a:highlight>
              </a:rPr>
              <a:t>devastating impact of colonialism upon Indigenous peoples</a:t>
            </a:r>
          </a:p>
          <a:p>
            <a:r>
              <a:rPr lang="en-US" dirty="0"/>
              <a:t>Boyer and his works really opened up a new door for me when it came to new ways of learning about history, especially through an Indigenous lens</a:t>
            </a:r>
          </a:p>
          <a:p>
            <a:endParaRPr lang="en-US" dirty="0"/>
          </a:p>
          <a:p>
            <a:r>
              <a:rPr lang="en-US" dirty="0"/>
              <a:t>However, when I did my Masters in art history, I turned my attention to Indigenous representation in historical and contemporary photographs</a:t>
            </a:r>
          </a:p>
        </p:txBody>
      </p:sp>
    </p:spTree>
    <p:extLst>
      <p:ext uri="{BB962C8B-B14F-4D97-AF65-F5344CB8AC3E}">
        <p14:creationId xmlns:p14="http://schemas.microsoft.com/office/powerpoint/2010/main" val="2863162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 here we have a historical photograph on the left Titled “Man with Heron Hat” by Edward Curtis and a contemporary photograph done is a historical style in on the right of Andy Everson of the K'ómoks First Nation</a:t>
            </a:r>
          </a:p>
          <a:p>
            <a:endParaRPr lang="en-US" dirty="0"/>
          </a:p>
          <a:p>
            <a:r>
              <a:rPr lang="en-US" dirty="0"/>
              <a:t>Now, I’ve chosen the work on the left to link back to the previous presentations we’ve just seen and listened to as an example of another way of understanding and representing Indigenous laws </a:t>
            </a:r>
          </a:p>
          <a:p>
            <a:r>
              <a:rPr lang="en-US" dirty="0"/>
              <a:t>At first glance the image on the left is a beautiful documentation of this ceremonial headpiece that we can see has been carved.</a:t>
            </a:r>
          </a:p>
          <a:p>
            <a:r>
              <a:rPr lang="en-US" dirty="0"/>
              <a:t>However, when </a:t>
            </a:r>
            <a:r>
              <a:rPr lang="en-CA" b="0" i="0" u="none" strike="noStrike" dirty="0">
                <a:solidFill>
                  <a:srgbClr val="4D5156"/>
                </a:solidFill>
                <a:effectLst/>
                <a:latin typeface="Arial" panose="020B0604020202020204" pitchFamily="34" charset="0"/>
              </a:rPr>
              <a:t>Kwakwaka'wakw</a:t>
            </a:r>
            <a:r>
              <a:rPr lang="en-US" b="0" i="0" u="none" strike="noStrike" dirty="0">
                <a:solidFill>
                  <a:srgbClr val="4D5156"/>
                </a:solidFill>
                <a:effectLst/>
                <a:latin typeface="Arial" panose="020B0604020202020204" pitchFamily="34" charset="0"/>
              </a:rPr>
              <a:t> artist Marianne Nicholson spoke about this image, she revealed the significance and meaning behind this work.</a:t>
            </a:r>
          </a:p>
          <a:p>
            <a:r>
              <a:rPr lang="en-US" b="0" i="0" u="none" strike="noStrike" dirty="0">
                <a:solidFill>
                  <a:srgbClr val="4D5156"/>
                </a:solidFill>
                <a:effectLst/>
                <a:latin typeface="Arial" panose="020B0604020202020204" pitchFamily="34" charset="0"/>
              </a:rPr>
              <a:t>Nicholson identified this man as Master Carver Chief Herbert Johnson and spoke to the creation of the hat for ceremonial use which relates back to land rights and the relationships to the land that is passed down from generation to generation as a hereditary right to harvest</a:t>
            </a:r>
          </a:p>
          <a:p>
            <a:r>
              <a:rPr lang="en-US" b="0" i="0" u="none" strike="noStrike" dirty="0">
                <a:solidFill>
                  <a:srgbClr val="4D5156"/>
                </a:solidFill>
                <a:effectLst/>
                <a:latin typeface="Arial" panose="020B0604020202020204" pitchFamily="34" charset="0"/>
              </a:rPr>
              <a:t>Therefore, Herbert Johnson had the hereditary right to create this piece but also to wear it and it would have shown a particular relationship to a story, that then would have related to a place or a location in the land</a:t>
            </a:r>
          </a:p>
          <a:p>
            <a:r>
              <a:rPr lang="en-US" b="0" i="0" u="none" strike="noStrike" dirty="0">
                <a:solidFill>
                  <a:srgbClr val="4D5156"/>
                </a:solidFill>
                <a:effectLst/>
                <a:latin typeface="Arial" panose="020B0604020202020204" pitchFamily="34" charset="0"/>
              </a:rPr>
              <a:t>And this hat has all of this symbolism carved into it and when he wore it he displayed all of that.</a:t>
            </a:r>
          </a:p>
          <a:p>
            <a:r>
              <a:rPr lang="en-US" b="0" i="0" u="none" strike="noStrike" dirty="0">
                <a:solidFill>
                  <a:srgbClr val="4D5156"/>
                </a:solidFill>
                <a:effectLst/>
                <a:latin typeface="Arial" panose="020B0604020202020204" pitchFamily="34" charset="0"/>
              </a:rPr>
              <a:t>Lastly, Nicholson goes on to state that in a way the hat itself is a legal text.</a:t>
            </a:r>
          </a:p>
          <a:p>
            <a:r>
              <a:rPr lang="en-US" b="0" i="0" u="none" strike="noStrike" dirty="0">
                <a:solidFill>
                  <a:srgbClr val="4D5156"/>
                </a:solidFill>
                <a:effectLst/>
                <a:latin typeface="Arial" panose="020B0604020202020204" pitchFamily="34" charset="0"/>
              </a:rPr>
              <a:t>Today under modern systems we write these things down but through Indigenous Law, the wearing of that hat, the creation, the witnessing and the approval of that hat is a legal process in itself.</a:t>
            </a:r>
          </a:p>
          <a:p>
            <a:endParaRPr lang="en-US" dirty="0"/>
          </a:p>
          <a:p>
            <a:r>
              <a:rPr lang="en-US" dirty="0"/>
              <a:t>I’ve also included here a photograph taken by contemporary Dine Photographer Will Wilson of Andy Everson of the K'ómoks First Nation who holds a photograph taken by Curtis of his grandmother as a reminder of how recent the history of these images are</a:t>
            </a:r>
          </a:p>
          <a:p>
            <a:endParaRPr lang="en-US" dirty="0"/>
          </a:p>
          <a:p>
            <a:r>
              <a:rPr lang="en-US" dirty="0"/>
              <a:t>My fascination and curiosity around historical photographs and the meaning that can be found within them has seeped into my approach to Specific Claims</a:t>
            </a:r>
          </a:p>
          <a:p>
            <a:endParaRPr lang="en-US" dirty="0"/>
          </a:p>
        </p:txBody>
      </p:sp>
    </p:spTree>
    <p:extLst>
      <p:ext uri="{BB962C8B-B14F-4D97-AF65-F5344CB8AC3E}">
        <p14:creationId xmlns:p14="http://schemas.microsoft.com/office/powerpoint/2010/main" val="125810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15BE1-6130-60E4-936F-6371732C45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D03E22-03F3-E347-D167-35F9E994FAFE}"/>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856C1280-2D8E-92D2-11AD-42C27C442E5B}"/>
              </a:ext>
            </a:extLst>
          </p:cNvPr>
          <p:cNvSpPr>
            <a:spLocks noGrp="1"/>
          </p:cNvSpPr>
          <p:nvPr>
            <p:ph type="body" idx="1"/>
          </p:nvPr>
        </p:nvSpPr>
        <p:spPr/>
        <p:txBody>
          <a:bodyPr/>
          <a:lstStyle/>
          <a:p>
            <a:r>
              <a:rPr lang="en-US" dirty="0"/>
              <a:t>As we are all very aware, Specific Claims are centered around textual evidence like government correspondence.</a:t>
            </a:r>
          </a:p>
          <a:p>
            <a:r>
              <a:rPr lang="en-US" dirty="0"/>
              <a:t>I remember reading my first Specific Claim and asking myself “ where are the images?” Where can I breathe and take a break within this report?</a:t>
            </a:r>
          </a:p>
          <a:p>
            <a:r>
              <a:rPr lang="en-US" dirty="0"/>
              <a:t>I was inspired to do this presentation ever since the team at NNTC presented on the use of drone footage two years back and again last year on the use of drone, video footage and GIS mapping in their specific claims.</a:t>
            </a:r>
          </a:p>
          <a:p>
            <a:r>
              <a:rPr lang="en-US" dirty="0"/>
              <a:t>So shoutout to Shannon Williams, Serena </a:t>
            </a:r>
            <a:r>
              <a:rPr lang="en-US" dirty="0" err="1"/>
              <a:t>Hunsbedt</a:t>
            </a:r>
            <a:r>
              <a:rPr lang="en-US" dirty="0"/>
              <a:t>, and Jenny Donlan at NNTC!</a:t>
            </a:r>
          </a:p>
          <a:p>
            <a:r>
              <a:rPr lang="en-US" dirty="0"/>
              <a:t>Now, what’s great about images is that they provide an alternative way of understanding but also a new source of information that we can turn to as researchers when faced with roadblocks in the textual evidence</a:t>
            </a:r>
          </a:p>
          <a:p>
            <a:endParaRPr lang="en-US" dirty="0"/>
          </a:p>
        </p:txBody>
      </p:sp>
    </p:spTree>
    <p:extLst>
      <p:ext uri="{BB962C8B-B14F-4D97-AF65-F5344CB8AC3E}">
        <p14:creationId xmlns:p14="http://schemas.microsoft.com/office/powerpoint/2010/main" val="448010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Now, speaking of a visual approach, lets step back for a quick second and first ask, what is an image?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By definition, </a:t>
            </a:r>
            <a:r>
              <a:rPr lang="en-US" sz="1100" dirty="0">
                <a:latin typeface="Verdana" panose="020B0604030504040204" pitchFamily="34" charset="0"/>
                <a:ea typeface="Verdana" panose="020B0604030504040204" pitchFamily="34" charset="0"/>
                <a:cs typeface="Verdana" panose="020B0604030504040204" pitchFamily="34" charset="0"/>
              </a:rPr>
              <a:t>an image is a visual representation that can be two dimensional like a photograph or three dimensional like a sculpture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latin typeface="Verdana" panose="020B0604030504040204" pitchFamily="34" charset="0"/>
                <a:ea typeface="Verdana" panose="020B0604030504040204" pitchFamily="34" charset="0"/>
                <a:cs typeface="Verdana" panose="020B0604030504040204" pitchFamily="34" charset="0"/>
              </a:rPr>
              <a:t>Here we have examples of a photograph of two Cree men packing fur</a:t>
            </a:r>
          </a:p>
          <a:p>
            <a:r>
              <a:rPr lang="en-US" dirty="0"/>
              <a:t>We have Haida artist Bill Reid’s monumental carving titled Raven and the First Man which depicts the story of human creation according to Haida legend.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And lastly, a print from a 1920s Game Act publication where we see text play with an image as it states, “Don’t treat the Forest as you treated ME” and they use the image of the buffalo as a stark reminder of what happened with the buffalo</a:t>
            </a:r>
            <a:endParaRPr lang="en-US" dirty="0"/>
          </a:p>
        </p:txBody>
      </p:sp>
    </p:spTree>
    <p:extLst>
      <p:ext uri="{BB962C8B-B14F-4D97-AF65-F5344CB8AC3E}">
        <p14:creationId xmlns:p14="http://schemas.microsoft.com/office/powerpoint/2010/main" val="853311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 what does an image say?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When looking at an image we all bring our own experiences to our understanding and reading of it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latin typeface="Verdana" panose="020B0604030504040204" pitchFamily="34" charset="0"/>
                <a:ea typeface="Verdana" panose="020B0604030504040204" pitchFamily="34" charset="0"/>
                <a:cs typeface="Verdana" panose="020B0604030504040204" pitchFamily="34" charset="0"/>
              </a:rPr>
              <a:t>However, something that is always constant is that an image reflects its maker, time, place, values, etc.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latin typeface="Verdana" panose="020B0604030504040204" pitchFamily="34" charset="0"/>
                <a:ea typeface="Verdana" panose="020B0604030504040204" pitchFamily="34" charset="0"/>
                <a:cs typeface="Verdana" panose="020B0604030504040204" pitchFamily="34" charset="0"/>
              </a:rPr>
              <a:t>Here we have an example of a political cartoon that might not resonate with the average person that’s removed from politics and Indigenous issues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latin typeface="Verdana" panose="020B0604030504040204" pitchFamily="34" charset="0"/>
                <a:ea typeface="Verdana" panose="020B0604030504040204" pitchFamily="34" charset="0"/>
                <a:cs typeface="Verdana" panose="020B0604030504040204" pitchFamily="34" charset="0"/>
              </a:rPr>
              <a:t>However, I’m sure this cartoon by Everette </a:t>
            </a:r>
            <a:r>
              <a:rPr lang="en-US" sz="1100" dirty="0" err="1">
                <a:latin typeface="Verdana" panose="020B0604030504040204" pitchFamily="34" charset="0"/>
                <a:ea typeface="Verdana" panose="020B0604030504040204" pitchFamily="34" charset="0"/>
                <a:cs typeface="Verdana" panose="020B0604030504040204" pitchFamily="34" charset="0"/>
              </a:rPr>
              <a:t>Soop</a:t>
            </a:r>
            <a:r>
              <a:rPr lang="en-US" sz="1100" dirty="0">
                <a:latin typeface="Verdana" panose="020B0604030504040204" pitchFamily="34" charset="0"/>
                <a:ea typeface="Verdana" panose="020B0604030504040204" pitchFamily="34" charset="0"/>
                <a:cs typeface="Verdana" panose="020B0604030504040204" pitchFamily="34" charset="0"/>
              </a:rPr>
              <a:t> of the Kainai (</a:t>
            </a:r>
            <a:r>
              <a:rPr lang="en-US" sz="1100" dirty="0" err="1">
                <a:latin typeface="Verdana" panose="020B0604030504040204" pitchFamily="34" charset="0"/>
                <a:ea typeface="Verdana" panose="020B0604030504040204" pitchFamily="34" charset="0"/>
                <a:cs typeface="Verdana" panose="020B0604030504040204" pitchFamily="34" charset="0"/>
              </a:rPr>
              <a:t>gaynah</a:t>
            </a:r>
            <a:r>
              <a:rPr lang="en-US" sz="1100" dirty="0">
                <a:latin typeface="Verdana" panose="020B0604030504040204" pitchFamily="34" charset="0"/>
                <a:ea typeface="Verdana" panose="020B0604030504040204" pitchFamily="34" charset="0"/>
                <a:cs typeface="Verdana" panose="020B0604030504040204" pitchFamily="34" charset="0"/>
              </a:rPr>
              <a:t>) First Nation, speaks to most of us here in this room and the constant battle we all face</a:t>
            </a:r>
          </a:p>
          <a:p>
            <a:r>
              <a:rPr lang="en-US" dirty="0"/>
              <a:t>I know I had a good chuckle when I came across this</a:t>
            </a:r>
          </a:p>
          <a:p>
            <a:endParaRPr lang="en-US" dirty="0"/>
          </a:p>
        </p:txBody>
      </p:sp>
    </p:spTree>
    <p:extLst>
      <p:ext uri="{BB962C8B-B14F-4D97-AF65-F5344CB8AC3E}">
        <p14:creationId xmlns:p14="http://schemas.microsoft.com/office/powerpoint/2010/main" val="3971651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the big question is why should we include images in specific claims?</a:t>
            </a:r>
          </a:p>
          <a:p>
            <a:endParaRPr lang="en-US" dirty="0"/>
          </a:p>
          <a:p>
            <a:r>
              <a:rPr lang="en-US" dirty="0"/>
              <a:t>Images are of course a great way to help paint a picture of the events, places, and people that we are describing in our research reports and brings them to life</a:t>
            </a:r>
          </a:p>
          <a:p>
            <a:endParaRPr lang="en-US" dirty="0"/>
          </a:p>
          <a:p>
            <a:r>
              <a:rPr lang="en-US" dirty="0"/>
              <a:t>For example, you might turn to images like I have here on the screen when speaking of the slaughter and disappearance of the buffalo on the plains which directly impacted the livelihood of Indigenous peoples who depended on the buffalo for their survival </a:t>
            </a:r>
          </a:p>
          <a:p>
            <a:r>
              <a:rPr lang="en-US" dirty="0"/>
              <a:t>This disappearance of the buffalo led to treaty negotiations as First Nations were facing starvation and various colonial policies that were sweeping in with settlers in their traditional territories</a:t>
            </a:r>
          </a:p>
          <a:p>
            <a:r>
              <a:rPr lang="en-US" dirty="0"/>
              <a:t>So Images like these provide visual evidence of the decimation of the buffalo as bones littered the landscape and later collected, stacked and loaded into train carts for shipment to the states to be made into fertilizer for the emerging agricultural activities on the prairies.</a:t>
            </a:r>
          </a:p>
          <a:p>
            <a:endParaRPr lang="en-CA" b="0" i="0" u="none" strike="noStrike" dirty="0">
              <a:solidFill>
                <a:srgbClr val="000000"/>
              </a:solidFill>
              <a:effectLst/>
              <a:latin typeface="freight-sans-pro"/>
            </a:endParaRPr>
          </a:p>
          <a:p>
            <a:r>
              <a:rPr lang="en-CA" b="0" i="0" u="none" strike="noStrike" dirty="0">
                <a:solidFill>
                  <a:srgbClr val="000000"/>
                </a:solidFill>
                <a:effectLst/>
                <a:latin typeface="freight-sans-pro"/>
              </a:rPr>
              <a:t>Although its nice to paint a picture with images, sometimes images can actually serve as evidence themselves and help fill information gaps where textual evidence is sparse </a:t>
            </a:r>
          </a:p>
          <a:p>
            <a:r>
              <a:rPr lang="en-CA" b="0" i="0" u="none" strike="noStrike" dirty="0">
                <a:solidFill>
                  <a:srgbClr val="000000"/>
                </a:solidFill>
                <a:effectLst/>
                <a:latin typeface="freight-sans-pro"/>
              </a:rPr>
              <a:t>This requires approaching images critically and exploring their context to reveal information</a:t>
            </a:r>
          </a:p>
          <a:p>
            <a:r>
              <a:rPr lang="en-CA" b="0" i="0" u="none" strike="noStrike" dirty="0">
                <a:solidFill>
                  <a:srgbClr val="000000"/>
                </a:solidFill>
                <a:effectLst/>
                <a:latin typeface="freight-sans-pro"/>
              </a:rPr>
              <a:t>Don’t just take an image at face value</a:t>
            </a:r>
          </a:p>
          <a:p>
            <a:r>
              <a:rPr lang="en-CA" b="0" i="0" u="none" strike="noStrike" dirty="0">
                <a:solidFill>
                  <a:srgbClr val="000000"/>
                </a:solidFill>
                <a:effectLst/>
                <a:latin typeface="freight-sans-pro"/>
              </a:rPr>
              <a:t>Often, this means actively seeking out related images and identifying information and texts on the subject to broaden one’s understanding beyond the original context where the image was first encountered.</a:t>
            </a:r>
          </a:p>
          <a:p>
            <a:r>
              <a:rPr lang="en-CA" b="0" i="0" u="none" strike="noStrike" dirty="0">
                <a:solidFill>
                  <a:srgbClr val="000000"/>
                </a:solidFill>
                <a:effectLst/>
                <a:latin typeface="freight-sans-pro"/>
              </a:rPr>
              <a:t>This is especially true for titles and labels given to images in secondary sources or in various archives that have the same image. </a:t>
            </a:r>
          </a:p>
          <a:p>
            <a:endParaRPr lang="en-CA" b="0" i="0" u="none" strike="noStrike" dirty="0">
              <a:solidFill>
                <a:srgbClr val="000000"/>
              </a:solidFill>
              <a:effectLst/>
              <a:latin typeface="freight-sans-pro"/>
            </a:endParaRPr>
          </a:p>
          <a:p>
            <a:endParaRPr lang="en-CA" b="0" i="0" u="none" strike="noStrike" dirty="0">
              <a:solidFill>
                <a:srgbClr val="000000"/>
              </a:solidFill>
              <a:effectLst/>
              <a:latin typeface="freight-sans-pro"/>
            </a:endParaRPr>
          </a:p>
          <a:p>
            <a:r>
              <a:rPr lang="en-CA" b="0" i="0" u="none" strike="noStrike" dirty="0">
                <a:solidFill>
                  <a:srgbClr val="000000"/>
                </a:solidFill>
                <a:effectLst/>
                <a:latin typeface="freight-sans-pro"/>
              </a:rPr>
              <a:t>"Buffalo bones ready for loading on Canadian Pacific Railway boxcar, Moose Jaw, Saskatchewan.", [ca. 1887-1889], (CU1124759) by Buell, O. B.. Courtesy of Glenbow Library and Archives Collection, Libraries and Cultural Resources Digital Collections, University of Calgary.</a:t>
            </a:r>
          </a:p>
          <a:p>
            <a:endParaRPr lang="en-US" dirty="0"/>
          </a:p>
        </p:txBody>
      </p:sp>
    </p:spTree>
    <p:extLst>
      <p:ext uri="{BB962C8B-B14F-4D97-AF65-F5344CB8AC3E}">
        <p14:creationId xmlns:p14="http://schemas.microsoft.com/office/powerpoint/2010/main" val="465421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to bring everything I’ve been talking about full circle I have an example of a claim where images played an important role in filling information gaps when I was struggling to find evidence in the textual records.</a:t>
            </a:r>
          </a:p>
          <a:p>
            <a:r>
              <a:rPr lang="en-US" dirty="0"/>
              <a:t>This claim delt with the trespass of three bridges and various road iterations that approach the bridges which passed through a Nation’s reserve</a:t>
            </a:r>
          </a:p>
          <a:p>
            <a:r>
              <a:rPr lang="en-US" dirty="0"/>
              <a:t>I’ll be focusing today on the bridge aspect of the trespass</a:t>
            </a:r>
          </a:p>
          <a:p>
            <a:r>
              <a:rPr lang="en-US" dirty="0"/>
              <a:t>Now, the Nation informed us of a bridge that crossed from the reserve on the south shore to a small town on the north shore of a body of water</a:t>
            </a:r>
          </a:p>
          <a:p>
            <a:r>
              <a:rPr lang="en-US" dirty="0"/>
              <a:t>Currently, there is a bridge that’s in use that was built beside the old bridge</a:t>
            </a:r>
          </a:p>
          <a:p>
            <a:r>
              <a:rPr lang="en-US" dirty="0"/>
              <a:t>However, plot twist, the Nation spoke of a bridge that existed before these two!</a:t>
            </a:r>
          </a:p>
          <a:p>
            <a:r>
              <a:rPr lang="en-US" dirty="0"/>
              <a:t>So now we are asking ourselves, how do we find the location of this original bridge and did it really exist at a time when it would be considered as trespass on the Nations reserve</a:t>
            </a:r>
          </a:p>
          <a:p>
            <a:endParaRPr lang="en-US" dirty="0"/>
          </a:p>
          <a:p>
            <a:r>
              <a:rPr lang="en-US" dirty="0"/>
              <a:t>Of course our first instinct was to look at government records and correspondence where we found nothing until we happened across a sketch done by the Indian Agent where he drew the reserve and the location of the bridge and the roads in relation to two buildings that he was referring to in his letter</a:t>
            </a:r>
          </a:p>
          <a:p>
            <a:r>
              <a:rPr lang="en-US" dirty="0"/>
              <a:t>This sketch was our biggest piece of evidence because it provided a location and a date when the bridge existed</a:t>
            </a:r>
          </a:p>
          <a:p>
            <a:endParaRPr lang="en-US" dirty="0"/>
          </a:p>
          <a:p>
            <a:r>
              <a:rPr lang="en-US" dirty="0"/>
              <a:t>We also looked at newspapers where spoke of the original bridged and that it was destroyed and rebuilt in a new location which is where we see the bridge today</a:t>
            </a:r>
          </a:p>
          <a:p>
            <a:endParaRPr lang="en-US" dirty="0"/>
          </a:p>
          <a:p>
            <a:r>
              <a:rPr lang="en-US" dirty="0"/>
              <a:t>We had so many federal and provincial survey maps that needed to be pieced together because they never quite revealed all the information</a:t>
            </a:r>
          </a:p>
          <a:p>
            <a:r>
              <a:rPr lang="en-US" dirty="0"/>
              <a:t>However, we did finally find one survey that labeled the location of the old and new bridge</a:t>
            </a:r>
          </a:p>
          <a:p>
            <a:endParaRPr lang="en-US" dirty="0"/>
          </a:p>
          <a:p>
            <a:r>
              <a:rPr lang="en-US" dirty="0"/>
              <a:t>Google maps came in handy because we could overlay the Indian Agent’s sketch with Google maps and it gave a pretty accurate location of the original bridge and we could then look for evidence in the landscape of the bridge</a:t>
            </a:r>
          </a:p>
          <a:p>
            <a:endParaRPr lang="en-US" dirty="0"/>
          </a:p>
          <a:p>
            <a:r>
              <a:rPr lang="en-US" dirty="0"/>
              <a:t>And lastly, I looked at photographs to support the existence of this original bridge</a:t>
            </a:r>
          </a:p>
          <a:p>
            <a:endParaRPr lang="en-US" dirty="0"/>
          </a:p>
        </p:txBody>
      </p:sp>
    </p:spTree>
    <p:extLst>
      <p:ext uri="{BB962C8B-B14F-4D97-AF65-F5344CB8AC3E}">
        <p14:creationId xmlns:p14="http://schemas.microsoft.com/office/powerpoint/2010/main" val="3080139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10B46-0746-15F9-48ED-0630C0B88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E35DA-3734-89EE-8927-E5B3D25DE362}"/>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7370791A-5275-6885-1C6C-29FF2FEA9B0F}"/>
              </a:ext>
            </a:extLst>
          </p:cNvPr>
          <p:cNvSpPr>
            <a:spLocks noGrp="1"/>
          </p:cNvSpPr>
          <p:nvPr>
            <p:ph type="body" idx="1"/>
          </p:nvPr>
        </p:nvSpPr>
        <p:spPr/>
        <p:txBody>
          <a:bodyPr/>
          <a:lstStyle/>
          <a:p>
            <a:r>
              <a:rPr lang="en-US" dirty="0"/>
              <a:t>Images really helped bridge gaps where little textual evidence existed and helped create a cohesive history from the first bridge to the second where we were really struggling to find exact dates and location</a:t>
            </a:r>
          </a:p>
          <a:p>
            <a:r>
              <a:rPr lang="en-US" dirty="0"/>
              <a:t>Finding images like we have here validated this history</a:t>
            </a:r>
          </a:p>
          <a:p>
            <a:r>
              <a:rPr lang="en-US" dirty="0"/>
              <a:t>Be aware though that dates and titles given to images aren’t always accurate. </a:t>
            </a:r>
          </a:p>
          <a:p>
            <a:r>
              <a:rPr lang="en-US" dirty="0"/>
              <a:t>This is why you should always compare images, research the context around the image, and do a visual analysis</a:t>
            </a:r>
          </a:p>
          <a:p>
            <a:r>
              <a:rPr lang="en-US" dirty="0"/>
              <a:t>For example, I was able to say with confidence that the top left image is the first bridge based on the Indian Agent’s sketch which mentioned the two buildings that we see in the background</a:t>
            </a:r>
          </a:p>
          <a:p>
            <a:r>
              <a:rPr lang="en-US" dirty="0"/>
              <a:t>The photo on the right, however, was labeled 1910 and I knew from my research of the second bridge that it connected to main street and the buildings behind the car were the buildings on main street and we had other images of the second bridge with the right date with those same buildings so I could safely say that the image was not from 1910 but 1914  </a:t>
            </a:r>
          </a:p>
          <a:p>
            <a:endParaRPr lang="en-US" dirty="0"/>
          </a:p>
        </p:txBody>
      </p:sp>
    </p:spTree>
    <p:extLst>
      <p:ext uri="{BB962C8B-B14F-4D97-AF65-F5344CB8AC3E}">
        <p14:creationId xmlns:p14="http://schemas.microsoft.com/office/powerpoint/2010/main" val="3123962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85800" y="2558697"/>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404D57"/>
              </a:buClr>
              <a:buSzPts val="1800"/>
              <a:buFont typeface="Times New Roman"/>
              <a:buNone/>
              <a:defRPr b="1">
                <a:solidFill>
                  <a:srgbClr val="404D57"/>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 name="Google Shape;13;p2"/>
          <p:cNvSpPr txBox="1">
            <a:spLocks noGrp="1"/>
          </p:cNvSpPr>
          <p:nvPr>
            <p:ph type="subTitle" idx="1"/>
          </p:nvPr>
        </p:nvSpPr>
        <p:spPr>
          <a:xfrm>
            <a:off x="1371600" y="4460008"/>
            <a:ext cx="6400800" cy="1178792"/>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506988"/>
              </a:buClr>
              <a:buSzPts val="2200"/>
              <a:buFont typeface="Verdana"/>
              <a:buNone/>
              <a:defRPr sz="2200">
                <a:solidFill>
                  <a:srgbClr val="506988"/>
                </a:solidFill>
                <a:latin typeface="Verdana"/>
                <a:ea typeface="Verdana"/>
                <a:cs typeface="Verdana"/>
                <a:sym typeface="Verdana"/>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r>
              <a:rPr lang="en-US"/>
              <a:t>Click to edit Master subtitle style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4"/>
        <p:cNvGrpSpPr/>
        <p:nvPr/>
      </p:nvGrpSpPr>
      <p:grpSpPr>
        <a:xfrm>
          <a:off x="0" y="0"/>
          <a:ext cx="0" cy="0"/>
          <a:chOff x="0" y="0"/>
          <a:chExt cx="0" cy="0"/>
        </a:xfrm>
      </p:grpSpPr>
      <p:sp>
        <p:nvSpPr>
          <p:cNvPr id="45" name="Google Shape;45;p12"/>
          <p:cNvSpPr txBox="1">
            <a:spLocks noGrp="1"/>
          </p:cNvSpPr>
          <p:nvPr>
            <p:ph type="title"/>
          </p:nvPr>
        </p:nvSpPr>
        <p:spPr>
          <a:xfrm rot="5400000">
            <a:off x="4949126" y="1954913"/>
            <a:ext cx="5417949" cy="2057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B2F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6" name="Google Shape;46;p12"/>
          <p:cNvSpPr txBox="1">
            <a:spLocks noGrp="1"/>
          </p:cNvSpPr>
          <p:nvPr>
            <p:ph type="body" idx="1"/>
          </p:nvPr>
        </p:nvSpPr>
        <p:spPr>
          <a:xfrm rot="5400000">
            <a:off x="758126" y="-26286"/>
            <a:ext cx="5417949"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0" y="263528"/>
            <a:ext cx="8686800" cy="7772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B2F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6" name="Google Shape;16;p3"/>
          <p:cNvSpPr txBox="1">
            <a:spLocks noGrp="1"/>
          </p:cNvSpPr>
          <p:nvPr>
            <p:ph type="body" idx="1"/>
          </p:nvPr>
        </p:nvSpPr>
        <p:spPr>
          <a:xfrm>
            <a:off x="457200" y="1405976"/>
            <a:ext cx="8229600" cy="4359275"/>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2B2F80"/>
              </a:buClr>
              <a:buSzPts val="4000"/>
              <a:buFont typeface="Georgia"/>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A8ABC9"/>
              </a:buClr>
              <a:buSzPts val="2000"/>
              <a:buNone/>
              <a:defRPr sz="2000">
                <a:solidFill>
                  <a:srgbClr val="A8ABC9"/>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0" y="263528"/>
            <a:ext cx="8686800" cy="7772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B2F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 name="Google Shape;22;p5"/>
          <p:cNvSpPr txBox="1">
            <a:spLocks noGrp="1"/>
          </p:cNvSpPr>
          <p:nvPr>
            <p:ph type="body" idx="1"/>
          </p:nvPr>
        </p:nvSpPr>
        <p:spPr>
          <a:xfrm>
            <a:off x="457200" y="1272689"/>
            <a:ext cx="4038600" cy="4298315"/>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pPr lvl="0"/>
            <a:r>
              <a:rPr lang="en-US"/>
              <a:t>Click to edit Master text styles</a:t>
            </a:r>
          </a:p>
        </p:txBody>
      </p:sp>
      <p:sp>
        <p:nvSpPr>
          <p:cNvPr id="23" name="Google Shape;23;p5"/>
          <p:cNvSpPr txBox="1">
            <a:spLocks noGrp="1"/>
          </p:cNvSpPr>
          <p:nvPr>
            <p:ph type="body" idx="2"/>
          </p:nvPr>
        </p:nvSpPr>
        <p:spPr>
          <a:xfrm>
            <a:off x="4648200" y="1272689"/>
            <a:ext cx="4038600" cy="4298315"/>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0" y="263528"/>
            <a:ext cx="8686800" cy="7772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B2F80"/>
              </a:buClr>
              <a:buSzPts val="4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6" name="Google Shape;26;p6"/>
          <p:cNvSpPr txBox="1">
            <a:spLocks noGrp="1"/>
          </p:cNvSpPr>
          <p:nvPr>
            <p:ph type="body" idx="1"/>
          </p:nvPr>
        </p:nvSpPr>
        <p:spPr>
          <a:xfrm>
            <a:off x="457200" y="1187920"/>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pPr lvl="0"/>
            <a:r>
              <a:rPr lang="en-US"/>
              <a:t>Click to edit Master text styles</a:t>
            </a:r>
          </a:p>
        </p:txBody>
      </p:sp>
      <p:sp>
        <p:nvSpPr>
          <p:cNvPr id="27" name="Google Shape;27;p6"/>
          <p:cNvSpPr txBox="1">
            <a:spLocks noGrp="1"/>
          </p:cNvSpPr>
          <p:nvPr>
            <p:ph type="body" idx="2"/>
          </p:nvPr>
        </p:nvSpPr>
        <p:spPr>
          <a:xfrm>
            <a:off x="457200" y="1827681"/>
            <a:ext cx="4040188" cy="38030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pPr lvl="0"/>
            <a:r>
              <a:rPr lang="en-US"/>
              <a:t>Click to edit Master text styles</a:t>
            </a:r>
          </a:p>
        </p:txBody>
      </p:sp>
      <p:sp>
        <p:nvSpPr>
          <p:cNvPr id="28" name="Google Shape;28;p6"/>
          <p:cNvSpPr txBox="1">
            <a:spLocks noGrp="1"/>
          </p:cNvSpPr>
          <p:nvPr>
            <p:ph type="body" idx="3"/>
          </p:nvPr>
        </p:nvSpPr>
        <p:spPr>
          <a:xfrm>
            <a:off x="4645025" y="1187919"/>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pPr lvl="0"/>
            <a:r>
              <a:rPr lang="en-US"/>
              <a:t>Click to edit Master text styles</a:t>
            </a:r>
          </a:p>
        </p:txBody>
      </p:sp>
      <p:sp>
        <p:nvSpPr>
          <p:cNvPr id="29" name="Google Shape;29;p6"/>
          <p:cNvSpPr txBox="1">
            <a:spLocks noGrp="1"/>
          </p:cNvSpPr>
          <p:nvPr>
            <p:ph type="body" idx="4"/>
          </p:nvPr>
        </p:nvSpPr>
        <p:spPr>
          <a:xfrm>
            <a:off x="4645025" y="1827681"/>
            <a:ext cx="4041775" cy="38030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457200" y="360082"/>
            <a:ext cx="3008313" cy="10795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B2F80"/>
              </a:buClr>
              <a:buSzPts val="2000"/>
              <a:buFont typeface="Georgia"/>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9"/>
          <p:cNvSpPr txBox="1">
            <a:spLocks noGrp="1"/>
          </p:cNvSpPr>
          <p:nvPr>
            <p:ph type="body" idx="1"/>
          </p:nvPr>
        </p:nvSpPr>
        <p:spPr>
          <a:xfrm>
            <a:off x="3575050" y="360082"/>
            <a:ext cx="5111750" cy="528637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pPr lvl="0"/>
            <a:r>
              <a:rPr lang="en-US"/>
              <a:t>Click to edit Master text styles</a:t>
            </a:r>
          </a:p>
        </p:txBody>
      </p:sp>
      <p:sp>
        <p:nvSpPr>
          <p:cNvPr id="36" name="Google Shape;36;p9"/>
          <p:cNvSpPr txBox="1">
            <a:spLocks noGrp="1"/>
          </p:cNvSpPr>
          <p:nvPr>
            <p:ph type="body" idx="2"/>
          </p:nvPr>
        </p:nvSpPr>
        <p:spPr>
          <a:xfrm>
            <a:off x="457200" y="1439582"/>
            <a:ext cx="3008313" cy="4206875"/>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1792288" y="4182671"/>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B2F80"/>
              </a:buClr>
              <a:buSzPts val="2000"/>
              <a:buFont typeface="Georgia"/>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9" name="Google Shape;39;p10"/>
          <p:cNvSpPr>
            <a:spLocks noGrp="1"/>
          </p:cNvSpPr>
          <p:nvPr>
            <p:ph type="pic" idx="2"/>
          </p:nvPr>
        </p:nvSpPr>
        <p:spPr>
          <a:xfrm>
            <a:off x="1792288" y="436280"/>
            <a:ext cx="5486400" cy="3746391"/>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Georgia"/>
                <a:ea typeface="Georgia"/>
                <a:cs typeface="Georgia"/>
                <a:sym typeface="Georgia"/>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Georgia"/>
                <a:ea typeface="Georgia"/>
                <a:cs typeface="Georgia"/>
                <a:sym typeface="Georgia"/>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Georgia"/>
                <a:ea typeface="Georgia"/>
                <a:cs typeface="Georgia"/>
                <a:sym typeface="Georgia"/>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9pPr>
          </a:lstStyle>
          <a:p>
            <a:r>
              <a:rPr lang="en-US"/>
              <a:t>Click icon to add picture</a:t>
            </a:r>
            <a:endParaRPr/>
          </a:p>
        </p:txBody>
      </p:sp>
      <p:sp>
        <p:nvSpPr>
          <p:cNvPr id="40" name="Google Shape;40;p10"/>
          <p:cNvSpPr txBox="1">
            <a:spLocks noGrp="1"/>
          </p:cNvSpPr>
          <p:nvPr>
            <p:ph type="body" idx="1"/>
          </p:nvPr>
        </p:nvSpPr>
        <p:spPr>
          <a:xfrm>
            <a:off x="1792288" y="4749409"/>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0" y="263528"/>
            <a:ext cx="8686800" cy="77724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B2F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3" name="Google Shape;43;p11"/>
          <p:cNvSpPr txBox="1">
            <a:spLocks noGrp="1"/>
          </p:cNvSpPr>
          <p:nvPr>
            <p:ph type="body" idx="1"/>
          </p:nvPr>
        </p:nvSpPr>
        <p:spPr>
          <a:xfrm rot="5400000">
            <a:off x="2392362" y="-665795"/>
            <a:ext cx="4359275"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5857250"/>
            <a:ext cx="9144000" cy="1030500"/>
          </a:xfrm>
          <a:prstGeom prst="rect">
            <a:avLst/>
          </a:prstGeom>
          <a:solidFill>
            <a:srgbClr val="E0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txBox="1">
            <a:spLocks noGrp="1"/>
          </p:cNvSpPr>
          <p:nvPr>
            <p:ph type="title"/>
          </p:nvPr>
        </p:nvSpPr>
        <p:spPr>
          <a:xfrm>
            <a:off x="0" y="263528"/>
            <a:ext cx="8686800" cy="77724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404D57"/>
              </a:buClr>
              <a:buSzPts val="4400"/>
              <a:buFont typeface="Times New Roman"/>
              <a:buNone/>
              <a:defRPr sz="4400" b="1" i="0" u="none" strike="noStrike" cap="none">
                <a:solidFill>
                  <a:srgbClr val="404D57"/>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457200" y="1269368"/>
            <a:ext cx="8229600" cy="4359275"/>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SzPts val="3200"/>
              <a:buFont typeface="Verdana"/>
              <a:buChar char="•"/>
              <a:defRPr sz="3200" i="0" u="none" strike="noStrike" cap="none">
                <a:latin typeface="Verdana"/>
                <a:ea typeface="Verdana"/>
                <a:cs typeface="Verdana"/>
                <a:sym typeface="Verdana"/>
              </a:defRPr>
            </a:lvl1pPr>
            <a:lvl2pPr marL="914400" marR="0" lvl="1" indent="-406400" algn="l" rtl="0">
              <a:spcBef>
                <a:spcPts val="560"/>
              </a:spcBef>
              <a:spcAft>
                <a:spcPts val="0"/>
              </a:spcAft>
              <a:buSzPts val="2800"/>
              <a:buFont typeface="Verdana"/>
              <a:buChar char="–"/>
              <a:defRPr sz="2800" i="0" u="none" strike="noStrike" cap="none">
                <a:latin typeface="Verdana"/>
                <a:ea typeface="Verdana"/>
                <a:cs typeface="Verdana"/>
                <a:sym typeface="Verdana"/>
              </a:defRPr>
            </a:lvl2pPr>
            <a:lvl3pPr marL="1371600" marR="0" lvl="2" indent="-381000" algn="l" rtl="0">
              <a:spcBef>
                <a:spcPts val="480"/>
              </a:spcBef>
              <a:spcAft>
                <a:spcPts val="0"/>
              </a:spcAft>
              <a:buSzPts val="2400"/>
              <a:buFont typeface="Verdana"/>
              <a:buChar char="•"/>
              <a:defRPr sz="2400" i="0" u="none" strike="noStrike" cap="none">
                <a:latin typeface="Verdana"/>
                <a:ea typeface="Verdana"/>
                <a:cs typeface="Verdana"/>
                <a:sym typeface="Verdana"/>
              </a:defRPr>
            </a:lvl3pPr>
            <a:lvl4pPr marL="1828800" marR="0" lvl="3" indent="-355600" algn="l" rtl="0">
              <a:spcBef>
                <a:spcPts val="400"/>
              </a:spcBef>
              <a:spcAft>
                <a:spcPts val="0"/>
              </a:spcAft>
              <a:buSzPts val="2000"/>
              <a:buFont typeface="Verdana"/>
              <a:buChar char="–"/>
              <a:defRPr sz="2000" i="0" u="none" strike="noStrike" cap="none">
                <a:latin typeface="Verdana"/>
                <a:ea typeface="Verdana"/>
                <a:cs typeface="Verdana"/>
                <a:sym typeface="Verdana"/>
              </a:defRPr>
            </a:lvl4pPr>
            <a:lvl5pPr marL="2286000" marR="0" lvl="4" indent="-355600" algn="l" rtl="0">
              <a:spcBef>
                <a:spcPts val="400"/>
              </a:spcBef>
              <a:spcAft>
                <a:spcPts val="0"/>
              </a:spcAft>
              <a:buSzPts val="2000"/>
              <a:buFont typeface="Verdana"/>
              <a:buChar char="»"/>
              <a:defRPr sz="2000" i="0" u="none" strike="noStrike" cap="none">
                <a:latin typeface="Verdana"/>
                <a:ea typeface="Verdana"/>
                <a:cs typeface="Verdana"/>
                <a:sym typeface="Verdana"/>
              </a:defRPr>
            </a:lvl5pPr>
            <a:lvl6pPr marL="2743200" marR="0" lvl="5" indent="-355600" algn="l" rtl="0">
              <a:spcBef>
                <a:spcPts val="400"/>
              </a:spcBef>
              <a:spcAft>
                <a:spcPts val="0"/>
              </a:spcAft>
              <a:buSzPts val="2000"/>
              <a:buFont typeface="Verdana"/>
              <a:buChar char="•"/>
              <a:defRPr sz="2000" i="0" u="none" strike="noStrike" cap="none">
                <a:latin typeface="Verdana"/>
                <a:ea typeface="Verdana"/>
                <a:cs typeface="Verdana"/>
                <a:sym typeface="Verdana"/>
              </a:defRPr>
            </a:lvl6pPr>
            <a:lvl7pPr marL="3200400" marR="0" lvl="6" indent="-355600" algn="l" rtl="0">
              <a:spcBef>
                <a:spcPts val="400"/>
              </a:spcBef>
              <a:spcAft>
                <a:spcPts val="0"/>
              </a:spcAft>
              <a:buSzPts val="2000"/>
              <a:buFont typeface="Verdana"/>
              <a:buChar char="•"/>
              <a:defRPr sz="2000" i="0" u="none" strike="noStrike" cap="none">
                <a:latin typeface="Verdana"/>
                <a:ea typeface="Verdana"/>
                <a:cs typeface="Verdana"/>
                <a:sym typeface="Verdana"/>
              </a:defRPr>
            </a:lvl7pPr>
            <a:lvl8pPr marL="3657600" marR="0" lvl="7" indent="-355600" algn="l" rtl="0">
              <a:spcBef>
                <a:spcPts val="400"/>
              </a:spcBef>
              <a:spcAft>
                <a:spcPts val="0"/>
              </a:spcAft>
              <a:buSzPts val="2000"/>
              <a:buFont typeface="Verdana"/>
              <a:buChar char="•"/>
              <a:defRPr sz="2000" i="0" u="none" strike="noStrike" cap="none">
                <a:latin typeface="Verdana"/>
                <a:ea typeface="Verdana"/>
                <a:cs typeface="Verdana"/>
                <a:sym typeface="Verdana"/>
              </a:defRPr>
            </a:lvl8pPr>
            <a:lvl9pPr marL="4114800" marR="0" lvl="8" indent="-355600" algn="l" rtl="0">
              <a:spcBef>
                <a:spcPts val="400"/>
              </a:spcBef>
              <a:spcAft>
                <a:spcPts val="0"/>
              </a:spcAft>
              <a:buSzPts val="2000"/>
              <a:buFont typeface="Verdana"/>
              <a:buChar char="•"/>
              <a:defRPr sz="2000" i="0" u="none" strike="noStrike" cap="none">
                <a:latin typeface="Verdana"/>
                <a:ea typeface="Verdana"/>
                <a:cs typeface="Verdana"/>
                <a:sym typeface="Verdana"/>
              </a:defRPr>
            </a:lvl9pPr>
          </a:lstStyle>
          <a:p>
            <a:endParaRPr/>
          </a:p>
        </p:txBody>
      </p:sp>
      <p:cxnSp>
        <p:nvCxnSpPr>
          <p:cNvPr id="9" name="Google Shape;9;p1"/>
          <p:cNvCxnSpPr/>
          <p:nvPr/>
        </p:nvCxnSpPr>
        <p:spPr>
          <a:xfrm>
            <a:off x="2528019" y="6372575"/>
            <a:ext cx="6134700" cy="23400"/>
          </a:xfrm>
          <a:prstGeom prst="straightConnector1">
            <a:avLst/>
          </a:prstGeom>
          <a:noFill/>
          <a:ln w="9525" cap="flat" cmpd="sng">
            <a:solidFill>
              <a:srgbClr val="404D57"/>
            </a:solidFill>
            <a:prstDash val="solid"/>
            <a:round/>
            <a:headEnd type="none" w="med" len="med"/>
            <a:tailEnd type="none" w="med" len="med"/>
          </a:ln>
        </p:spPr>
      </p:cxnSp>
      <p:pic>
        <p:nvPicPr>
          <p:cNvPr id="10" name="Google Shape;10;p1"/>
          <p:cNvPicPr preferRelativeResize="0"/>
          <p:nvPr/>
        </p:nvPicPr>
        <p:blipFill>
          <a:blip r:embed="rId12">
            <a:alphaModFix/>
          </a:blip>
          <a:stretch>
            <a:fillRect/>
          </a:stretch>
        </p:blipFill>
        <p:spPr>
          <a:xfrm>
            <a:off x="0" y="5857249"/>
            <a:ext cx="2747197" cy="10306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3" name="Picture 2" descr="A black and white photo of a dock with logs on the water&#10;&#10;Description automatically generated">
            <a:extLst>
              <a:ext uri="{FF2B5EF4-FFF2-40B4-BE49-F238E27FC236}">
                <a16:creationId xmlns:a16="http://schemas.microsoft.com/office/drawing/2014/main" id="{6BCFF8F0-2DFA-545F-7910-0E9510BF93E7}"/>
              </a:ext>
            </a:extLst>
          </p:cNvPr>
          <p:cNvPicPr>
            <a:picLocks noChangeAspect="1"/>
          </p:cNvPicPr>
          <p:nvPr/>
        </p:nvPicPr>
        <p:blipFill>
          <a:blip r:embed="rId3">
            <a:alphaModFix amt="70000"/>
          </a:blip>
          <a:srcRect l="10395" t="5678" r="11303" b="27394"/>
          <a:stretch/>
        </p:blipFill>
        <p:spPr>
          <a:xfrm>
            <a:off x="0" y="1"/>
            <a:ext cx="9144000" cy="5861762"/>
          </a:xfrm>
          <a:prstGeom prst="rect">
            <a:avLst/>
          </a:prstGeom>
        </p:spPr>
      </p:pic>
      <p:sp>
        <p:nvSpPr>
          <p:cNvPr id="2" name="Rectangle 1">
            <a:extLst>
              <a:ext uri="{FF2B5EF4-FFF2-40B4-BE49-F238E27FC236}">
                <a16:creationId xmlns:a16="http://schemas.microsoft.com/office/drawing/2014/main" id="{105D0445-B422-0B35-92DF-F3301CFF1EBF}"/>
              </a:ext>
            </a:extLst>
          </p:cNvPr>
          <p:cNvSpPr/>
          <p:nvPr/>
        </p:nvSpPr>
        <p:spPr>
          <a:xfrm>
            <a:off x="-1" y="321466"/>
            <a:ext cx="6785113" cy="1248407"/>
          </a:xfrm>
          <a:prstGeom prst="rect">
            <a:avLst/>
          </a:prstGeom>
          <a:solidFill>
            <a:srgbClr val="E1D7CB">
              <a:alpha val="7528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Google Shape;51;p13"/>
          <p:cNvSpPr txBox="1">
            <a:spLocks noGrp="1"/>
          </p:cNvSpPr>
          <p:nvPr>
            <p:ph type="ctrTitle"/>
          </p:nvPr>
        </p:nvSpPr>
        <p:spPr>
          <a:xfrm>
            <a:off x="-491117" y="198739"/>
            <a:ext cx="7772400" cy="101316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2B2F80"/>
              </a:buClr>
              <a:buSzPts val="4400"/>
              <a:buFont typeface="Georgia"/>
              <a:buNone/>
            </a:pPr>
            <a:r>
              <a:rPr lang="en-CA" dirty="0">
                <a:effectLst/>
              </a:rPr>
              <a:t>Images in Specific Claims</a:t>
            </a:r>
            <a:endParaRPr b="1" dirty="0">
              <a:solidFill>
                <a:srgbClr val="404D57"/>
              </a:solidFill>
              <a:effectLst/>
              <a:ea typeface="Verdana" panose="020B0604030504040204" pitchFamily="34" charset="0"/>
              <a:sym typeface="Times New Roman"/>
            </a:endParaRPr>
          </a:p>
        </p:txBody>
      </p:sp>
      <p:sp>
        <p:nvSpPr>
          <p:cNvPr id="5" name="Subtitle 4">
            <a:extLst>
              <a:ext uri="{FF2B5EF4-FFF2-40B4-BE49-F238E27FC236}">
                <a16:creationId xmlns:a16="http://schemas.microsoft.com/office/drawing/2014/main" id="{72B2659D-9BC0-58F0-D573-47709CB491CD}"/>
              </a:ext>
            </a:extLst>
          </p:cNvPr>
          <p:cNvSpPr>
            <a:spLocks noGrp="1"/>
          </p:cNvSpPr>
          <p:nvPr>
            <p:ph type="subTitle" idx="1"/>
          </p:nvPr>
        </p:nvSpPr>
        <p:spPr>
          <a:xfrm>
            <a:off x="117158" y="948372"/>
            <a:ext cx="6400800" cy="685016"/>
          </a:xfrm>
        </p:spPr>
        <p:txBody>
          <a:bodyPr/>
          <a:lstStyle/>
          <a:p>
            <a:r>
              <a:rPr lang="en-US" dirty="0"/>
              <a:t>A Visual Approach to Research</a:t>
            </a:r>
          </a:p>
        </p:txBody>
      </p:sp>
      <p:sp>
        <p:nvSpPr>
          <p:cNvPr id="4" name="TextBox 3">
            <a:extLst>
              <a:ext uri="{FF2B5EF4-FFF2-40B4-BE49-F238E27FC236}">
                <a16:creationId xmlns:a16="http://schemas.microsoft.com/office/drawing/2014/main" id="{393784B8-556D-C64D-262A-85A3245568D9}"/>
              </a:ext>
            </a:extLst>
          </p:cNvPr>
          <p:cNvSpPr txBox="1"/>
          <p:nvPr/>
        </p:nvSpPr>
        <p:spPr>
          <a:xfrm>
            <a:off x="454035" y="1607996"/>
            <a:ext cx="5727046" cy="276999"/>
          </a:xfrm>
          <a:prstGeom prst="rect">
            <a:avLst/>
          </a:prstGeom>
          <a:noFill/>
        </p:spPr>
        <p:txBody>
          <a:bodyPr wrap="square" rtlCol="0">
            <a:spAutoFit/>
          </a:bodyPr>
          <a:lstStyle/>
          <a:p>
            <a:r>
              <a:rPr lang="en-US" sz="1200" dirty="0">
                <a:solidFill>
                  <a:srgbClr val="404D56"/>
                </a:solidFill>
                <a:latin typeface="Verdana" panose="020B0604030504040204" pitchFamily="34" charset="0"/>
                <a:ea typeface="Verdana" panose="020B0604030504040204" pitchFamily="34" charset="0"/>
                <a:cs typeface="Verdana" panose="020B0604030504040204" pitchFamily="34" charset="0"/>
              </a:rPr>
              <a:t>Alexa Heenan   National Claims Research Workshop   6 November 2024</a:t>
            </a:r>
          </a:p>
        </p:txBody>
      </p:sp>
      <p:cxnSp>
        <p:nvCxnSpPr>
          <p:cNvPr id="7" name="Straight Connector 6">
            <a:extLst>
              <a:ext uri="{FF2B5EF4-FFF2-40B4-BE49-F238E27FC236}">
                <a16:creationId xmlns:a16="http://schemas.microsoft.com/office/drawing/2014/main" id="{32D37E7E-0AC9-7D4D-CEC0-00FCD0E27DCE}"/>
              </a:ext>
            </a:extLst>
          </p:cNvPr>
          <p:cNvCxnSpPr>
            <a:cxnSpLocks/>
          </p:cNvCxnSpPr>
          <p:nvPr/>
        </p:nvCxnSpPr>
        <p:spPr>
          <a:xfrm>
            <a:off x="1669275" y="1671511"/>
            <a:ext cx="0" cy="161929"/>
          </a:xfrm>
          <a:prstGeom prst="line">
            <a:avLst/>
          </a:prstGeom>
          <a:ln w="19050">
            <a:solidFill>
              <a:srgbClr val="404D5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EA2C8F-4289-87D8-9BB8-06CE1BC3850D}"/>
              </a:ext>
            </a:extLst>
          </p:cNvPr>
          <p:cNvCxnSpPr>
            <a:cxnSpLocks/>
          </p:cNvCxnSpPr>
          <p:nvPr/>
        </p:nvCxnSpPr>
        <p:spPr>
          <a:xfrm>
            <a:off x="4602148" y="1670705"/>
            <a:ext cx="0" cy="161929"/>
          </a:xfrm>
          <a:prstGeom prst="line">
            <a:avLst/>
          </a:prstGeom>
          <a:ln w="19050">
            <a:solidFill>
              <a:srgbClr val="404D5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FC2F7-790F-EBCD-BAF8-A5CE370231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7846EE-55A8-16F0-FF59-C69383D98651}"/>
              </a:ext>
            </a:extLst>
          </p:cNvPr>
          <p:cNvSpPr>
            <a:spLocks noGrp="1"/>
          </p:cNvSpPr>
          <p:nvPr>
            <p:ph type="title"/>
          </p:nvPr>
        </p:nvSpPr>
        <p:spPr>
          <a:xfrm>
            <a:off x="228600" y="158597"/>
            <a:ext cx="8686800" cy="675122"/>
          </a:xfrm>
        </p:spPr>
        <p:txBody>
          <a:bodyPr>
            <a:normAutofit/>
          </a:bodyPr>
          <a:lstStyle/>
          <a:p>
            <a:r>
              <a:rPr lang="en-US" sz="3600" dirty="0"/>
              <a:t>Benefits of Using Images in Specific Claims</a:t>
            </a:r>
            <a:endParaRPr lang="en-US" sz="4000" dirty="0">
              <a:solidFill>
                <a:srgbClr val="9BAFB6"/>
              </a:solidFill>
            </a:endParaRPr>
          </a:p>
        </p:txBody>
      </p:sp>
      <p:sp>
        <p:nvSpPr>
          <p:cNvPr id="3" name="Text Placeholder 2">
            <a:extLst>
              <a:ext uri="{FF2B5EF4-FFF2-40B4-BE49-F238E27FC236}">
                <a16:creationId xmlns:a16="http://schemas.microsoft.com/office/drawing/2014/main" id="{578BA16C-8CAB-195D-75EB-AE6AB3B84F7A}"/>
              </a:ext>
            </a:extLst>
          </p:cNvPr>
          <p:cNvSpPr>
            <a:spLocks noGrp="1"/>
          </p:cNvSpPr>
          <p:nvPr>
            <p:ph type="body" idx="1"/>
          </p:nvPr>
        </p:nvSpPr>
        <p:spPr>
          <a:xfrm>
            <a:off x="228600" y="1168401"/>
            <a:ext cx="3653118" cy="4475649"/>
          </a:xfrm>
        </p:spPr>
        <p:txBody>
          <a:bodyPr>
            <a:normAutofit lnSpcReduction="10000"/>
          </a:bodyPr>
          <a:lstStyle/>
          <a:p>
            <a:pPr>
              <a:spcAft>
                <a:spcPts val="1200"/>
              </a:spcAft>
              <a:buFont typeface="Courier New" panose="02070309020205020404" pitchFamily="49" charset="0"/>
              <a:buChar char="o"/>
            </a:pPr>
            <a:r>
              <a:rPr lang="en-US" sz="1900" dirty="0"/>
              <a:t>Alternate source of information</a:t>
            </a:r>
          </a:p>
          <a:p>
            <a:pPr>
              <a:spcAft>
                <a:spcPts val="1200"/>
              </a:spcAft>
              <a:buFont typeface="Courier New" panose="02070309020205020404" pitchFamily="49" charset="0"/>
              <a:buChar char="o"/>
            </a:pPr>
            <a:r>
              <a:rPr lang="en-US" sz="1900" dirty="0"/>
              <a:t>Evidence to support textual records</a:t>
            </a:r>
          </a:p>
          <a:p>
            <a:pPr>
              <a:spcAft>
                <a:spcPts val="1200"/>
              </a:spcAft>
              <a:buFont typeface="Courier New" panose="02070309020205020404" pitchFamily="49" charset="0"/>
              <a:buChar char="o"/>
            </a:pPr>
            <a:r>
              <a:rPr lang="en-US" sz="1900" dirty="0"/>
              <a:t>Help conduct visual analysis</a:t>
            </a:r>
          </a:p>
          <a:p>
            <a:pPr>
              <a:spcAft>
                <a:spcPts val="1200"/>
              </a:spcAft>
              <a:buFont typeface="Courier New" panose="02070309020205020404" pitchFamily="49" charset="0"/>
              <a:buChar char="o"/>
            </a:pPr>
            <a:r>
              <a:rPr lang="en-US" sz="1900" dirty="0"/>
              <a:t>Connect the past with the present within the community</a:t>
            </a:r>
          </a:p>
          <a:p>
            <a:pPr>
              <a:spcAft>
                <a:spcPts val="1200"/>
              </a:spcAft>
              <a:buFont typeface="Courier New" panose="02070309020205020404" pitchFamily="49" charset="0"/>
              <a:buChar char="o"/>
            </a:pPr>
            <a:r>
              <a:rPr lang="en-US" sz="1900" dirty="0"/>
              <a:t>When sharing images with community, it sparks stories!</a:t>
            </a:r>
          </a:p>
          <a:p>
            <a:pPr>
              <a:spcAft>
                <a:spcPts val="1200"/>
              </a:spcAft>
              <a:buFont typeface="Courier New" panose="02070309020205020404" pitchFamily="49" charset="0"/>
              <a:buChar char="o"/>
            </a:pPr>
            <a:endParaRPr lang="en-US" sz="1800" dirty="0"/>
          </a:p>
          <a:p>
            <a:pPr>
              <a:buFont typeface="Courier New" panose="02070309020205020404" pitchFamily="49" charset="0"/>
              <a:buChar char="o"/>
            </a:pPr>
            <a:endParaRPr lang="en-US" sz="2000" dirty="0"/>
          </a:p>
          <a:p>
            <a:pPr>
              <a:buFont typeface="Courier New" panose="02070309020205020404" pitchFamily="49" charset="0"/>
              <a:buChar char="o"/>
            </a:pPr>
            <a:endParaRPr lang="en-US" sz="2000" dirty="0"/>
          </a:p>
        </p:txBody>
      </p:sp>
      <p:pic>
        <p:nvPicPr>
          <p:cNvPr id="8" name="Picture 7" descr="A group of men standing in front of a building&#10;&#10;Description automatically generated">
            <a:extLst>
              <a:ext uri="{FF2B5EF4-FFF2-40B4-BE49-F238E27FC236}">
                <a16:creationId xmlns:a16="http://schemas.microsoft.com/office/drawing/2014/main" id="{9726E80C-06AB-2764-0DFB-D3E9E670A10E}"/>
              </a:ext>
            </a:extLst>
          </p:cNvPr>
          <p:cNvPicPr>
            <a:picLocks noChangeAspect="1"/>
          </p:cNvPicPr>
          <p:nvPr/>
        </p:nvPicPr>
        <p:blipFill>
          <a:blip r:embed="rId3"/>
          <a:stretch>
            <a:fillRect/>
          </a:stretch>
        </p:blipFill>
        <p:spPr>
          <a:xfrm>
            <a:off x="3881718" y="1213950"/>
            <a:ext cx="5033682" cy="3071984"/>
          </a:xfrm>
          <a:prstGeom prst="rect">
            <a:avLst/>
          </a:prstGeom>
        </p:spPr>
      </p:pic>
      <p:sp>
        <p:nvSpPr>
          <p:cNvPr id="4" name="TextBox 3">
            <a:extLst>
              <a:ext uri="{FF2B5EF4-FFF2-40B4-BE49-F238E27FC236}">
                <a16:creationId xmlns:a16="http://schemas.microsoft.com/office/drawing/2014/main" id="{03974E60-B309-B87A-90ED-9E5022874640}"/>
              </a:ext>
            </a:extLst>
          </p:cNvPr>
          <p:cNvSpPr txBox="1"/>
          <p:nvPr/>
        </p:nvSpPr>
        <p:spPr>
          <a:xfrm>
            <a:off x="3801034" y="4266055"/>
            <a:ext cx="5217459" cy="400110"/>
          </a:xfrm>
          <a:prstGeom prst="rect">
            <a:avLst/>
          </a:prstGeom>
          <a:noFill/>
        </p:spPr>
        <p:txBody>
          <a:bodyPr wrap="square" rtlCol="0">
            <a:spAutoFit/>
          </a:bodyPr>
          <a:lstStyle/>
          <a:p>
            <a:r>
              <a:rPr lang="en-US" sz="1000" dirty="0">
                <a:solidFill>
                  <a:srgbClr val="9BAFB6"/>
                </a:solidFill>
                <a:latin typeface="Verdana" panose="020B0604030504040204" pitchFamily="34" charset="0"/>
                <a:ea typeface="Verdana" panose="020B0604030504040204" pitchFamily="34" charset="0"/>
                <a:cs typeface="Verdana" panose="020B0604030504040204" pitchFamily="34" charset="0"/>
              </a:rPr>
              <a:t>Byron-May Company Limited, </a:t>
            </a:r>
            <a:r>
              <a:rPr lang="en-US" sz="1000" i="1" dirty="0">
                <a:solidFill>
                  <a:srgbClr val="9BAFB6"/>
                </a:solidFill>
                <a:latin typeface="Verdana" panose="020B0604030504040204" pitchFamily="34" charset="0"/>
                <a:ea typeface="Verdana" panose="020B0604030504040204" pitchFamily="34" charset="0"/>
                <a:cs typeface="Verdana" panose="020B0604030504040204" pitchFamily="34" charset="0"/>
              </a:rPr>
              <a:t>Hudson's Bay Company post,</a:t>
            </a:r>
            <a:r>
              <a:rPr lang="en-US" sz="1000" dirty="0">
                <a:solidFill>
                  <a:srgbClr val="9BAFB6"/>
                </a:solidFill>
                <a:latin typeface="Verdana" panose="020B0604030504040204" pitchFamily="34" charset="0"/>
                <a:ea typeface="Verdana" panose="020B0604030504040204" pitchFamily="34" charset="0"/>
                <a:cs typeface="Verdana" panose="020B0604030504040204" pitchFamily="34" charset="0"/>
              </a:rPr>
              <a:t> </a:t>
            </a:r>
            <a:r>
              <a:rPr lang="en-US" sz="1000" i="1" dirty="0">
                <a:solidFill>
                  <a:srgbClr val="9BAFB6"/>
                </a:solidFill>
                <a:latin typeface="Verdana" panose="020B0604030504040204" pitchFamily="34" charset="0"/>
                <a:ea typeface="Verdana" panose="020B0604030504040204" pitchFamily="34" charset="0"/>
                <a:cs typeface="Verdana" panose="020B0604030504040204" pitchFamily="34" charset="0"/>
              </a:rPr>
              <a:t>Alberta,</a:t>
            </a:r>
            <a:r>
              <a:rPr lang="en-US" sz="1000" dirty="0">
                <a:solidFill>
                  <a:srgbClr val="9BAFB6"/>
                </a:solidFill>
                <a:latin typeface="Verdana" panose="020B0604030504040204" pitchFamily="34" charset="0"/>
                <a:ea typeface="Verdana" panose="020B0604030504040204" pitchFamily="34" charset="0"/>
                <a:cs typeface="Verdana" panose="020B0604030504040204" pitchFamily="34" charset="0"/>
              </a:rPr>
              <a:t> ca. 1914-1916, Glenbow Library and Archives Collection.</a:t>
            </a:r>
          </a:p>
        </p:txBody>
      </p:sp>
    </p:spTree>
    <p:extLst>
      <p:ext uri="{BB962C8B-B14F-4D97-AF65-F5344CB8AC3E}">
        <p14:creationId xmlns:p14="http://schemas.microsoft.com/office/powerpoint/2010/main" val="1158548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DE6BB-6C25-3553-8320-4DDE04385F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A0393B-13DD-C749-9A4F-67EDB604C48A}"/>
              </a:ext>
            </a:extLst>
          </p:cNvPr>
          <p:cNvSpPr>
            <a:spLocks noGrp="1"/>
          </p:cNvSpPr>
          <p:nvPr>
            <p:ph type="title"/>
          </p:nvPr>
        </p:nvSpPr>
        <p:spPr>
          <a:xfrm>
            <a:off x="457200" y="263528"/>
            <a:ext cx="3151094" cy="777240"/>
          </a:xfrm>
        </p:spPr>
        <p:txBody>
          <a:bodyPr>
            <a:normAutofit/>
          </a:bodyPr>
          <a:lstStyle/>
          <a:p>
            <a:r>
              <a:rPr lang="en-US" sz="3600" dirty="0"/>
              <a:t>Take away</a:t>
            </a:r>
          </a:p>
        </p:txBody>
      </p:sp>
      <p:sp>
        <p:nvSpPr>
          <p:cNvPr id="3" name="Text Placeholder 2">
            <a:extLst>
              <a:ext uri="{FF2B5EF4-FFF2-40B4-BE49-F238E27FC236}">
                <a16:creationId xmlns:a16="http://schemas.microsoft.com/office/drawing/2014/main" id="{6495ED7B-820A-14D8-9219-77B326265D01}"/>
              </a:ext>
            </a:extLst>
          </p:cNvPr>
          <p:cNvSpPr>
            <a:spLocks noGrp="1"/>
          </p:cNvSpPr>
          <p:nvPr>
            <p:ph type="body" idx="1"/>
          </p:nvPr>
        </p:nvSpPr>
        <p:spPr>
          <a:xfrm>
            <a:off x="457200" y="1249362"/>
            <a:ext cx="3343835" cy="4359275"/>
          </a:xfrm>
        </p:spPr>
        <p:txBody>
          <a:bodyPr>
            <a:normAutofit/>
          </a:bodyPr>
          <a:lstStyle/>
          <a:p>
            <a:pPr marL="571500" indent="-457200">
              <a:spcAft>
                <a:spcPts val="1200"/>
              </a:spcAft>
              <a:buFont typeface="+mj-lt"/>
              <a:buAutoNum type="arabicPeriod"/>
            </a:pPr>
            <a:r>
              <a:rPr lang="en-CA" sz="1800" dirty="0"/>
              <a:t>Be creative!</a:t>
            </a:r>
            <a:endParaRPr lang="en-US" sz="1800" dirty="0"/>
          </a:p>
          <a:p>
            <a:pPr marL="571500" indent="-457200">
              <a:spcAft>
                <a:spcPts val="1200"/>
              </a:spcAft>
              <a:buFont typeface="+mj-lt"/>
              <a:buAutoNum type="arabicPeriod"/>
            </a:pPr>
            <a:r>
              <a:rPr lang="en-US" sz="1800" dirty="0"/>
              <a:t>When you encounter a textual roadblock, try looking at images</a:t>
            </a:r>
          </a:p>
          <a:p>
            <a:pPr marL="571500" indent="-457200">
              <a:spcAft>
                <a:spcPts val="1200"/>
              </a:spcAft>
              <a:buFont typeface="+mj-lt"/>
              <a:buAutoNum type="arabicPeriod"/>
            </a:pPr>
            <a:r>
              <a:rPr lang="en-US" sz="1800" dirty="0"/>
              <a:t>Get to know other researchers at this conference and find out what skills they bring to Specific Claims</a:t>
            </a:r>
          </a:p>
          <a:p>
            <a:pPr marL="571500" indent="-457200">
              <a:buFont typeface="+mj-lt"/>
              <a:buAutoNum type="arabicPeriod"/>
            </a:pPr>
            <a:endParaRPr lang="en-US" sz="1600" dirty="0"/>
          </a:p>
        </p:txBody>
      </p:sp>
      <p:pic>
        <p:nvPicPr>
          <p:cNvPr id="4" name="Picture 3" descr="A picture containing pinwheel, accessory&#10;&#10;Description automatically generated">
            <a:extLst>
              <a:ext uri="{FF2B5EF4-FFF2-40B4-BE49-F238E27FC236}">
                <a16:creationId xmlns:a16="http://schemas.microsoft.com/office/drawing/2014/main" id="{95E5E450-945E-3085-DAAB-C93AA898AA2E}"/>
              </a:ext>
            </a:extLst>
          </p:cNvPr>
          <p:cNvPicPr>
            <a:picLocks noChangeAspect="1"/>
          </p:cNvPicPr>
          <p:nvPr/>
        </p:nvPicPr>
        <p:blipFill>
          <a:blip r:embed="rId3"/>
          <a:stretch>
            <a:fillRect/>
          </a:stretch>
        </p:blipFill>
        <p:spPr>
          <a:xfrm>
            <a:off x="4179944" y="263528"/>
            <a:ext cx="4298315" cy="4298315"/>
          </a:xfrm>
          <a:prstGeom prst="rect">
            <a:avLst/>
          </a:prstGeom>
        </p:spPr>
      </p:pic>
      <p:sp>
        <p:nvSpPr>
          <p:cNvPr id="5" name="TextBox 4">
            <a:extLst>
              <a:ext uri="{FF2B5EF4-FFF2-40B4-BE49-F238E27FC236}">
                <a16:creationId xmlns:a16="http://schemas.microsoft.com/office/drawing/2014/main" id="{AFBDBEAD-55B8-6DDF-7315-C4280B733114}"/>
              </a:ext>
            </a:extLst>
          </p:cNvPr>
          <p:cNvSpPr txBox="1"/>
          <p:nvPr/>
        </p:nvSpPr>
        <p:spPr>
          <a:xfrm>
            <a:off x="5104223" y="4561843"/>
            <a:ext cx="2449755" cy="400110"/>
          </a:xfrm>
          <a:prstGeom prst="rect">
            <a:avLst/>
          </a:prstGeom>
          <a:noFill/>
        </p:spPr>
        <p:txBody>
          <a:bodyPr wrap="square" rtlCol="0">
            <a:spAutoFit/>
          </a:bodyPr>
          <a:lstStyle/>
          <a:p>
            <a:pPr algn="ctr"/>
            <a:r>
              <a:rPr lang="en-CA" sz="1000" dirty="0">
                <a:solidFill>
                  <a:srgbClr val="9BAFB6"/>
                </a:solidFill>
                <a:latin typeface="Verdana" panose="020B0604030504040204" pitchFamily="34" charset="0"/>
                <a:ea typeface="Verdana" panose="020B0604030504040204" pitchFamily="34" charset="0"/>
                <a:cs typeface="Verdana" panose="020B0604030504040204" pitchFamily="34" charset="0"/>
                <a:sym typeface="Calibri"/>
              </a:rPr>
              <a:t>Alex Janvier, </a:t>
            </a:r>
            <a:r>
              <a:rPr lang="en-CA" sz="1000" i="1" dirty="0">
                <a:solidFill>
                  <a:srgbClr val="9BAFB6"/>
                </a:solidFill>
                <a:latin typeface="Verdana" panose="020B0604030504040204" pitchFamily="34" charset="0"/>
                <a:ea typeface="Verdana" panose="020B0604030504040204" pitchFamily="34" charset="0"/>
                <a:cs typeface="Verdana" panose="020B0604030504040204" pitchFamily="34" charset="0"/>
                <a:sym typeface="Calibri"/>
              </a:rPr>
              <a:t>Morning Star, </a:t>
            </a:r>
            <a:r>
              <a:rPr lang="en-CA" sz="1000" dirty="0">
                <a:solidFill>
                  <a:srgbClr val="9BAFB6"/>
                </a:solidFill>
                <a:latin typeface="Verdana" panose="020B0604030504040204" pitchFamily="34" charset="0"/>
                <a:ea typeface="Verdana" panose="020B0604030504040204" pitchFamily="34" charset="0"/>
                <a:cs typeface="Verdana" panose="020B0604030504040204" pitchFamily="34" charset="0"/>
                <a:sym typeface="Calibri"/>
              </a:rPr>
              <a:t>1993.</a:t>
            </a:r>
            <a:r>
              <a:rPr lang="en-CA" sz="1000" i="1" dirty="0">
                <a:solidFill>
                  <a:srgbClr val="9BAFB6"/>
                </a:solidFill>
                <a:latin typeface="Verdana" panose="020B0604030504040204" pitchFamily="34" charset="0"/>
                <a:ea typeface="Verdana" panose="020B0604030504040204" pitchFamily="34" charset="0"/>
                <a:cs typeface="Verdana" panose="020B0604030504040204" pitchFamily="34" charset="0"/>
                <a:sym typeface="Calibri"/>
              </a:rPr>
              <a:t> </a:t>
            </a:r>
            <a:r>
              <a:rPr lang="en-CA" sz="1000" dirty="0">
                <a:solidFill>
                  <a:srgbClr val="9BAFB6"/>
                </a:solidFill>
                <a:latin typeface="Verdana" panose="020B0604030504040204" pitchFamily="34" charset="0"/>
                <a:ea typeface="Verdana" panose="020B0604030504040204" pitchFamily="34" charset="0"/>
                <a:cs typeface="Verdana" panose="020B0604030504040204" pitchFamily="34" charset="0"/>
                <a:sym typeface="Calibri"/>
              </a:rPr>
              <a:t>(Canadian Museum of History)</a:t>
            </a:r>
            <a:endParaRPr lang="en-CA" sz="1000" dirty="0">
              <a:solidFill>
                <a:srgbClr val="9BAFB6"/>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0422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054C4-570D-A274-3088-C62D3DCD82FA}"/>
              </a:ext>
            </a:extLst>
          </p:cNvPr>
          <p:cNvSpPr>
            <a:spLocks noGrp="1"/>
          </p:cNvSpPr>
          <p:nvPr>
            <p:ph type="title"/>
          </p:nvPr>
        </p:nvSpPr>
        <p:spPr>
          <a:xfrm>
            <a:off x="295053" y="190494"/>
            <a:ext cx="4848447" cy="1109194"/>
          </a:xfrm>
        </p:spPr>
        <p:txBody>
          <a:bodyPr>
            <a:normAutofit fontScale="90000"/>
          </a:bodyPr>
          <a:lstStyle/>
          <a:p>
            <a:r>
              <a:rPr lang="en-US" sz="4000" dirty="0"/>
              <a:t>Introduction: </a:t>
            </a:r>
            <a:br>
              <a:rPr lang="en-US" dirty="0"/>
            </a:br>
            <a:r>
              <a:rPr lang="en-US" sz="3100" dirty="0">
                <a:solidFill>
                  <a:srgbClr val="9BAFB6"/>
                </a:solidFill>
              </a:rPr>
              <a:t>Journey into Specific Claims</a:t>
            </a:r>
            <a:endParaRPr lang="en-US" dirty="0">
              <a:solidFill>
                <a:srgbClr val="9BAFB6"/>
              </a:solidFill>
            </a:endParaRPr>
          </a:p>
        </p:txBody>
      </p:sp>
      <p:sp>
        <p:nvSpPr>
          <p:cNvPr id="3" name="Text Placeholder 2">
            <a:extLst>
              <a:ext uri="{FF2B5EF4-FFF2-40B4-BE49-F238E27FC236}">
                <a16:creationId xmlns:a16="http://schemas.microsoft.com/office/drawing/2014/main" id="{7136A8B6-77E5-5544-A36C-68D01A18598E}"/>
              </a:ext>
            </a:extLst>
          </p:cNvPr>
          <p:cNvSpPr>
            <a:spLocks noGrp="1"/>
          </p:cNvSpPr>
          <p:nvPr>
            <p:ph type="body" idx="1"/>
          </p:nvPr>
        </p:nvSpPr>
        <p:spPr>
          <a:xfrm>
            <a:off x="295053" y="1518403"/>
            <a:ext cx="4142036" cy="3907924"/>
          </a:xfrm>
        </p:spPr>
        <p:txBody>
          <a:bodyPr>
            <a:normAutofit/>
          </a:bodyPr>
          <a:lstStyle/>
          <a:p>
            <a:pPr>
              <a:spcAft>
                <a:spcPts val="1200"/>
              </a:spcAft>
              <a:buFont typeface="Courier New" panose="02070309020205020404" pitchFamily="49" charset="0"/>
              <a:buChar char="o"/>
            </a:pPr>
            <a:r>
              <a:rPr lang="en-US" sz="1800" dirty="0"/>
              <a:t>Background in Art History &amp; Visual Studies, History, and Cultures of Display</a:t>
            </a:r>
          </a:p>
          <a:p>
            <a:pPr>
              <a:spcAft>
                <a:spcPts val="1200"/>
              </a:spcAft>
              <a:buFont typeface="Courier New" panose="02070309020205020404" pitchFamily="49" charset="0"/>
              <a:buChar char="o"/>
            </a:pPr>
            <a:r>
              <a:rPr lang="en-US" sz="1800" dirty="0"/>
              <a:t>Visual learner – gained knowledge of Indigenous cultures through art, objects, &amp; photographs</a:t>
            </a:r>
          </a:p>
          <a:p>
            <a:pPr>
              <a:spcAft>
                <a:spcPts val="1200"/>
              </a:spcAft>
              <a:buFont typeface="Courier New" panose="02070309020205020404" pitchFamily="49" charset="0"/>
              <a:buChar char="o"/>
            </a:pPr>
            <a:r>
              <a:rPr lang="en-US" sz="1800" dirty="0"/>
              <a:t>Specific Claims combined my interests in research and Indigenous history</a:t>
            </a:r>
          </a:p>
          <a:p>
            <a:pPr>
              <a:spcAft>
                <a:spcPts val="1200"/>
              </a:spcAft>
              <a:buFont typeface="Courier New" panose="02070309020205020404" pitchFamily="49" charset="0"/>
              <a:buChar char="o"/>
            </a:pPr>
            <a:endParaRPr lang="en-US" sz="1800" dirty="0"/>
          </a:p>
        </p:txBody>
      </p:sp>
      <p:sp>
        <p:nvSpPr>
          <p:cNvPr id="6" name="TextBox 5">
            <a:extLst>
              <a:ext uri="{FF2B5EF4-FFF2-40B4-BE49-F238E27FC236}">
                <a16:creationId xmlns:a16="http://schemas.microsoft.com/office/drawing/2014/main" id="{74BAA5AB-2C3E-72EF-38C7-518F9F5443FD}"/>
              </a:ext>
            </a:extLst>
          </p:cNvPr>
          <p:cNvSpPr txBox="1"/>
          <p:nvPr/>
        </p:nvSpPr>
        <p:spPr>
          <a:xfrm>
            <a:off x="5833019" y="5510994"/>
            <a:ext cx="2526654" cy="246221"/>
          </a:xfrm>
          <a:prstGeom prst="rect">
            <a:avLst/>
          </a:prstGeom>
          <a:noFill/>
        </p:spPr>
        <p:txBody>
          <a:bodyPr wrap="none" rtlCol="0">
            <a:spAutoFit/>
          </a:bodyPr>
          <a:lstStyle/>
          <a:p>
            <a:r>
              <a:rPr lang="en-US" sz="1000" dirty="0">
                <a:solidFill>
                  <a:srgbClr val="9BAFB6"/>
                </a:solidFill>
                <a:latin typeface="Verdana" panose="020B0604030504040204" pitchFamily="34" charset="0"/>
                <a:ea typeface="Verdana" panose="020B0604030504040204" pitchFamily="34" charset="0"/>
                <a:cs typeface="Verdana" panose="020B0604030504040204" pitchFamily="34" charset="0"/>
              </a:rPr>
              <a:t>Bob Boyer, </a:t>
            </a:r>
            <a:r>
              <a:rPr lang="en-US" sz="1000" i="1" dirty="0">
                <a:solidFill>
                  <a:srgbClr val="9BAFB6"/>
                </a:solidFill>
                <a:latin typeface="Verdana" panose="020B0604030504040204" pitchFamily="34" charset="0"/>
                <a:ea typeface="Verdana" panose="020B0604030504040204" pitchFamily="34" charset="0"/>
                <a:cs typeface="Verdana" panose="020B0604030504040204" pitchFamily="34" charset="0"/>
              </a:rPr>
              <a:t>A Smallpox Issue</a:t>
            </a:r>
            <a:r>
              <a:rPr lang="en-US" sz="1000" dirty="0">
                <a:solidFill>
                  <a:srgbClr val="9BAFB6"/>
                </a:solidFill>
                <a:latin typeface="Verdana" panose="020B0604030504040204" pitchFamily="34" charset="0"/>
                <a:ea typeface="Verdana" panose="020B0604030504040204" pitchFamily="34" charset="0"/>
                <a:cs typeface="Verdana" panose="020B0604030504040204" pitchFamily="34" charset="0"/>
              </a:rPr>
              <a:t>, 1983.</a:t>
            </a:r>
          </a:p>
        </p:txBody>
      </p:sp>
      <p:pic>
        <p:nvPicPr>
          <p:cNvPr id="9" name="Picture 8" descr="A colorful cloth with a string&#10;&#10;Description automatically generated with medium confidence">
            <a:extLst>
              <a:ext uri="{FF2B5EF4-FFF2-40B4-BE49-F238E27FC236}">
                <a16:creationId xmlns:a16="http://schemas.microsoft.com/office/drawing/2014/main" id="{EC74CB00-2D5B-4247-FB3E-42C1AFD1EC0D}"/>
              </a:ext>
            </a:extLst>
          </p:cNvPr>
          <p:cNvPicPr>
            <a:picLocks noChangeAspect="1"/>
          </p:cNvPicPr>
          <p:nvPr/>
        </p:nvPicPr>
        <p:blipFill>
          <a:blip r:embed="rId3"/>
          <a:srcRect l="2439" t="5224" r="3902" b="9159"/>
          <a:stretch/>
        </p:blipFill>
        <p:spPr>
          <a:xfrm rot="5400000">
            <a:off x="4540068" y="1117448"/>
            <a:ext cx="5112556" cy="3505201"/>
          </a:xfrm>
          <a:prstGeom prst="rect">
            <a:avLst/>
          </a:prstGeom>
        </p:spPr>
      </p:pic>
    </p:spTree>
    <p:extLst>
      <p:ext uri="{BB962C8B-B14F-4D97-AF65-F5344CB8AC3E}">
        <p14:creationId xmlns:p14="http://schemas.microsoft.com/office/powerpoint/2010/main" val="136997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5" name="Picture 4" descr="A person holding a picture&#10;&#10;Description automatically generated">
            <a:extLst>
              <a:ext uri="{FF2B5EF4-FFF2-40B4-BE49-F238E27FC236}">
                <a16:creationId xmlns:a16="http://schemas.microsoft.com/office/drawing/2014/main" id="{0270B639-2A7B-0057-3D0F-94344426614A}"/>
              </a:ext>
            </a:extLst>
          </p:cNvPr>
          <p:cNvPicPr>
            <a:picLocks noChangeAspect="1"/>
          </p:cNvPicPr>
          <p:nvPr/>
        </p:nvPicPr>
        <p:blipFill>
          <a:blip r:embed="rId3"/>
          <a:stretch>
            <a:fillRect/>
          </a:stretch>
        </p:blipFill>
        <p:spPr>
          <a:xfrm>
            <a:off x="4439179" y="258141"/>
            <a:ext cx="4188191" cy="5228259"/>
          </a:xfrm>
          <a:prstGeom prst="rect">
            <a:avLst/>
          </a:prstGeom>
        </p:spPr>
      </p:pic>
      <p:pic>
        <p:nvPicPr>
          <p:cNvPr id="8" name="Picture 7" descr="A person wearing a mask&#10;&#10;Description automatically generated">
            <a:extLst>
              <a:ext uri="{FF2B5EF4-FFF2-40B4-BE49-F238E27FC236}">
                <a16:creationId xmlns:a16="http://schemas.microsoft.com/office/drawing/2014/main" id="{CC63FCB4-A8EE-5692-D669-697CC8B70184}"/>
              </a:ext>
            </a:extLst>
          </p:cNvPr>
          <p:cNvPicPr>
            <a:picLocks noChangeAspect="1"/>
          </p:cNvPicPr>
          <p:nvPr/>
        </p:nvPicPr>
        <p:blipFill>
          <a:blip r:embed="rId4"/>
          <a:srcRect l="25432" t="20820" r="25109" b="21210"/>
          <a:stretch/>
        </p:blipFill>
        <p:spPr>
          <a:xfrm>
            <a:off x="-4385005" y="62948"/>
            <a:ext cx="3849559" cy="5228259"/>
          </a:xfrm>
          <a:prstGeom prst="rect">
            <a:avLst/>
          </a:prstGeom>
        </p:spPr>
      </p:pic>
      <p:sp>
        <p:nvSpPr>
          <p:cNvPr id="2" name="TextBox 1">
            <a:extLst>
              <a:ext uri="{FF2B5EF4-FFF2-40B4-BE49-F238E27FC236}">
                <a16:creationId xmlns:a16="http://schemas.microsoft.com/office/drawing/2014/main" id="{C9AA132E-47F8-629C-DB36-1323975E1DE5}"/>
              </a:ext>
            </a:extLst>
          </p:cNvPr>
          <p:cNvSpPr txBox="1"/>
          <p:nvPr/>
        </p:nvSpPr>
        <p:spPr>
          <a:xfrm>
            <a:off x="759686" y="5531612"/>
            <a:ext cx="3108543" cy="246221"/>
          </a:xfrm>
          <a:prstGeom prst="rect">
            <a:avLst/>
          </a:prstGeom>
          <a:noFill/>
        </p:spPr>
        <p:txBody>
          <a:bodyPr wrap="none" rtlCol="0">
            <a:spAutoFit/>
          </a:bodyPr>
          <a:lstStyle/>
          <a:p>
            <a:r>
              <a:rPr lang="en-US" sz="1000" dirty="0">
                <a:solidFill>
                  <a:srgbClr val="E1D7CB"/>
                </a:solidFill>
                <a:latin typeface="Verdana" panose="020B0604030504040204" pitchFamily="34" charset="0"/>
                <a:ea typeface="Verdana" panose="020B0604030504040204" pitchFamily="34" charset="0"/>
                <a:cs typeface="Verdana" panose="020B0604030504040204" pitchFamily="34" charset="0"/>
              </a:rPr>
              <a:t>Edward S. Curtis, </a:t>
            </a:r>
            <a:r>
              <a:rPr lang="en-US" sz="1000" i="1" dirty="0">
                <a:solidFill>
                  <a:srgbClr val="E1D7CB"/>
                </a:solidFill>
                <a:latin typeface="Verdana" panose="020B0604030504040204" pitchFamily="34" charset="0"/>
                <a:ea typeface="Verdana" panose="020B0604030504040204" pitchFamily="34" charset="0"/>
                <a:cs typeface="Verdana" panose="020B0604030504040204" pitchFamily="34" charset="0"/>
              </a:rPr>
              <a:t>Man with Heron Hat</a:t>
            </a:r>
            <a:r>
              <a:rPr lang="en-US" sz="1000" dirty="0">
                <a:solidFill>
                  <a:srgbClr val="E1D7CB"/>
                </a:solidFill>
                <a:latin typeface="Verdana" panose="020B0604030504040204" pitchFamily="34" charset="0"/>
                <a:ea typeface="Verdana" panose="020B0604030504040204" pitchFamily="34" charset="0"/>
                <a:cs typeface="Verdana" panose="020B0604030504040204" pitchFamily="34" charset="0"/>
              </a:rPr>
              <a:t>, 1914.</a:t>
            </a:r>
          </a:p>
        </p:txBody>
      </p:sp>
      <p:sp>
        <p:nvSpPr>
          <p:cNvPr id="3" name="TextBox 2">
            <a:extLst>
              <a:ext uri="{FF2B5EF4-FFF2-40B4-BE49-F238E27FC236}">
                <a16:creationId xmlns:a16="http://schemas.microsoft.com/office/drawing/2014/main" id="{11316772-38E8-4691-34EF-442D4C52EEE5}"/>
              </a:ext>
            </a:extLst>
          </p:cNvPr>
          <p:cNvSpPr txBox="1"/>
          <p:nvPr/>
        </p:nvSpPr>
        <p:spPr>
          <a:xfrm>
            <a:off x="4518944" y="5452532"/>
            <a:ext cx="4170157" cy="430887"/>
          </a:xfrm>
          <a:prstGeom prst="rect">
            <a:avLst/>
          </a:prstGeom>
          <a:noFill/>
        </p:spPr>
        <p:txBody>
          <a:bodyPr wrap="square" rtlCol="0">
            <a:spAutoFit/>
          </a:bodyPr>
          <a:lstStyle/>
          <a:p>
            <a:r>
              <a:rPr lang="en-US" sz="1050" dirty="0">
                <a:solidFill>
                  <a:srgbClr val="E1D7CB"/>
                </a:solidFill>
                <a:latin typeface="Verdana" panose="020B0604030504040204" pitchFamily="34" charset="0"/>
                <a:ea typeface="Verdana" panose="020B0604030504040204" pitchFamily="34" charset="0"/>
                <a:cs typeface="Verdana" panose="020B0604030504040204" pitchFamily="34" charset="0"/>
              </a:rPr>
              <a:t>Will Wilson, </a:t>
            </a:r>
            <a:r>
              <a:rPr lang="en-US" sz="1050" i="1" dirty="0">
                <a:solidFill>
                  <a:srgbClr val="E1D7CB"/>
                </a:solidFill>
                <a:latin typeface="Verdana" panose="020B0604030504040204" pitchFamily="34" charset="0"/>
                <a:ea typeface="Verdana" panose="020B0604030504040204" pitchFamily="34" charset="0"/>
                <a:cs typeface="Verdana" panose="020B0604030504040204" pitchFamily="34" charset="0"/>
              </a:rPr>
              <a:t>Talking Tintype, Andy Everson, Artist, Citizen of the K’ómoks First Nation</a:t>
            </a:r>
            <a:r>
              <a:rPr lang="en-US" sz="1050" dirty="0">
                <a:solidFill>
                  <a:srgbClr val="E1D7CB"/>
                </a:solidFill>
                <a:latin typeface="Verdana" panose="020B0604030504040204" pitchFamily="34" charset="0"/>
                <a:ea typeface="Verdana" panose="020B0604030504040204" pitchFamily="34" charset="0"/>
                <a:cs typeface="Verdana" panose="020B0604030504040204" pitchFamily="34" charset="0"/>
              </a:rPr>
              <a:t>, 2017.</a:t>
            </a:r>
          </a:p>
        </p:txBody>
      </p:sp>
      <p:pic>
        <p:nvPicPr>
          <p:cNvPr id="6" name="Picture 5" descr="A person wearing a hat&#10;&#10;Description automatically generated">
            <a:extLst>
              <a:ext uri="{FF2B5EF4-FFF2-40B4-BE49-F238E27FC236}">
                <a16:creationId xmlns:a16="http://schemas.microsoft.com/office/drawing/2014/main" id="{2556AEF3-89C6-CB60-14B7-4FF1CA43555D}"/>
              </a:ext>
            </a:extLst>
          </p:cNvPr>
          <p:cNvPicPr>
            <a:picLocks noChangeAspect="1"/>
          </p:cNvPicPr>
          <p:nvPr/>
        </p:nvPicPr>
        <p:blipFill>
          <a:blip r:embed="rId5"/>
          <a:stretch>
            <a:fillRect/>
          </a:stretch>
        </p:blipFill>
        <p:spPr>
          <a:xfrm>
            <a:off x="516630" y="258141"/>
            <a:ext cx="3594656" cy="5201206"/>
          </a:xfrm>
          <a:prstGeom prst="rect">
            <a:avLst/>
          </a:prstGeom>
        </p:spPr>
      </p:pic>
    </p:spTree>
    <p:extLst>
      <p:ext uri="{BB962C8B-B14F-4D97-AF65-F5344CB8AC3E}">
        <p14:creationId xmlns:p14="http://schemas.microsoft.com/office/powerpoint/2010/main" val="334342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08872-D188-3631-5F8B-8A818667DE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C8905B-3CD7-DD4F-20B4-0B3B379FD4CF}"/>
              </a:ext>
            </a:extLst>
          </p:cNvPr>
          <p:cNvSpPr>
            <a:spLocks noGrp="1"/>
          </p:cNvSpPr>
          <p:nvPr>
            <p:ph type="title"/>
          </p:nvPr>
        </p:nvSpPr>
        <p:spPr>
          <a:xfrm>
            <a:off x="295051" y="190494"/>
            <a:ext cx="3902875" cy="714115"/>
          </a:xfrm>
        </p:spPr>
        <p:txBody>
          <a:bodyPr>
            <a:normAutofit/>
          </a:bodyPr>
          <a:lstStyle/>
          <a:p>
            <a:r>
              <a:rPr lang="en-US" sz="3600" dirty="0"/>
              <a:t>Visual Approach</a:t>
            </a:r>
          </a:p>
        </p:txBody>
      </p:sp>
      <p:sp>
        <p:nvSpPr>
          <p:cNvPr id="3" name="Text Placeholder 2">
            <a:extLst>
              <a:ext uri="{FF2B5EF4-FFF2-40B4-BE49-F238E27FC236}">
                <a16:creationId xmlns:a16="http://schemas.microsoft.com/office/drawing/2014/main" id="{B746186D-31BD-30AA-5742-5C0B83667082}"/>
              </a:ext>
            </a:extLst>
          </p:cNvPr>
          <p:cNvSpPr>
            <a:spLocks noGrp="1"/>
          </p:cNvSpPr>
          <p:nvPr>
            <p:ph type="body" idx="1"/>
          </p:nvPr>
        </p:nvSpPr>
        <p:spPr>
          <a:xfrm>
            <a:off x="108013" y="1054510"/>
            <a:ext cx="3902875" cy="4359275"/>
          </a:xfrm>
        </p:spPr>
        <p:txBody>
          <a:bodyPr>
            <a:normAutofit/>
          </a:bodyPr>
          <a:lstStyle/>
          <a:p>
            <a:pPr>
              <a:spcAft>
                <a:spcPts val="1200"/>
              </a:spcAft>
              <a:buFont typeface="Courier New" panose="02070309020205020404" pitchFamily="49" charset="0"/>
              <a:buChar char="o"/>
            </a:pPr>
            <a:r>
              <a:rPr lang="en-US" sz="1800" dirty="0"/>
              <a:t>Specific Claims are centered around textual evidence</a:t>
            </a:r>
          </a:p>
          <a:p>
            <a:pPr>
              <a:spcAft>
                <a:spcPts val="1200"/>
              </a:spcAft>
              <a:buFont typeface="Courier New" panose="02070309020205020404" pitchFamily="49" charset="0"/>
              <a:buChar char="o"/>
            </a:pPr>
            <a:r>
              <a:rPr lang="en-US" sz="1800" dirty="0"/>
              <a:t>New technology allows for new ways of visualizing a claim</a:t>
            </a:r>
          </a:p>
          <a:p>
            <a:pPr lvl="1">
              <a:spcAft>
                <a:spcPts val="1200"/>
              </a:spcAft>
              <a:buFont typeface="Arial" panose="020B0604020202020204" pitchFamily="34" charset="0"/>
              <a:buChar char="•"/>
            </a:pPr>
            <a:r>
              <a:rPr lang="en-US" sz="1600" dirty="0">
                <a:solidFill>
                  <a:srgbClr val="9BAFB6"/>
                </a:solidFill>
              </a:rPr>
              <a:t>ex: drone, video footage &amp; GIS mapping used by NNTC</a:t>
            </a:r>
            <a:endParaRPr kumimoji="0" lang="en-US" sz="1600" b="0" i="0" u="none" strike="noStrike" kern="0" cap="none" spc="0" normalizeH="0" baseline="0" noProof="0" dirty="0">
              <a:ln>
                <a:noFill/>
              </a:ln>
              <a:solidFill>
                <a:srgbClr val="9BAFB6"/>
              </a:solidFill>
              <a:effectLst/>
              <a:uLnTx/>
              <a:uFillTx/>
              <a:latin typeface="Verdana"/>
              <a:ea typeface="Verdana"/>
              <a:cs typeface="Verdana"/>
              <a:sym typeface="Verdana"/>
            </a:endParaRPr>
          </a:p>
          <a:p>
            <a:pPr marL="457200" marR="0" lvl="0" indent="-342900" algn="l" defTabSz="914400" rtl="0" eaLnBrk="1" fontAlgn="auto" latinLnBrk="0" hangingPunct="1">
              <a:lnSpc>
                <a:spcPct val="100000"/>
              </a:lnSpc>
              <a:spcBef>
                <a:spcPts val="360"/>
              </a:spcBef>
              <a:spcAft>
                <a:spcPts val="1200"/>
              </a:spcAft>
              <a:buClr>
                <a:srgbClr val="000000"/>
              </a:buClr>
              <a:buSzPts val="1800"/>
              <a:buFont typeface="Courier New" panose="02070309020205020404" pitchFamily="49" charset="0"/>
              <a:buChar char="o"/>
              <a:tabLst/>
              <a:defRPr/>
            </a:pPr>
            <a:r>
              <a:rPr kumimoji="0" lang="en-US" sz="1800" b="0" i="0" u="none" strike="noStrike" kern="0" cap="none" spc="0" normalizeH="0" baseline="0" noProof="0" dirty="0">
                <a:ln>
                  <a:noFill/>
                </a:ln>
                <a:solidFill>
                  <a:srgbClr val="000000"/>
                </a:solidFill>
                <a:effectLst/>
                <a:uLnTx/>
                <a:uFillTx/>
                <a:latin typeface="Verdana"/>
                <a:ea typeface="Verdana"/>
                <a:cs typeface="Verdana"/>
                <a:sym typeface="Verdana"/>
              </a:rPr>
              <a:t>Images provide an alternative source of information </a:t>
            </a:r>
          </a:p>
          <a:p>
            <a:pPr lvl="1">
              <a:spcAft>
                <a:spcPts val="600"/>
              </a:spcAft>
              <a:buFont typeface="Arial" panose="020B0604020202020204" pitchFamily="34" charset="0"/>
              <a:buChar char="•"/>
            </a:pPr>
            <a:endParaRPr lang="en-US" sz="1400" dirty="0"/>
          </a:p>
        </p:txBody>
      </p:sp>
      <p:pic>
        <p:nvPicPr>
          <p:cNvPr id="7" name="Picture 6" descr="A drone flying over a valley&#10;&#10;Description automatically generated">
            <a:extLst>
              <a:ext uri="{FF2B5EF4-FFF2-40B4-BE49-F238E27FC236}">
                <a16:creationId xmlns:a16="http://schemas.microsoft.com/office/drawing/2014/main" id="{FD4E2B1A-F176-D53E-4803-6BB2EB735761}"/>
              </a:ext>
            </a:extLst>
          </p:cNvPr>
          <p:cNvPicPr>
            <a:picLocks noChangeAspect="1"/>
          </p:cNvPicPr>
          <p:nvPr/>
        </p:nvPicPr>
        <p:blipFill>
          <a:blip r:embed="rId3"/>
          <a:srcRect l="51947" r="4364"/>
          <a:stretch/>
        </p:blipFill>
        <p:spPr>
          <a:xfrm>
            <a:off x="4572000" y="0"/>
            <a:ext cx="4575462" cy="5864736"/>
          </a:xfrm>
          <a:prstGeom prst="rect">
            <a:avLst/>
          </a:prstGeom>
        </p:spPr>
      </p:pic>
    </p:spTree>
    <p:extLst>
      <p:ext uri="{BB962C8B-B14F-4D97-AF65-F5344CB8AC3E}">
        <p14:creationId xmlns:p14="http://schemas.microsoft.com/office/powerpoint/2010/main" val="1349594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C1845-998D-A2FA-C7CA-ECBE3B8600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66405C-62E0-41A8-4CF8-7A193A3468EB}"/>
              </a:ext>
            </a:extLst>
          </p:cNvPr>
          <p:cNvSpPr>
            <a:spLocks noGrp="1"/>
          </p:cNvSpPr>
          <p:nvPr>
            <p:ph type="title"/>
          </p:nvPr>
        </p:nvSpPr>
        <p:spPr>
          <a:xfrm>
            <a:off x="212021" y="121639"/>
            <a:ext cx="4598233" cy="777240"/>
          </a:xfrm>
        </p:spPr>
        <p:txBody>
          <a:bodyPr>
            <a:normAutofit/>
          </a:bodyPr>
          <a:lstStyle/>
          <a:p>
            <a:r>
              <a:rPr lang="en-US" sz="3600" dirty="0"/>
              <a:t>What is an Image?</a:t>
            </a:r>
          </a:p>
        </p:txBody>
      </p:sp>
      <p:sp>
        <p:nvSpPr>
          <p:cNvPr id="3" name="Text Placeholder 2">
            <a:extLst>
              <a:ext uri="{FF2B5EF4-FFF2-40B4-BE49-F238E27FC236}">
                <a16:creationId xmlns:a16="http://schemas.microsoft.com/office/drawing/2014/main" id="{4A97A957-5378-64E4-4625-0F67DB2658DD}"/>
              </a:ext>
            </a:extLst>
          </p:cNvPr>
          <p:cNvSpPr>
            <a:spLocks noGrp="1"/>
          </p:cNvSpPr>
          <p:nvPr>
            <p:ph type="body" idx="1"/>
          </p:nvPr>
        </p:nvSpPr>
        <p:spPr>
          <a:xfrm>
            <a:off x="326885" y="1210105"/>
            <a:ext cx="3857955" cy="2270379"/>
          </a:xfrm>
        </p:spPr>
        <p:txBody>
          <a:bodyPr numCol="2">
            <a:noAutofit/>
          </a:bodyPr>
          <a:lstStyle/>
          <a:p>
            <a:pPr>
              <a:spcAft>
                <a:spcPts val="600"/>
              </a:spcAft>
              <a:buFont typeface="Courier New" panose="02070309020205020404" pitchFamily="49" charset="0"/>
              <a:buChar char="o"/>
            </a:pPr>
            <a:r>
              <a:rPr lang="en-US" sz="1600" dirty="0"/>
              <a:t>Art </a:t>
            </a:r>
          </a:p>
          <a:p>
            <a:pPr>
              <a:spcAft>
                <a:spcPts val="600"/>
              </a:spcAft>
              <a:buFont typeface="Courier New" panose="02070309020205020404" pitchFamily="49" charset="0"/>
              <a:buChar char="o"/>
            </a:pPr>
            <a:r>
              <a:rPr lang="en-US" sz="1600" dirty="0"/>
              <a:t>Craft</a:t>
            </a:r>
          </a:p>
          <a:p>
            <a:pPr>
              <a:spcAft>
                <a:spcPts val="600"/>
              </a:spcAft>
              <a:buFont typeface="Courier New" panose="02070309020205020404" pitchFamily="49" charset="0"/>
              <a:buChar char="o"/>
            </a:pPr>
            <a:r>
              <a:rPr lang="en-US" sz="1600" dirty="0"/>
              <a:t>Cartoons</a:t>
            </a:r>
          </a:p>
          <a:p>
            <a:pPr>
              <a:spcAft>
                <a:spcPts val="600"/>
              </a:spcAft>
              <a:buFont typeface="Courier New" panose="02070309020205020404" pitchFamily="49" charset="0"/>
              <a:buChar char="o"/>
            </a:pPr>
            <a:r>
              <a:rPr lang="en-US" sz="1600" dirty="0"/>
              <a:t>Marketing</a:t>
            </a:r>
          </a:p>
          <a:p>
            <a:pPr>
              <a:spcAft>
                <a:spcPts val="600"/>
              </a:spcAft>
              <a:buFont typeface="Courier New" panose="02070309020205020404" pitchFamily="49" charset="0"/>
              <a:buChar char="o"/>
            </a:pPr>
            <a:r>
              <a:rPr lang="en-US" sz="1600" dirty="0"/>
              <a:t>Maps </a:t>
            </a:r>
          </a:p>
          <a:p>
            <a:pPr>
              <a:spcAft>
                <a:spcPts val="600"/>
              </a:spcAft>
              <a:buFont typeface="Courier New" panose="02070309020205020404" pitchFamily="49" charset="0"/>
              <a:buChar char="o"/>
            </a:pPr>
            <a:r>
              <a:rPr lang="en-US" sz="1600" dirty="0"/>
              <a:t>Surveys</a:t>
            </a:r>
          </a:p>
          <a:p>
            <a:pPr>
              <a:spcAft>
                <a:spcPts val="600"/>
              </a:spcAft>
              <a:buFont typeface="Courier New" panose="02070309020205020404" pitchFamily="49" charset="0"/>
              <a:buChar char="o"/>
            </a:pPr>
            <a:r>
              <a:rPr lang="en-US" sz="1600" dirty="0"/>
              <a:t>Field books</a:t>
            </a:r>
          </a:p>
          <a:p>
            <a:pPr>
              <a:spcAft>
                <a:spcPts val="600"/>
              </a:spcAft>
              <a:buFont typeface="Courier New" panose="02070309020205020404" pitchFamily="49" charset="0"/>
              <a:buChar char="o"/>
            </a:pPr>
            <a:r>
              <a:rPr lang="en-US" sz="1600" dirty="0"/>
              <a:t>Objects</a:t>
            </a:r>
          </a:p>
          <a:p>
            <a:pPr>
              <a:spcAft>
                <a:spcPts val="600"/>
              </a:spcAft>
              <a:buFont typeface="Courier New" panose="02070309020205020404" pitchFamily="49" charset="0"/>
              <a:buChar char="o"/>
            </a:pPr>
            <a:r>
              <a:rPr lang="en-US" sz="1600" dirty="0"/>
              <a:t>Film</a:t>
            </a:r>
          </a:p>
          <a:p>
            <a:pPr>
              <a:spcAft>
                <a:spcPts val="600"/>
              </a:spcAft>
              <a:buFont typeface="Courier New" panose="02070309020205020404" pitchFamily="49" charset="0"/>
              <a:buChar char="o"/>
            </a:pPr>
            <a:r>
              <a:rPr lang="en-US" sz="1600" dirty="0"/>
              <a:t>Photographs</a:t>
            </a:r>
          </a:p>
        </p:txBody>
      </p:sp>
      <p:sp>
        <p:nvSpPr>
          <p:cNvPr id="4" name="TextBox 3">
            <a:extLst>
              <a:ext uri="{FF2B5EF4-FFF2-40B4-BE49-F238E27FC236}">
                <a16:creationId xmlns:a16="http://schemas.microsoft.com/office/drawing/2014/main" id="{A2E91CC0-E5C2-68B3-A652-5926E2165D82}"/>
              </a:ext>
            </a:extLst>
          </p:cNvPr>
          <p:cNvSpPr txBox="1"/>
          <p:nvPr/>
        </p:nvSpPr>
        <p:spPr>
          <a:xfrm>
            <a:off x="326885" y="827391"/>
            <a:ext cx="4368504" cy="369332"/>
          </a:xfrm>
          <a:prstGeom prst="rect">
            <a:avLst/>
          </a:prstGeom>
          <a:noFill/>
        </p:spPr>
        <p:txBody>
          <a:bodyPr wrap="square" rtlCol="0">
            <a:spAutoFit/>
          </a:bodyPr>
          <a:lstStyle/>
          <a:p>
            <a:r>
              <a:rPr lang="en-US" sz="1800" dirty="0">
                <a:solidFill>
                  <a:srgbClr val="9BAFB6"/>
                </a:solidFill>
                <a:latin typeface="Verdana" panose="020B0604030504040204" pitchFamily="34" charset="0"/>
                <a:ea typeface="Verdana" panose="020B0604030504040204" pitchFamily="34" charset="0"/>
                <a:cs typeface="Verdana" panose="020B0604030504040204" pitchFamily="34" charset="0"/>
              </a:rPr>
              <a:t>An image is a visual representation</a:t>
            </a:r>
          </a:p>
        </p:txBody>
      </p:sp>
      <p:pic>
        <p:nvPicPr>
          <p:cNvPr id="7" name="Picture 6">
            <a:extLst>
              <a:ext uri="{FF2B5EF4-FFF2-40B4-BE49-F238E27FC236}">
                <a16:creationId xmlns:a16="http://schemas.microsoft.com/office/drawing/2014/main" id="{435B767A-D8D3-AA7B-5AA5-A1E76D1B1888}"/>
              </a:ext>
            </a:extLst>
          </p:cNvPr>
          <p:cNvPicPr>
            <a:picLocks noChangeAspect="1"/>
          </p:cNvPicPr>
          <p:nvPr/>
        </p:nvPicPr>
        <p:blipFill>
          <a:blip r:embed="rId3">
            <a:duotone>
              <a:prstClr val="black"/>
              <a:schemeClr val="tx2">
                <a:tint val="45000"/>
                <a:satMod val="400000"/>
              </a:schemeClr>
            </a:duotone>
          </a:blip>
          <a:stretch>
            <a:fillRect/>
          </a:stretch>
        </p:blipFill>
        <p:spPr>
          <a:xfrm>
            <a:off x="5145892" y="227191"/>
            <a:ext cx="3531533" cy="2648650"/>
          </a:xfrm>
          <a:prstGeom prst="rect">
            <a:avLst/>
          </a:prstGeom>
        </p:spPr>
      </p:pic>
      <p:pic>
        <p:nvPicPr>
          <p:cNvPr id="8" name="Picture 7" descr="A bison standing in the snow&#10;&#10;Description automatically generated">
            <a:extLst>
              <a:ext uri="{FF2B5EF4-FFF2-40B4-BE49-F238E27FC236}">
                <a16:creationId xmlns:a16="http://schemas.microsoft.com/office/drawing/2014/main" id="{27A8EE32-AD81-176E-66FE-71C97747DAC1}"/>
              </a:ext>
            </a:extLst>
          </p:cNvPr>
          <p:cNvPicPr>
            <a:picLocks noChangeAspect="1"/>
          </p:cNvPicPr>
          <p:nvPr/>
        </p:nvPicPr>
        <p:blipFill>
          <a:blip r:embed="rId4"/>
          <a:srcRect l="8611" t="9478" r="9116" b="4253"/>
          <a:stretch/>
        </p:blipFill>
        <p:spPr>
          <a:xfrm>
            <a:off x="5056743" y="3212226"/>
            <a:ext cx="3709833" cy="2422177"/>
          </a:xfrm>
          <a:prstGeom prst="rect">
            <a:avLst/>
          </a:prstGeom>
        </p:spPr>
      </p:pic>
      <p:sp>
        <p:nvSpPr>
          <p:cNvPr id="9" name="TextBox 8">
            <a:extLst>
              <a:ext uri="{FF2B5EF4-FFF2-40B4-BE49-F238E27FC236}">
                <a16:creationId xmlns:a16="http://schemas.microsoft.com/office/drawing/2014/main" id="{3EFFD852-EF93-39A4-3C3E-6C8C826E8B21}"/>
              </a:ext>
            </a:extLst>
          </p:cNvPr>
          <p:cNvSpPr txBox="1"/>
          <p:nvPr/>
        </p:nvSpPr>
        <p:spPr>
          <a:xfrm>
            <a:off x="5465819" y="2875841"/>
            <a:ext cx="2891678" cy="230832"/>
          </a:xfrm>
          <a:prstGeom prst="rect">
            <a:avLst/>
          </a:prstGeom>
          <a:noFill/>
        </p:spPr>
        <p:txBody>
          <a:bodyPr wrap="square" rtlCol="0">
            <a:spAutoFit/>
          </a:bodyPr>
          <a:lstStyle/>
          <a:p>
            <a:r>
              <a:rPr lang="en-US" sz="900" dirty="0">
                <a:solidFill>
                  <a:srgbClr val="9BAFB6"/>
                </a:solidFill>
                <a:latin typeface="Verdana" panose="020B0604030504040204" pitchFamily="34" charset="0"/>
                <a:ea typeface="Verdana" panose="020B0604030504040204" pitchFamily="34" charset="0"/>
                <a:cs typeface="Verdana" panose="020B0604030504040204" pitchFamily="34" charset="0"/>
              </a:rPr>
              <a:t>Bill Reid, </a:t>
            </a:r>
            <a:r>
              <a:rPr lang="en-US" sz="900" i="1" dirty="0">
                <a:solidFill>
                  <a:srgbClr val="9BAFB6"/>
                </a:solidFill>
                <a:latin typeface="Verdana" panose="020B0604030504040204" pitchFamily="34" charset="0"/>
                <a:ea typeface="Verdana" panose="020B0604030504040204" pitchFamily="34" charset="0"/>
                <a:cs typeface="Verdana" panose="020B0604030504040204" pitchFamily="34" charset="0"/>
              </a:rPr>
              <a:t>Raven and the First Men</a:t>
            </a:r>
            <a:r>
              <a:rPr lang="en-US" sz="900" dirty="0">
                <a:solidFill>
                  <a:srgbClr val="9BAFB6"/>
                </a:solidFill>
                <a:latin typeface="Verdana" panose="020B0604030504040204" pitchFamily="34" charset="0"/>
                <a:ea typeface="Verdana" panose="020B0604030504040204" pitchFamily="34" charset="0"/>
                <a:cs typeface="Verdana" panose="020B0604030504040204" pitchFamily="34" charset="0"/>
              </a:rPr>
              <a:t>, 1980, MOA.</a:t>
            </a:r>
          </a:p>
        </p:txBody>
      </p:sp>
      <p:sp>
        <p:nvSpPr>
          <p:cNvPr id="10" name="TextBox 9">
            <a:extLst>
              <a:ext uri="{FF2B5EF4-FFF2-40B4-BE49-F238E27FC236}">
                <a16:creationId xmlns:a16="http://schemas.microsoft.com/office/drawing/2014/main" id="{2D347202-B2D9-8E79-D568-A296EFC28CD5}"/>
              </a:ext>
            </a:extLst>
          </p:cNvPr>
          <p:cNvSpPr txBox="1"/>
          <p:nvPr/>
        </p:nvSpPr>
        <p:spPr>
          <a:xfrm>
            <a:off x="4810254" y="5634403"/>
            <a:ext cx="4339171" cy="230832"/>
          </a:xfrm>
          <a:prstGeom prst="rect">
            <a:avLst/>
          </a:prstGeom>
          <a:noFill/>
        </p:spPr>
        <p:txBody>
          <a:bodyPr wrap="square" rtlCol="0">
            <a:spAutoFit/>
          </a:bodyPr>
          <a:lstStyle/>
          <a:p>
            <a:r>
              <a:rPr lang="en-US" sz="900" dirty="0">
                <a:solidFill>
                  <a:srgbClr val="9BAFB6"/>
                </a:solidFill>
                <a:latin typeface="Verdana" panose="020B0604030504040204" pitchFamily="34" charset="0"/>
                <a:ea typeface="Verdana" panose="020B0604030504040204" pitchFamily="34" charset="0"/>
                <a:cs typeface="Verdana" panose="020B0604030504040204" pitchFamily="34" charset="0"/>
              </a:rPr>
              <a:t>LAC, 1920s Game Act Publication, RG85, Vol. 1213, File 400-2-3, pt. 1.</a:t>
            </a:r>
          </a:p>
        </p:txBody>
      </p:sp>
      <p:pic>
        <p:nvPicPr>
          <p:cNvPr id="23" name="Picture 22" descr="A group of men with dogs&#10;&#10;Description automatically generated">
            <a:extLst>
              <a:ext uri="{FF2B5EF4-FFF2-40B4-BE49-F238E27FC236}">
                <a16:creationId xmlns:a16="http://schemas.microsoft.com/office/drawing/2014/main" id="{97AAE944-93EE-CC19-7CF2-E0881A8E16F7}"/>
              </a:ext>
            </a:extLst>
          </p:cNvPr>
          <p:cNvPicPr>
            <a:picLocks noChangeAspect="1"/>
          </p:cNvPicPr>
          <p:nvPr/>
        </p:nvPicPr>
        <p:blipFill>
          <a:blip r:embed="rId5"/>
          <a:stretch>
            <a:fillRect/>
          </a:stretch>
        </p:blipFill>
        <p:spPr>
          <a:xfrm>
            <a:off x="686004" y="3212225"/>
            <a:ext cx="3795756" cy="2422177"/>
          </a:xfrm>
          <a:prstGeom prst="rect">
            <a:avLst/>
          </a:prstGeom>
        </p:spPr>
      </p:pic>
      <p:sp>
        <p:nvSpPr>
          <p:cNvPr id="25" name="TextBox 24">
            <a:extLst>
              <a:ext uri="{FF2B5EF4-FFF2-40B4-BE49-F238E27FC236}">
                <a16:creationId xmlns:a16="http://schemas.microsoft.com/office/drawing/2014/main" id="{6D017A8A-ABB9-F3F6-C137-10B4F01B80CD}"/>
              </a:ext>
            </a:extLst>
          </p:cNvPr>
          <p:cNvSpPr txBox="1"/>
          <p:nvPr/>
        </p:nvSpPr>
        <p:spPr>
          <a:xfrm>
            <a:off x="948586" y="5634403"/>
            <a:ext cx="3270592" cy="230832"/>
          </a:xfrm>
          <a:prstGeom prst="rect">
            <a:avLst/>
          </a:prstGeom>
          <a:noFill/>
        </p:spPr>
        <p:txBody>
          <a:bodyPr wrap="square" rtlCol="0">
            <a:spAutoFit/>
          </a:bodyPr>
          <a:lstStyle/>
          <a:p>
            <a:r>
              <a:rPr lang="en-US" sz="900" i="1" dirty="0">
                <a:solidFill>
                  <a:srgbClr val="9BAFB6"/>
                </a:solidFill>
                <a:latin typeface="Verdana" panose="020B0604030504040204" pitchFamily="34" charset="0"/>
                <a:ea typeface="Verdana" panose="020B0604030504040204" pitchFamily="34" charset="0"/>
                <a:cs typeface="Verdana" panose="020B0604030504040204" pitchFamily="34" charset="0"/>
              </a:rPr>
              <a:t>Cree packing fur</a:t>
            </a:r>
            <a:r>
              <a:rPr lang="en-US" sz="900" dirty="0">
                <a:solidFill>
                  <a:srgbClr val="9BAFB6"/>
                </a:solidFill>
                <a:latin typeface="Verdana" panose="020B0604030504040204" pitchFamily="34" charset="0"/>
                <a:ea typeface="Verdana" panose="020B0604030504040204" pitchFamily="34" charset="0"/>
                <a:cs typeface="Verdana" panose="020B0604030504040204" pitchFamily="34" charset="0"/>
              </a:rPr>
              <a:t>, n.d., Glenbow Library and Archives</a:t>
            </a:r>
          </a:p>
        </p:txBody>
      </p:sp>
    </p:spTree>
    <p:extLst>
      <p:ext uri="{BB962C8B-B14F-4D97-AF65-F5344CB8AC3E}">
        <p14:creationId xmlns:p14="http://schemas.microsoft.com/office/powerpoint/2010/main" val="3843331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311C2-53A1-B765-B407-0E415EBD8ACE}"/>
              </a:ext>
            </a:extLst>
          </p:cNvPr>
          <p:cNvSpPr>
            <a:spLocks noGrp="1"/>
          </p:cNvSpPr>
          <p:nvPr>
            <p:ph type="title"/>
          </p:nvPr>
        </p:nvSpPr>
        <p:spPr>
          <a:xfrm>
            <a:off x="129873" y="163451"/>
            <a:ext cx="4863404" cy="777240"/>
          </a:xfrm>
        </p:spPr>
        <p:txBody>
          <a:bodyPr>
            <a:normAutofit/>
          </a:bodyPr>
          <a:lstStyle/>
          <a:p>
            <a:r>
              <a:rPr lang="en-US" sz="3200" dirty="0"/>
              <a:t>What </a:t>
            </a:r>
            <a:r>
              <a:rPr lang="en-US" sz="3600" dirty="0"/>
              <a:t>Does</a:t>
            </a:r>
            <a:r>
              <a:rPr lang="en-US" sz="3200" dirty="0"/>
              <a:t> an Image Say?</a:t>
            </a:r>
          </a:p>
        </p:txBody>
      </p:sp>
      <p:sp>
        <p:nvSpPr>
          <p:cNvPr id="3" name="Text Placeholder 2">
            <a:extLst>
              <a:ext uri="{FF2B5EF4-FFF2-40B4-BE49-F238E27FC236}">
                <a16:creationId xmlns:a16="http://schemas.microsoft.com/office/drawing/2014/main" id="{88F5107F-0DD7-AFDA-8345-6491858ABFDB}"/>
              </a:ext>
            </a:extLst>
          </p:cNvPr>
          <p:cNvSpPr>
            <a:spLocks noGrp="1"/>
          </p:cNvSpPr>
          <p:nvPr>
            <p:ph type="body" idx="1"/>
          </p:nvPr>
        </p:nvSpPr>
        <p:spPr>
          <a:xfrm>
            <a:off x="129873" y="1018850"/>
            <a:ext cx="4554669" cy="4672502"/>
          </a:xfrm>
        </p:spPr>
        <p:txBody>
          <a:bodyPr>
            <a:normAutofit/>
          </a:bodyPr>
          <a:lstStyle/>
          <a:p>
            <a:pPr>
              <a:spcAft>
                <a:spcPts val="1200"/>
              </a:spcAft>
              <a:buFont typeface="Courier New" panose="02070309020205020404" pitchFamily="49" charset="0"/>
              <a:buChar char="o"/>
            </a:pPr>
            <a:r>
              <a:rPr lang="en-US" sz="2000" dirty="0"/>
              <a:t>It can be different for everyone, but people with shared experiences, knowledge, &amp; world views may have a similar understanding</a:t>
            </a:r>
          </a:p>
          <a:p>
            <a:pPr>
              <a:spcAft>
                <a:spcPts val="1200"/>
              </a:spcAft>
              <a:buFont typeface="Courier New" panose="02070309020205020404" pitchFamily="49" charset="0"/>
              <a:buChar char="o"/>
            </a:pPr>
            <a:r>
              <a:rPr lang="en-US" sz="2000" dirty="0"/>
              <a:t>An image reflects its maker, time, place, values, etc.</a:t>
            </a:r>
          </a:p>
        </p:txBody>
      </p:sp>
      <p:sp>
        <p:nvSpPr>
          <p:cNvPr id="5" name="TextBox 4">
            <a:extLst>
              <a:ext uri="{FF2B5EF4-FFF2-40B4-BE49-F238E27FC236}">
                <a16:creationId xmlns:a16="http://schemas.microsoft.com/office/drawing/2014/main" id="{9E53D68D-8766-6958-02BF-A331B3B3AF34}"/>
              </a:ext>
            </a:extLst>
          </p:cNvPr>
          <p:cNvSpPr txBox="1"/>
          <p:nvPr/>
        </p:nvSpPr>
        <p:spPr>
          <a:xfrm>
            <a:off x="5044966" y="5691352"/>
            <a:ext cx="184731" cy="307777"/>
          </a:xfrm>
          <a:prstGeom prst="rect">
            <a:avLst/>
          </a:prstGeom>
          <a:noFill/>
        </p:spPr>
        <p:txBody>
          <a:bodyPr wrap="none" rtlCol="0">
            <a:spAutoFit/>
          </a:bodyPr>
          <a:lstStyle/>
          <a:p>
            <a:endParaRPr lang="en-US" dirty="0"/>
          </a:p>
        </p:txBody>
      </p:sp>
      <p:pic>
        <p:nvPicPr>
          <p:cNvPr id="7" name="Picture 6" descr="A cartoon of a person climbing a tree&#10;&#10;Description automatically generated">
            <a:extLst>
              <a:ext uri="{FF2B5EF4-FFF2-40B4-BE49-F238E27FC236}">
                <a16:creationId xmlns:a16="http://schemas.microsoft.com/office/drawing/2014/main" id="{98B08D2C-D66E-B462-24C2-A4019740B6B6}"/>
              </a:ext>
            </a:extLst>
          </p:cNvPr>
          <p:cNvPicPr>
            <a:picLocks noChangeAspect="1"/>
          </p:cNvPicPr>
          <p:nvPr/>
        </p:nvPicPr>
        <p:blipFill>
          <a:blip r:embed="rId3"/>
          <a:stretch>
            <a:fillRect/>
          </a:stretch>
        </p:blipFill>
        <p:spPr>
          <a:xfrm>
            <a:off x="5095766" y="291549"/>
            <a:ext cx="3855322" cy="5317685"/>
          </a:xfrm>
          <a:prstGeom prst="rect">
            <a:avLst/>
          </a:prstGeom>
        </p:spPr>
      </p:pic>
      <p:sp>
        <p:nvSpPr>
          <p:cNvPr id="10" name="TextBox 9">
            <a:extLst>
              <a:ext uri="{FF2B5EF4-FFF2-40B4-BE49-F238E27FC236}">
                <a16:creationId xmlns:a16="http://schemas.microsoft.com/office/drawing/2014/main" id="{FAAAEA85-64B3-7FF7-940E-0FB5B5BB0EA9}"/>
              </a:ext>
            </a:extLst>
          </p:cNvPr>
          <p:cNvSpPr txBox="1"/>
          <p:nvPr/>
        </p:nvSpPr>
        <p:spPr>
          <a:xfrm>
            <a:off x="1488922" y="5147569"/>
            <a:ext cx="3606844" cy="461665"/>
          </a:xfrm>
          <a:prstGeom prst="rect">
            <a:avLst/>
          </a:prstGeom>
          <a:noFill/>
        </p:spPr>
        <p:txBody>
          <a:bodyPr wrap="square" rtlCol="0">
            <a:spAutoFit/>
          </a:bodyPr>
          <a:lstStyle/>
          <a:p>
            <a:r>
              <a:rPr lang="en-US" sz="1200" dirty="0">
                <a:solidFill>
                  <a:srgbClr val="9BAFB6"/>
                </a:solidFill>
                <a:latin typeface="Verdana" panose="020B0604030504040204" pitchFamily="34" charset="0"/>
                <a:ea typeface="Verdana" panose="020B0604030504040204" pitchFamily="34" charset="0"/>
                <a:cs typeface="Verdana" panose="020B0604030504040204" pitchFamily="34" charset="0"/>
              </a:rPr>
              <a:t>Everett </a:t>
            </a:r>
            <a:r>
              <a:rPr lang="en-US" sz="1200" dirty="0" err="1">
                <a:solidFill>
                  <a:srgbClr val="9BAFB6"/>
                </a:solidFill>
                <a:latin typeface="Verdana" panose="020B0604030504040204" pitchFamily="34" charset="0"/>
                <a:ea typeface="Verdana" panose="020B0604030504040204" pitchFamily="34" charset="0"/>
                <a:cs typeface="Verdana" panose="020B0604030504040204" pitchFamily="34" charset="0"/>
              </a:rPr>
              <a:t>Soop</a:t>
            </a:r>
            <a:r>
              <a:rPr lang="en-US" sz="1200" dirty="0">
                <a:solidFill>
                  <a:srgbClr val="9BAFB6"/>
                </a:solidFill>
                <a:latin typeface="Verdana" panose="020B0604030504040204" pitchFamily="34" charset="0"/>
                <a:ea typeface="Verdana" panose="020B0604030504040204" pitchFamily="34" charset="0"/>
                <a:cs typeface="Verdana" panose="020B0604030504040204" pitchFamily="34" charset="0"/>
              </a:rPr>
              <a:t> (Kainai First Nations), </a:t>
            </a:r>
            <a:r>
              <a:rPr lang="en-US" sz="1200" i="1" dirty="0">
                <a:solidFill>
                  <a:srgbClr val="9BAFB6"/>
                </a:solidFill>
                <a:latin typeface="Verdana" panose="020B0604030504040204" pitchFamily="34" charset="0"/>
                <a:ea typeface="Verdana" panose="020B0604030504040204" pitchFamily="34" charset="0"/>
                <a:cs typeface="Verdana" panose="020B0604030504040204" pitchFamily="34" charset="0"/>
              </a:rPr>
              <a:t>Indian Affair Branch</a:t>
            </a:r>
            <a:r>
              <a:rPr lang="en-US" sz="1200" dirty="0">
                <a:solidFill>
                  <a:srgbClr val="9BAFB6"/>
                </a:solidFill>
                <a:latin typeface="Verdana" panose="020B0604030504040204" pitchFamily="34" charset="0"/>
                <a:ea typeface="Verdana" panose="020B0604030504040204" pitchFamily="34" charset="0"/>
                <a:cs typeface="Verdana" panose="020B0604030504040204" pitchFamily="34" charset="0"/>
              </a:rPr>
              <a:t>, March 1969, LAC, Box 1280.</a:t>
            </a:r>
          </a:p>
        </p:txBody>
      </p:sp>
    </p:spTree>
    <p:extLst>
      <p:ext uri="{BB962C8B-B14F-4D97-AF65-F5344CB8AC3E}">
        <p14:creationId xmlns:p14="http://schemas.microsoft.com/office/powerpoint/2010/main" val="749977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F815-AD16-2322-17F3-D34CBA23122E}"/>
              </a:ext>
            </a:extLst>
          </p:cNvPr>
          <p:cNvSpPr>
            <a:spLocks noGrp="1"/>
          </p:cNvSpPr>
          <p:nvPr>
            <p:ph type="title"/>
          </p:nvPr>
        </p:nvSpPr>
        <p:spPr>
          <a:xfrm>
            <a:off x="156479" y="176262"/>
            <a:ext cx="3889948" cy="932492"/>
          </a:xfrm>
        </p:spPr>
        <p:txBody>
          <a:bodyPr>
            <a:normAutofit fontScale="90000"/>
          </a:bodyPr>
          <a:lstStyle/>
          <a:p>
            <a:r>
              <a:rPr lang="en-US" sz="3600" dirty="0"/>
              <a:t>Why Include Images in Specific Claims?</a:t>
            </a:r>
          </a:p>
        </p:txBody>
      </p:sp>
      <p:sp>
        <p:nvSpPr>
          <p:cNvPr id="3" name="Text Placeholder 2">
            <a:extLst>
              <a:ext uri="{FF2B5EF4-FFF2-40B4-BE49-F238E27FC236}">
                <a16:creationId xmlns:a16="http://schemas.microsoft.com/office/drawing/2014/main" id="{1651BB9A-6963-F32F-BEC8-0D9C48B964BB}"/>
              </a:ext>
            </a:extLst>
          </p:cNvPr>
          <p:cNvSpPr>
            <a:spLocks noGrp="1"/>
          </p:cNvSpPr>
          <p:nvPr>
            <p:ph type="body" idx="1"/>
          </p:nvPr>
        </p:nvSpPr>
        <p:spPr>
          <a:xfrm>
            <a:off x="138537" y="1364942"/>
            <a:ext cx="3889948" cy="2171635"/>
          </a:xfrm>
        </p:spPr>
        <p:txBody>
          <a:bodyPr>
            <a:normAutofit/>
          </a:bodyPr>
          <a:lstStyle/>
          <a:p>
            <a:pPr>
              <a:spcAft>
                <a:spcPts val="1200"/>
              </a:spcAft>
              <a:buFont typeface="Courier New" panose="02070309020205020404" pitchFamily="49" charset="0"/>
              <a:buChar char="o"/>
            </a:pPr>
            <a:r>
              <a:rPr lang="en-US" sz="1800" dirty="0"/>
              <a:t>Paint a picture / provide context</a:t>
            </a:r>
          </a:p>
          <a:p>
            <a:pPr>
              <a:spcAft>
                <a:spcPts val="1200"/>
              </a:spcAft>
              <a:buFont typeface="Courier New" panose="02070309020205020404" pitchFamily="49" charset="0"/>
              <a:buChar char="o"/>
            </a:pPr>
            <a:r>
              <a:rPr lang="en-US" sz="1800" dirty="0"/>
              <a:t>Bring people, places, &amp; events to life</a:t>
            </a:r>
          </a:p>
          <a:p>
            <a:pPr>
              <a:spcAft>
                <a:spcPts val="1200"/>
              </a:spcAft>
              <a:buFont typeface="Courier New" panose="02070309020205020404" pitchFamily="49" charset="0"/>
              <a:buChar char="o"/>
            </a:pPr>
            <a:r>
              <a:rPr lang="en-US" sz="1800" dirty="0"/>
              <a:t>Help fill information gaps</a:t>
            </a:r>
          </a:p>
          <a:p>
            <a:pPr>
              <a:buFont typeface="Courier New" panose="02070309020205020404" pitchFamily="49" charset="0"/>
              <a:buChar char="o"/>
            </a:pPr>
            <a:endParaRPr lang="en-US" sz="2000" dirty="0"/>
          </a:p>
          <a:p>
            <a:pPr>
              <a:buFont typeface="Courier New" panose="02070309020205020404" pitchFamily="49" charset="0"/>
              <a:buChar char="o"/>
            </a:pPr>
            <a:endParaRPr lang="en-US" sz="2000" dirty="0"/>
          </a:p>
        </p:txBody>
      </p:sp>
      <p:pic>
        <p:nvPicPr>
          <p:cNvPr id="6" name="Picture 5" descr="A group of men standing next to a pile of skulls&#10;&#10;Description automatically generated">
            <a:extLst>
              <a:ext uri="{FF2B5EF4-FFF2-40B4-BE49-F238E27FC236}">
                <a16:creationId xmlns:a16="http://schemas.microsoft.com/office/drawing/2014/main" id="{CED790F6-9D25-D726-E0F6-A5F24BE9E601}"/>
              </a:ext>
            </a:extLst>
          </p:cNvPr>
          <p:cNvPicPr>
            <a:picLocks noChangeAspect="1"/>
          </p:cNvPicPr>
          <p:nvPr/>
        </p:nvPicPr>
        <p:blipFill>
          <a:blip r:embed="rId3"/>
          <a:srcRect l="3880" r="5477"/>
          <a:stretch/>
        </p:blipFill>
        <p:spPr>
          <a:xfrm>
            <a:off x="4398395" y="176262"/>
            <a:ext cx="4571181" cy="2871738"/>
          </a:xfrm>
          <a:prstGeom prst="rect">
            <a:avLst/>
          </a:prstGeom>
        </p:spPr>
      </p:pic>
      <p:pic>
        <p:nvPicPr>
          <p:cNvPr id="5" name="Picture 4" descr="A person standing in front of a large pile of rocks&#10;&#10;Description automatically generated">
            <a:extLst>
              <a:ext uri="{FF2B5EF4-FFF2-40B4-BE49-F238E27FC236}">
                <a16:creationId xmlns:a16="http://schemas.microsoft.com/office/drawing/2014/main" id="{85EC1358-3D98-15FD-1F8C-448DF55AA95D}"/>
              </a:ext>
            </a:extLst>
          </p:cNvPr>
          <p:cNvPicPr>
            <a:picLocks noChangeAspect="1"/>
          </p:cNvPicPr>
          <p:nvPr/>
        </p:nvPicPr>
        <p:blipFill>
          <a:blip r:embed="rId4"/>
          <a:srcRect b="11552"/>
          <a:stretch/>
        </p:blipFill>
        <p:spPr>
          <a:xfrm>
            <a:off x="4386594" y="3183468"/>
            <a:ext cx="4594781" cy="2539999"/>
          </a:xfrm>
          <a:prstGeom prst="rect">
            <a:avLst/>
          </a:prstGeom>
        </p:spPr>
      </p:pic>
      <p:sp>
        <p:nvSpPr>
          <p:cNvPr id="8" name="TextBox 7">
            <a:extLst>
              <a:ext uri="{FF2B5EF4-FFF2-40B4-BE49-F238E27FC236}">
                <a16:creationId xmlns:a16="http://schemas.microsoft.com/office/drawing/2014/main" id="{05A66460-6856-FA49-08E6-0AADE4F12E39}"/>
              </a:ext>
            </a:extLst>
          </p:cNvPr>
          <p:cNvSpPr txBox="1"/>
          <p:nvPr/>
        </p:nvSpPr>
        <p:spPr>
          <a:xfrm>
            <a:off x="138537" y="4553916"/>
            <a:ext cx="4218047" cy="1169551"/>
          </a:xfrm>
          <a:prstGeom prst="rect">
            <a:avLst/>
          </a:prstGeom>
          <a:noFill/>
        </p:spPr>
        <p:txBody>
          <a:bodyPr wrap="square" rtlCol="0">
            <a:spAutoFit/>
          </a:bodyPr>
          <a:lstStyle/>
          <a:p>
            <a:r>
              <a:rPr lang="en-CA" sz="1000" b="0" i="0" u="none" strike="noStrike" dirty="0">
                <a:solidFill>
                  <a:srgbClr val="9BAFB6"/>
                </a:solidFill>
                <a:effectLst/>
                <a:latin typeface="Verdana" panose="020B0604030504040204" pitchFamily="34" charset="0"/>
                <a:ea typeface="Verdana" panose="020B0604030504040204" pitchFamily="34" charset="0"/>
                <a:cs typeface="Verdana" panose="020B0604030504040204" pitchFamily="34" charset="0"/>
              </a:rPr>
              <a:t>Top: Buell, O. B., </a:t>
            </a:r>
            <a:r>
              <a:rPr lang="en-CA" sz="1000" b="0" i="1" u="none" strike="noStrike" dirty="0">
                <a:solidFill>
                  <a:srgbClr val="9BAFB6"/>
                </a:solidFill>
                <a:effectLst/>
                <a:latin typeface="Verdana" panose="020B0604030504040204" pitchFamily="34" charset="0"/>
                <a:ea typeface="Verdana" panose="020B0604030504040204" pitchFamily="34" charset="0"/>
                <a:cs typeface="Verdana" panose="020B0604030504040204" pitchFamily="34" charset="0"/>
              </a:rPr>
              <a:t>Buffalo bones ready for loading on Canadian Pacific Railway boxcar, Moose Jaw, Saskatchewan</a:t>
            </a:r>
            <a:r>
              <a:rPr lang="en-CA" sz="1000" b="0" i="0" u="none" strike="noStrike" dirty="0">
                <a:solidFill>
                  <a:srgbClr val="9BAFB6"/>
                </a:solidFill>
                <a:effectLst/>
                <a:latin typeface="Verdana" panose="020B0604030504040204" pitchFamily="34" charset="0"/>
                <a:ea typeface="Verdana" panose="020B0604030504040204" pitchFamily="34" charset="0"/>
                <a:cs typeface="Verdana" panose="020B0604030504040204" pitchFamily="34" charset="0"/>
              </a:rPr>
              <a:t>, ca. 1887-1889, (CU1124759), Glenbow Library and Archives Collection.</a:t>
            </a:r>
          </a:p>
          <a:p>
            <a:endParaRPr lang="en-CA" sz="1000" dirty="0">
              <a:solidFill>
                <a:srgbClr val="9BAFB6"/>
              </a:solidFill>
              <a:latin typeface="Verdana" panose="020B0604030504040204" pitchFamily="34" charset="0"/>
              <a:ea typeface="Verdana" panose="020B0604030504040204" pitchFamily="34" charset="0"/>
              <a:cs typeface="Verdana" panose="020B0604030504040204" pitchFamily="34" charset="0"/>
            </a:endParaRPr>
          </a:p>
          <a:p>
            <a:r>
              <a:rPr lang="en-CA" sz="1000" b="0" i="0" u="none" strike="noStrike" dirty="0">
                <a:solidFill>
                  <a:srgbClr val="9BAFB6"/>
                </a:solidFill>
                <a:effectLst/>
                <a:latin typeface="Verdana" panose="020B0604030504040204" pitchFamily="34" charset="0"/>
                <a:ea typeface="Verdana" panose="020B0604030504040204" pitchFamily="34" charset="0"/>
                <a:cs typeface="Verdana" panose="020B0604030504040204" pitchFamily="34" charset="0"/>
              </a:rPr>
              <a:t>Bottom: Lumsden, H. C. E., </a:t>
            </a:r>
            <a:r>
              <a:rPr lang="en-CA" sz="1000" b="0" i="1" u="none" strike="noStrike" dirty="0">
                <a:solidFill>
                  <a:srgbClr val="9BAFB6"/>
                </a:solidFill>
                <a:effectLst/>
                <a:latin typeface="Verdana" panose="020B0604030504040204" pitchFamily="34" charset="0"/>
                <a:ea typeface="Verdana" panose="020B0604030504040204" pitchFamily="34" charset="0"/>
                <a:cs typeface="Verdana" panose="020B0604030504040204" pitchFamily="34" charset="0"/>
              </a:rPr>
              <a:t>Piles of buffalo skulls at the railway siding, at Saskatoon, Saskatchewan</a:t>
            </a:r>
            <a:r>
              <a:rPr lang="en-CA" sz="1000" b="0" i="0" u="none" strike="noStrike" dirty="0">
                <a:solidFill>
                  <a:srgbClr val="9BAFB6"/>
                </a:solidFill>
                <a:effectLst/>
                <a:latin typeface="Verdana" panose="020B0604030504040204" pitchFamily="34" charset="0"/>
                <a:ea typeface="Verdana" panose="020B0604030504040204" pitchFamily="34" charset="0"/>
                <a:cs typeface="Verdana" panose="020B0604030504040204" pitchFamily="34" charset="0"/>
              </a:rPr>
              <a:t>, 1890-08-09, (CU196815) Glenbow Library and Archives Collection.</a:t>
            </a:r>
          </a:p>
        </p:txBody>
      </p:sp>
    </p:spTree>
    <p:extLst>
      <p:ext uri="{BB962C8B-B14F-4D97-AF65-F5344CB8AC3E}">
        <p14:creationId xmlns:p14="http://schemas.microsoft.com/office/powerpoint/2010/main" val="1265340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F815-AD16-2322-17F3-D34CBA23122E}"/>
              </a:ext>
            </a:extLst>
          </p:cNvPr>
          <p:cNvSpPr>
            <a:spLocks noGrp="1"/>
          </p:cNvSpPr>
          <p:nvPr>
            <p:ph type="title"/>
          </p:nvPr>
        </p:nvSpPr>
        <p:spPr>
          <a:xfrm>
            <a:off x="228600" y="0"/>
            <a:ext cx="8686800" cy="1324297"/>
          </a:xfrm>
        </p:spPr>
        <p:txBody>
          <a:bodyPr>
            <a:normAutofit/>
          </a:bodyPr>
          <a:lstStyle/>
          <a:p>
            <a:r>
              <a:rPr lang="en-US" sz="3600" dirty="0"/>
              <a:t>Images in Specific Claims Example:</a:t>
            </a:r>
            <a:br>
              <a:rPr lang="en-US" sz="4000" dirty="0"/>
            </a:br>
            <a:r>
              <a:rPr lang="en-US" sz="2800" dirty="0">
                <a:solidFill>
                  <a:srgbClr val="9BAFB6"/>
                </a:solidFill>
              </a:rPr>
              <a:t>Bridge &amp; Road Trespass</a:t>
            </a:r>
            <a:endParaRPr lang="en-US" sz="4000" dirty="0">
              <a:solidFill>
                <a:srgbClr val="9BAFB6"/>
              </a:solidFill>
            </a:endParaRPr>
          </a:p>
        </p:txBody>
      </p:sp>
      <p:sp>
        <p:nvSpPr>
          <p:cNvPr id="3" name="Text Placeholder 2">
            <a:extLst>
              <a:ext uri="{FF2B5EF4-FFF2-40B4-BE49-F238E27FC236}">
                <a16:creationId xmlns:a16="http://schemas.microsoft.com/office/drawing/2014/main" id="{93585A8C-90B7-A5BA-94EB-00A0BF7AC529}"/>
              </a:ext>
            </a:extLst>
          </p:cNvPr>
          <p:cNvSpPr>
            <a:spLocks noGrp="1"/>
          </p:cNvSpPr>
          <p:nvPr>
            <p:ph type="body" idx="1"/>
          </p:nvPr>
        </p:nvSpPr>
        <p:spPr>
          <a:xfrm>
            <a:off x="228600" y="1364851"/>
            <a:ext cx="4088568" cy="3958537"/>
          </a:xfrm>
        </p:spPr>
        <p:txBody>
          <a:bodyPr>
            <a:normAutofit/>
          </a:bodyPr>
          <a:lstStyle/>
          <a:p>
            <a:pPr>
              <a:spcAft>
                <a:spcPts val="1200"/>
              </a:spcAft>
              <a:buFont typeface="Courier New" panose="02070309020205020404" pitchFamily="49" charset="0"/>
              <a:buChar char="o"/>
            </a:pPr>
            <a:r>
              <a:rPr lang="en-US" sz="1800" dirty="0"/>
              <a:t>Nation informed us of a bridge that crossed from their reserve to a small town on the north shore </a:t>
            </a:r>
          </a:p>
          <a:p>
            <a:pPr>
              <a:spcAft>
                <a:spcPts val="1200"/>
              </a:spcAft>
              <a:buFont typeface="Courier New" panose="02070309020205020404" pitchFamily="49" charset="0"/>
              <a:buChar char="o"/>
            </a:pPr>
            <a:r>
              <a:rPr lang="en-US" sz="1800" dirty="0"/>
              <a:t>There is a current bridge built beside an existing bridge</a:t>
            </a:r>
          </a:p>
          <a:p>
            <a:pPr>
              <a:spcAft>
                <a:spcPts val="1200"/>
              </a:spcAft>
              <a:buFont typeface="Courier New" panose="02070309020205020404" pitchFamily="49" charset="0"/>
              <a:buChar char="o"/>
            </a:pPr>
            <a:r>
              <a:rPr lang="en-US" sz="1800" dirty="0"/>
              <a:t>Nation spoke of a bridge before these two</a:t>
            </a:r>
          </a:p>
          <a:p>
            <a:pPr>
              <a:spcAft>
                <a:spcPts val="1200"/>
              </a:spcAft>
              <a:buFont typeface="Courier New" panose="02070309020205020404" pitchFamily="49" charset="0"/>
              <a:buChar char="o"/>
            </a:pPr>
            <a:r>
              <a:rPr lang="en-US" sz="1800" dirty="0"/>
              <a:t>How do we find the location of this original bridge?!</a:t>
            </a:r>
          </a:p>
          <a:p>
            <a:pPr>
              <a:buFont typeface="Courier New" panose="02070309020205020404" pitchFamily="49" charset="0"/>
              <a:buChar char="o"/>
            </a:pPr>
            <a:endParaRPr lang="en-US" sz="2000" dirty="0"/>
          </a:p>
        </p:txBody>
      </p:sp>
      <p:sp>
        <p:nvSpPr>
          <p:cNvPr id="4" name="Rounded Rectangle 3">
            <a:extLst>
              <a:ext uri="{FF2B5EF4-FFF2-40B4-BE49-F238E27FC236}">
                <a16:creationId xmlns:a16="http://schemas.microsoft.com/office/drawing/2014/main" id="{ACB27043-4A57-73D6-182A-AEFFDD3BC579}"/>
              </a:ext>
            </a:extLst>
          </p:cNvPr>
          <p:cNvSpPr/>
          <p:nvPr/>
        </p:nvSpPr>
        <p:spPr>
          <a:xfrm>
            <a:off x="4826833" y="1063313"/>
            <a:ext cx="2053652" cy="765633"/>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Government Correspondence</a:t>
            </a:r>
          </a:p>
        </p:txBody>
      </p:sp>
      <p:sp>
        <p:nvSpPr>
          <p:cNvPr id="5" name="Rounded Rectangle 4">
            <a:extLst>
              <a:ext uri="{FF2B5EF4-FFF2-40B4-BE49-F238E27FC236}">
                <a16:creationId xmlns:a16="http://schemas.microsoft.com/office/drawing/2014/main" id="{4B094EF0-8AEE-095C-DD14-0140F153AD28}"/>
              </a:ext>
            </a:extLst>
          </p:cNvPr>
          <p:cNvSpPr/>
          <p:nvPr/>
        </p:nvSpPr>
        <p:spPr>
          <a:xfrm>
            <a:off x="6525608" y="2004793"/>
            <a:ext cx="2053652" cy="765633"/>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Newspapers</a:t>
            </a:r>
          </a:p>
        </p:txBody>
      </p:sp>
      <p:sp>
        <p:nvSpPr>
          <p:cNvPr id="6" name="Rounded Rectangle 5">
            <a:extLst>
              <a:ext uri="{FF2B5EF4-FFF2-40B4-BE49-F238E27FC236}">
                <a16:creationId xmlns:a16="http://schemas.microsoft.com/office/drawing/2014/main" id="{5F1A7693-1CE6-4335-96E8-0BEAF88CA288}"/>
              </a:ext>
            </a:extLst>
          </p:cNvPr>
          <p:cNvSpPr/>
          <p:nvPr/>
        </p:nvSpPr>
        <p:spPr>
          <a:xfrm>
            <a:off x="4826833" y="2946273"/>
            <a:ext cx="2053652" cy="765633"/>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Surveys</a:t>
            </a:r>
          </a:p>
        </p:txBody>
      </p:sp>
      <p:sp>
        <p:nvSpPr>
          <p:cNvPr id="7" name="Rounded Rectangle 6">
            <a:extLst>
              <a:ext uri="{FF2B5EF4-FFF2-40B4-BE49-F238E27FC236}">
                <a16:creationId xmlns:a16="http://schemas.microsoft.com/office/drawing/2014/main" id="{3866B286-550E-A3D8-AEDC-15F44506D2C6}"/>
              </a:ext>
            </a:extLst>
          </p:cNvPr>
          <p:cNvSpPr/>
          <p:nvPr/>
        </p:nvSpPr>
        <p:spPr>
          <a:xfrm>
            <a:off x="6525608" y="3878003"/>
            <a:ext cx="2053652" cy="765633"/>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Maps</a:t>
            </a:r>
          </a:p>
        </p:txBody>
      </p:sp>
      <p:sp>
        <p:nvSpPr>
          <p:cNvPr id="8" name="Rounded Rectangle 7">
            <a:extLst>
              <a:ext uri="{FF2B5EF4-FFF2-40B4-BE49-F238E27FC236}">
                <a16:creationId xmlns:a16="http://schemas.microsoft.com/office/drawing/2014/main" id="{15724191-A22B-C930-DF28-516905509EF6}"/>
              </a:ext>
            </a:extLst>
          </p:cNvPr>
          <p:cNvSpPr/>
          <p:nvPr/>
        </p:nvSpPr>
        <p:spPr>
          <a:xfrm>
            <a:off x="4826833" y="4809737"/>
            <a:ext cx="2053652" cy="765633"/>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Photographs</a:t>
            </a:r>
          </a:p>
        </p:txBody>
      </p:sp>
      <p:sp>
        <p:nvSpPr>
          <p:cNvPr id="10" name="Rounded Rectangle 9">
            <a:extLst>
              <a:ext uri="{FF2B5EF4-FFF2-40B4-BE49-F238E27FC236}">
                <a16:creationId xmlns:a16="http://schemas.microsoft.com/office/drawing/2014/main" id="{C065235D-2058-4F4D-21FC-727AE123D5A5}"/>
              </a:ext>
            </a:extLst>
          </p:cNvPr>
          <p:cNvSpPr/>
          <p:nvPr/>
        </p:nvSpPr>
        <p:spPr>
          <a:xfrm>
            <a:off x="7032261" y="1171671"/>
            <a:ext cx="1731362" cy="558665"/>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Indian Agent Sketch</a:t>
            </a:r>
          </a:p>
        </p:txBody>
      </p:sp>
      <p:sp>
        <p:nvSpPr>
          <p:cNvPr id="11" name="Rounded Rectangle 10">
            <a:extLst>
              <a:ext uri="{FF2B5EF4-FFF2-40B4-BE49-F238E27FC236}">
                <a16:creationId xmlns:a16="http://schemas.microsoft.com/office/drawing/2014/main" id="{56709B07-5EB3-50FE-F553-7D06EDF6F77C}"/>
              </a:ext>
            </a:extLst>
          </p:cNvPr>
          <p:cNvSpPr/>
          <p:nvPr/>
        </p:nvSpPr>
        <p:spPr>
          <a:xfrm>
            <a:off x="4666939" y="2108276"/>
            <a:ext cx="1731362" cy="558665"/>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Bridge Announcements</a:t>
            </a:r>
          </a:p>
        </p:txBody>
      </p:sp>
      <p:sp>
        <p:nvSpPr>
          <p:cNvPr id="12" name="Rounded Rectangle 11">
            <a:extLst>
              <a:ext uri="{FF2B5EF4-FFF2-40B4-BE49-F238E27FC236}">
                <a16:creationId xmlns:a16="http://schemas.microsoft.com/office/drawing/2014/main" id="{B1BAC177-915C-4C5D-7298-C3376E1338FD}"/>
              </a:ext>
            </a:extLst>
          </p:cNvPr>
          <p:cNvSpPr/>
          <p:nvPr/>
        </p:nvSpPr>
        <p:spPr>
          <a:xfrm>
            <a:off x="7032261" y="3048617"/>
            <a:ext cx="1731362" cy="558665"/>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Labeled old bridge</a:t>
            </a:r>
          </a:p>
        </p:txBody>
      </p:sp>
      <p:sp>
        <p:nvSpPr>
          <p:cNvPr id="13" name="Rounded Rectangle 12">
            <a:extLst>
              <a:ext uri="{FF2B5EF4-FFF2-40B4-BE49-F238E27FC236}">
                <a16:creationId xmlns:a16="http://schemas.microsoft.com/office/drawing/2014/main" id="{841D7289-9A59-77E2-7B21-07EADDA1B462}"/>
              </a:ext>
            </a:extLst>
          </p:cNvPr>
          <p:cNvSpPr/>
          <p:nvPr/>
        </p:nvSpPr>
        <p:spPr>
          <a:xfrm>
            <a:off x="4666939" y="3981488"/>
            <a:ext cx="1731362" cy="558665"/>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Location of approach roads</a:t>
            </a:r>
          </a:p>
        </p:txBody>
      </p:sp>
      <p:sp>
        <p:nvSpPr>
          <p:cNvPr id="14" name="Rounded Rectangle 13">
            <a:extLst>
              <a:ext uri="{FF2B5EF4-FFF2-40B4-BE49-F238E27FC236}">
                <a16:creationId xmlns:a16="http://schemas.microsoft.com/office/drawing/2014/main" id="{63359C65-1185-F153-6FAA-B99729189F50}"/>
              </a:ext>
            </a:extLst>
          </p:cNvPr>
          <p:cNvSpPr/>
          <p:nvPr/>
        </p:nvSpPr>
        <p:spPr>
          <a:xfrm>
            <a:off x="7032261" y="4913220"/>
            <a:ext cx="1731362" cy="558665"/>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Support its existence</a:t>
            </a:r>
          </a:p>
        </p:txBody>
      </p:sp>
    </p:spTree>
    <p:extLst>
      <p:ext uri="{BB962C8B-B14F-4D97-AF65-F5344CB8AC3E}">
        <p14:creationId xmlns:p14="http://schemas.microsoft.com/office/powerpoint/2010/main" val="427995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ppt_x</p:attrName>
                                        </p:attrNameLst>
                                      </p:cBhvr>
                                      <p:tavLst>
                                        <p:tav tm="0">
                                          <p:val>
                                            <p:strVal val="#ppt_x-#ppt_w*1.125000"/>
                                          </p:val>
                                        </p:tav>
                                        <p:tav tm="100000">
                                          <p:val>
                                            <p:strVal val="#ppt_x"/>
                                          </p:val>
                                        </p:tav>
                                      </p:tavLst>
                                    </p:anim>
                                    <p:animEffect transition="in" filter="wipe(righ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2"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ppt_x</p:attrName>
                                        </p:attrNameLst>
                                      </p:cBhvr>
                                      <p:tavLst>
                                        <p:tav tm="0">
                                          <p:val>
                                            <p:strVal val="#ppt_x+#ppt_w*1.125000"/>
                                          </p:val>
                                        </p:tav>
                                        <p:tav tm="100000">
                                          <p:val>
                                            <p:strVal val="#ppt_x"/>
                                          </p:val>
                                        </p:tav>
                                      </p:tavLst>
                                    </p:anim>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p:tgtEl>
                                          <p:spTgt spid="12"/>
                                        </p:tgtEl>
                                        <p:attrNameLst>
                                          <p:attrName>ppt_x</p:attrName>
                                        </p:attrNameLst>
                                      </p:cBhvr>
                                      <p:tavLst>
                                        <p:tav tm="0">
                                          <p:val>
                                            <p:strVal val="#ppt_x-#ppt_w*1.125000"/>
                                          </p:val>
                                        </p:tav>
                                        <p:tav tm="100000">
                                          <p:val>
                                            <p:strVal val="#ppt_x"/>
                                          </p:val>
                                        </p:tav>
                                      </p:tavLst>
                                    </p:anim>
                                    <p:animEffect transition="in" filter="wipe(righ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p:tgtEl>
                                          <p:spTgt spid="13"/>
                                        </p:tgtEl>
                                        <p:attrNameLst>
                                          <p:attrName>ppt_x</p:attrName>
                                        </p:attrNameLst>
                                      </p:cBhvr>
                                      <p:tavLst>
                                        <p:tav tm="0">
                                          <p:val>
                                            <p:strVal val="#ppt_x+#ppt_w*1.125000"/>
                                          </p:val>
                                        </p:tav>
                                        <p:tav tm="100000">
                                          <p:val>
                                            <p:strVal val="#ppt_x"/>
                                          </p:val>
                                        </p:tav>
                                      </p:tavLst>
                                    </p:anim>
                                    <p:animEffect transition="in" filter="wipe(lef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8"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p:tgtEl>
                                          <p:spTgt spid="14"/>
                                        </p:tgtEl>
                                        <p:attrNameLst>
                                          <p:attrName>ppt_x</p:attrName>
                                        </p:attrNameLst>
                                      </p:cBhvr>
                                      <p:tavLst>
                                        <p:tav tm="0">
                                          <p:val>
                                            <p:strVal val="#ppt_x-#ppt_w*1.125000"/>
                                          </p:val>
                                        </p:tav>
                                        <p:tav tm="100000">
                                          <p:val>
                                            <p:strVal val="#ppt_x"/>
                                          </p:val>
                                        </p:tav>
                                      </p:tavLst>
                                    </p:anim>
                                    <p:animEffect transition="in" filter="wipe(righ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06988"/>
        </a:solidFill>
        <a:effectLst/>
      </p:bgPr>
    </p:bg>
    <p:spTree>
      <p:nvGrpSpPr>
        <p:cNvPr id="1" name="">
          <a:extLst>
            <a:ext uri="{FF2B5EF4-FFF2-40B4-BE49-F238E27FC236}">
              <a16:creationId xmlns:a16="http://schemas.microsoft.com/office/drawing/2014/main" id="{CB8BE0D7-A66A-148E-3F1F-A0BC1568D864}"/>
            </a:ext>
          </a:extLst>
        </p:cNvPr>
        <p:cNvGrpSpPr/>
        <p:nvPr/>
      </p:nvGrpSpPr>
      <p:grpSpPr>
        <a:xfrm>
          <a:off x="0" y="0"/>
          <a:ext cx="0" cy="0"/>
          <a:chOff x="0" y="0"/>
          <a:chExt cx="0" cy="0"/>
        </a:xfrm>
      </p:grpSpPr>
      <p:pic>
        <p:nvPicPr>
          <p:cNvPr id="10" name="Picture 9" descr="A black and white photo of a dock with logs on the water&#10;&#10;Description automatically generated">
            <a:extLst>
              <a:ext uri="{FF2B5EF4-FFF2-40B4-BE49-F238E27FC236}">
                <a16:creationId xmlns:a16="http://schemas.microsoft.com/office/drawing/2014/main" id="{19C0C025-4631-567B-9F17-692A9A9BB0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7995" y="162290"/>
            <a:ext cx="4598853" cy="2515383"/>
          </a:xfrm>
          <a:prstGeom prst="rect">
            <a:avLst/>
          </a:prstGeom>
          <a:ln w="28575">
            <a:solidFill>
              <a:srgbClr val="E1D7CB"/>
            </a:solidFill>
          </a:ln>
        </p:spPr>
      </p:pic>
      <p:pic>
        <p:nvPicPr>
          <p:cNvPr id="11" name="Picture 10" descr="A black and white photo of a car on a bridge&#10;&#10;Description automatically generated">
            <a:extLst>
              <a:ext uri="{FF2B5EF4-FFF2-40B4-BE49-F238E27FC236}">
                <a16:creationId xmlns:a16="http://schemas.microsoft.com/office/drawing/2014/main" id="{E69CDE21-9C35-B378-052A-D4DDAEAED06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27"/>
          <a:stretch/>
        </p:blipFill>
        <p:spPr>
          <a:xfrm>
            <a:off x="4938022" y="162289"/>
            <a:ext cx="4007982" cy="2515384"/>
          </a:xfrm>
          <a:prstGeom prst="rect">
            <a:avLst/>
          </a:prstGeom>
          <a:ln w="28575">
            <a:solidFill>
              <a:srgbClr val="E1D7CB"/>
            </a:solidFill>
          </a:ln>
        </p:spPr>
      </p:pic>
      <p:pic>
        <p:nvPicPr>
          <p:cNvPr id="15" name="Picture 14" descr="A bridge with a handwritten sign&#10;&#10;Description automatically generated with medium confidence">
            <a:extLst>
              <a:ext uri="{FF2B5EF4-FFF2-40B4-BE49-F238E27FC236}">
                <a16:creationId xmlns:a16="http://schemas.microsoft.com/office/drawing/2014/main" id="{0CC30873-03D4-2DFC-A2D3-9536F4CBD7D5}"/>
              </a:ext>
            </a:extLst>
          </p:cNvPr>
          <p:cNvPicPr>
            <a:picLocks noChangeAspect="1"/>
          </p:cNvPicPr>
          <p:nvPr/>
        </p:nvPicPr>
        <p:blipFill>
          <a:blip r:embed="rId5"/>
          <a:srcRect b="4587"/>
          <a:stretch/>
        </p:blipFill>
        <p:spPr>
          <a:xfrm>
            <a:off x="197995" y="2856979"/>
            <a:ext cx="8748009" cy="2802659"/>
          </a:xfrm>
          <a:prstGeom prst="rect">
            <a:avLst/>
          </a:prstGeom>
          <a:ln w="28575">
            <a:solidFill>
              <a:srgbClr val="E1D7CB"/>
            </a:solidFill>
          </a:ln>
        </p:spPr>
      </p:pic>
      <p:sp>
        <p:nvSpPr>
          <p:cNvPr id="16" name="Rectangle 15">
            <a:extLst>
              <a:ext uri="{FF2B5EF4-FFF2-40B4-BE49-F238E27FC236}">
                <a16:creationId xmlns:a16="http://schemas.microsoft.com/office/drawing/2014/main" id="{C6F8EE26-CD17-EBBD-4927-EDFA1EE42849}"/>
              </a:ext>
            </a:extLst>
          </p:cNvPr>
          <p:cNvSpPr/>
          <p:nvPr/>
        </p:nvSpPr>
        <p:spPr>
          <a:xfrm rot="1151486">
            <a:off x="6781351" y="4321753"/>
            <a:ext cx="2098036" cy="215595"/>
          </a:xfrm>
          <a:prstGeom prst="rect">
            <a:avLst/>
          </a:prstGeom>
          <a:solidFill>
            <a:schemeClr val="bg1">
              <a:lumMod val="50000"/>
            </a:schemeClr>
          </a:solidFill>
          <a:ln>
            <a:noFill/>
          </a:ln>
          <a:effectLst>
            <a:softEdge rad="2501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A400C43-3D52-60EA-DFEE-1C30B2311F04}"/>
              </a:ext>
            </a:extLst>
          </p:cNvPr>
          <p:cNvSpPr/>
          <p:nvPr/>
        </p:nvSpPr>
        <p:spPr>
          <a:xfrm rot="20206792">
            <a:off x="4924617" y="1936314"/>
            <a:ext cx="1104626" cy="158957"/>
          </a:xfrm>
          <a:prstGeom prst="rect">
            <a:avLst/>
          </a:prstGeom>
          <a:solidFill>
            <a:schemeClr val="tx1">
              <a:lumMod val="85000"/>
              <a:lumOff val="15000"/>
            </a:schemeClr>
          </a:solidFill>
          <a:ln>
            <a:noFill/>
          </a:ln>
          <a:effectLst>
            <a:softEdge rad="2501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243536"/>
      </p:ext>
    </p:extLst>
  </p:cSld>
  <p:clrMapOvr>
    <a:masterClrMapping/>
  </p:clrMapOvr>
</p:sld>
</file>

<file path=ppt/theme/theme1.xml><?xml version="1.0" encoding="utf-8"?>
<a:theme xmlns:a="http://schemas.openxmlformats.org/drawingml/2006/main" name="HML Powerpoint Presentation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CG_PP_Template" id="{E4265550-97A0-B64C-94C2-4FBE817667FA}" vid="{CF7D5E83-81FE-F942-A3F5-6F9A750E7E91}"/>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HML Powerpoint Presentation Template</Template>
  <TotalTime>8677</TotalTime>
  <Words>2810</Words>
  <Application>Microsoft Macintosh PowerPoint</Application>
  <PresentationFormat>On-screen Show (4:3)</PresentationFormat>
  <Paragraphs>171</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Courier New</vt:lpstr>
      <vt:lpstr>freight-sans-pro</vt:lpstr>
      <vt:lpstr>Georgia</vt:lpstr>
      <vt:lpstr>Times New Roman</vt:lpstr>
      <vt:lpstr>Verdana</vt:lpstr>
      <vt:lpstr>HML Powerpoint Presentation Template</vt:lpstr>
      <vt:lpstr>Images in Specific Claims</vt:lpstr>
      <vt:lpstr>Introduction:  Journey into Specific Claims</vt:lpstr>
      <vt:lpstr>PowerPoint Presentation</vt:lpstr>
      <vt:lpstr>Visual Approach</vt:lpstr>
      <vt:lpstr>What is an Image?</vt:lpstr>
      <vt:lpstr>What Does an Image Say?</vt:lpstr>
      <vt:lpstr>Why Include Images in Specific Claims?</vt:lpstr>
      <vt:lpstr>Images in Specific Claims Example: Bridge &amp; Road Trespass</vt:lpstr>
      <vt:lpstr>PowerPoint Presentation</vt:lpstr>
      <vt:lpstr>Benefits of Using Images in Specific Claims</vt:lpstr>
      <vt:lpstr>Take away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Alexa Heenan</dc:creator>
  <cp:lastModifiedBy>Alexa Heenan</cp:lastModifiedBy>
  <cp:revision>43</cp:revision>
  <dcterms:created xsi:type="dcterms:W3CDTF">2024-09-20T17:01:53Z</dcterms:created>
  <dcterms:modified xsi:type="dcterms:W3CDTF">2024-10-30T21:59:55Z</dcterms:modified>
</cp:coreProperties>
</file>