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1" r:id="rId2"/>
    <p:sldMasterId id="2147483673" r:id="rId3"/>
  </p:sldMasterIdLst>
  <p:notesMasterIdLst>
    <p:notesMasterId r:id="rId11"/>
  </p:notesMasterIdLst>
  <p:sldIdLst>
    <p:sldId id="257" r:id="rId4"/>
    <p:sldId id="258" r:id="rId5"/>
    <p:sldId id="259" r:id="rId6"/>
    <p:sldId id="260" r:id="rId7"/>
    <p:sldId id="261" r:id="rId8"/>
    <p:sldId id="262" r:id="rId9"/>
    <p:sldId id="263" r:id="rId1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19"/>
    <p:restoredTop sz="81685"/>
  </p:normalViewPr>
  <p:slideViewPr>
    <p:cSldViewPr snapToGrid="0">
      <p:cViewPr varScale="1">
        <p:scale>
          <a:sx n="127" d="100"/>
          <a:sy n="127" d="100"/>
        </p:scale>
        <p:origin x="1768"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CA" dirty="0"/>
              <a:t>The catalyst for this presentation was some conversations we ended up having at last year’s conference around transcriptions. We ended up workshopping some of our own unique best practices live in the room – and when we came to plan this year’s workshop, this seemed like a great practical session we could hold.</a:t>
            </a:r>
          </a:p>
          <a:p>
            <a:endParaRPr lang="en-CA" dirty="0"/>
          </a:p>
          <a:p>
            <a:r>
              <a:rPr lang="en-CA" dirty="0"/>
              <a:t>A bit of background about me – I was hired by HCG on the heels of the mass-rejection of claims for minimum standard issues, and my first goal? Transcribe the literal HUNDREDS of documents and (I would guess) near a thousand pages of handwriting.</a:t>
            </a:r>
          </a:p>
          <a:p>
            <a:endParaRPr lang="en-CA" dirty="0"/>
          </a:p>
          <a:p>
            <a:r>
              <a:rPr lang="en-CA" dirty="0"/>
              <a:t>How did I do it? I have my own terrible handwriting (which you are about to see), and that of my father, to thank!</a:t>
            </a:r>
          </a:p>
        </p:txBody>
      </p:sp>
    </p:spTree>
    <p:extLst>
      <p:ext uri="{BB962C8B-B14F-4D97-AF65-F5344CB8AC3E}">
        <p14:creationId xmlns:p14="http://schemas.microsoft.com/office/powerpoint/2010/main" val="902687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CA" dirty="0"/>
              <a:t>My team found this open document online at LAC and told me to “do my worst” – for today’s purposes this was it.</a:t>
            </a:r>
          </a:p>
          <a:p>
            <a:endParaRPr lang="en-CA" dirty="0"/>
          </a:p>
          <a:p>
            <a:r>
              <a:rPr lang="en-CA" dirty="0"/>
              <a:t>Luckily this is a short document (only one page) but that poses its own set of challenges as there are fewer words to figure out and help us later in the process.</a:t>
            </a:r>
          </a:p>
        </p:txBody>
      </p:sp>
    </p:spTree>
    <p:extLst>
      <p:ext uri="{BB962C8B-B14F-4D97-AF65-F5344CB8AC3E}">
        <p14:creationId xmlns:p14="http://schemas.microsoft.com/office/powerpoint/2010/main" val="3424075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79890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CA" dirty="0"/>
              <a:t>When I first started doing transcriptions, tougher documents like this would get the printer treatment – I’d grab a whole load of coloured pens and start making notes above each word – picking out individual letters I could make out, full words when possible and eventually I’d end up with something along the lines of this…</a:t>
            </a:r>
          </a:p>
        </p:txBody>
      </p:sp>
    </p:spTree>
    <p:extLst>
      <p:ext uri="{BB962C8B-B14F-4D97-AF65-F5344CB8AC3E}">
        <p14:creationId xmlns:p14="http://schemas.microsoft.com/office/powerpoint/2010/main" val="3484496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CA" dirty="0"/>
              <a:t>Once you have a decent amount of the document transcribed, read what you’ve identified – use a different coloured pen to fill in words that now might make sense given the context of the letter. This may happen when you start to type out your own notes into something resembling the original…</a:t>
            </a:r>
          </a:p>
        </p:txBody>
      </p:sp>
    </p:spTree>
    <p:extLst>
      <p:ext uri="{BB962C8B-B14F-4D97-AF65-F5344CB8AC3E}">
        <p14:creationId xmlns:p14="http://schemas.microsoft.com/office/powerpoint/2010/main" val="1051421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CA" dirty="0"/>
              <a:t>The text I’ve highlighted in yellow may make sense, but it also doesn’t necessarily work in the overall  context. I’m still missing key words and phrases earlier in the letter.</a:t>
            </a:r>
          </a:p>
          <a:p>
            <a:r>
              <a:rPr lang="en-CA" dirty="0"/>
              <a:t>What I do see:</a:t>
            </a:r>
          </a:p>
          <a:p>
            <a:pPr lvl="1"/>
            <a:r>
              <a:rPr lang="en-CA" dirty="0"/>
              <a:t>Possible talks about farming? If they’re worried about having horses in place of bull teams that could relate to on-reserve agricultural efforts</a:t>
            </a:r>
          </a:p>
          <a:p>
            <a:pPr lvl="1"/>
            <a:r>
              <a:rPr lang="en-CA" dirty="0"/>
              <a:t>Looking at the last sentence, there is clearly an issue with having the First Nation discussed in this letter settle on-reserve. Securing livestock to help the Nation develop the reserve would make sense in possibly convincing people to return and settle on-reserve.</a:t>
            </a:r>
          </a:p>
          <a:p>
            <a:pPr lvl="1"/>
            <a:endParaRPr lang="en-CA" dirty="0"/>
          </a:p>
          <a:p>
            <a:pPr lvl="0"/>
            <a:r>
              <a:rPr lang="en-CA" dirty="0"/>
              <a:t>What else do you see?</a:t>
            </a:r>
          </a:p>
        </p:txBody>
      </p:sp>
    </p:spTree>
    <p:extLst>
      <p:ext uri="{BB962C8B-B14F-4D97-AF65-F5344CB8AC3E}">
        <p14:creationId xmlns:p14="http://schemas.microsoft.com/office/powerpoint/2010/main" val="1574659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CA" dirty="0"/>
              <a:t>Now that I’ve explained a few of the ways I break down my transcription projects, lets go back to the original document and see what else we can solve.</a:t>
            </a:r>
          </a:p>
        </p:txBody>
      </p:sp>
    </p:spTree>
    <p:extLst>
      <p:ext uri="{BB962C8B-B14F-4D97-AF65-F5344CB8AC3E}">
        <p14:creationId xmlns:p14="http://schemas.microsoft.com/office/powerpoint/2010/main" val="1973153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685142"/>
            <a:ext cx="7772400" cy="134357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404D57"/>
              </a:buClr>
              <a:buSzPts val="1800"/>
              <a:buFont typeface="Times New Roman"/>
              <a:buNone/>
              <a:defRPr b="1">
                <a:solidFill>
                  <a:srgbClr val="404D57"/>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3" name="Google Shape;13;p2"/>
          <p:cNvSpPr txBox="1">
            <a:spLocks noGrp="1"/>
          </p:cNvSpPr>
          <p:nvPr>
            <p:ph type="subTitle" idx="1"/>
          </p:nvPr>
        </p:nvSpPr>
        <p:spPr>
          <a:xfrm>
            <a:off x="1371600" y="4460008"/>
            <a:ext cx="6400800" cy="1178792"/>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506988"/>
              </a:buClr>
              <a:buSzPts val="2200"/>
              <a:buFont typeface="Verdana"/>
              <a:buNone/>
              <a:defRPr sz="2800">
                <a:solidFill>
                  <a:schemeClr val="bg2"/>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r>
              <a:rPr lang="en-US"/>
              <a:t>Click to edit Master subtitle style</a:t>
            </a:r>
            <a:endParaRPr dirty="0"/>
          </a:p>
        </p:txBody>
      </p:sp>
      <p:pic>
        <p:nvPicPr>
          <p:cNvPr id="5" name="Picture 4" descr="Logo&#10;&#10;Description automatically generated">
            <a:extLst>
              <a:ext uri="{FF2B5EF4-FFF2-40B4-BE49-F238E27FC236}">
                <a16:creationId xmlns:a16="http://schemas.microsoft.com/office/drawing/2014/main" id="{7A6208A7-DE82-4148-A623-946A793D57CF}"/>
              </a:ext>
            </a:extLst>
          </p:cNvPr>
          <p:cNvPicPr>
            <a:picLocks noChangeAspect="1"/>
          </p:cNvPicPr>
          <p:nvPr userDrawn="1"/>
        </p:nvPicPr>
        <p:blipFill rotWithShape="1">
          <a:blip r:embed="rId2"/>
          <a:srcRect l="16679" t="23626" r="14810" b="19004"/>
          <a:stretch/>
        </p:blipFill>
        <p:spPr>
          <a:xfrm>
            <a:off x="3348990" y="994410"/>
            <a:ext cx="2514600" cy="18288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0" y="263528"/>
            <a:ext cx="8686800" cy="7772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B2F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3" name="Google Shape;43;p11"/>
          <p:cNvSpPr txBox="1">
            <a:spLocks noGrp="1"/>
          </p:cNvSpPr>
          <p:nvPr>
            <p:ph type="body" idx="1"/>
          </p:nvPr>
        </p:nvSpPr>
        <p:spPr>
          <a:xfrm rot="5400000">
            <a:off x="2392362" y="-665795"/>
            <a:ext cx="4359275"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rot="5400000">
            <a:off x="4949126" y="1954913"/>
            <a:ext cx="5417949" cy="20574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B2F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6" name="Google Shape;46;p12"/>
          <p:cNvSpPr txBox="1">
            <a:spLocks noGrp="1"/>
          </p:cNvSpPr>
          <p:nvPr>
            <p:ph type="body" idx="1"/>
          </p:nvPr>
        </p:nvSpPr>
        <p:spPr>
          <a:xfrm rot="5400000">
            <a:off x="758126" y="-26286"/>
            <a:ext cx="5417949"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656114"/>
            <a:ext cx="7772400" cy="137260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404D57"/>
              </a:buClr>
              <a:buSzPts val="1800"/>
              <a:buFont typeface="Times New Roman"/>
              <a:buNone/>
              <a:defRPr b="1">
                <a:solidFill>
                  <a:srgbClr val="404D57"/>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Google Shape;13;p2"/>
          <p:cNvSpPr txBox="1">
            <a:spLocks noGrp="1"/>
          </p:cNvSpPr>
          <p:nvPr>
            <p:ph type="subTitle" idx="1"/>
          </p:nvPr>
        </p:nvSpPr>
        <p:spPr>
          <a:xfrm>
            <a:off x="1371600" y="4460008"/>
            <a:ext cx="6400800" cy="1178792"/>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506988"/>
              </a:buClr>
              <a:buSzPts val="2200"/>
              <a:buFont typeface="Verdana"/>
              <a:buNone/>
              <a:defRPr sz="2800">
                <a:solidFill>
                  <a:schemeClr val="bg2"/>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dirty="0"/>
          </a:p>
        </p:txBody>
      </p:sp>
      <p:pic>
        <p:nvPicPr>
          <p:cNvPr id="5" name="Picture 4" descr="Logo&#10;&#10;Description automatically generated">
            <a:extLst>
              <a:ext uri="{FF2B5EF4-FFF2-40B4-BE49-F238E27FC236}">
                <a16:creationId xmlns:a16="http://schemas.microsoft.com/office/drawing/2014/main" id="{7A6208A7-DE82-4148-A623-946A793D57CF}"/>
              </a:ext>
            </a:extLst>
          </p:cNvPr>
          <p:cNvPicPr>
            <a:picLocks noChangeAspect="1"/>
          </p:cNvPicPr>
          <p:nvPr userDrawn="1"/>
        </p:nvPicPr>
        <p:blipFill rotWithShape="1">
          <a:blip r:embed="rId2"/>
          <a:srcRect l="16679" t="23626" r="14810" b="19004"/>
          <a:stretch/>
        </p:blipFill>
        <p:spPr>
          <a:xfrm>
            <a:off x="3348990" y="994410"/>
            <a:ext cx="2514600" cy="1828800"/>
          </a:xfrm>
          <a:prstGeom prst="rect">
            <a:avLst/>
          </a:prstGeom>
        </p:spPr>
      </p:pic>
    </p:spTree>
    <p:extLst>
      <p:ext uri="{BB962C8B-B14F-4D97-AF65-F5344CB8AC3E}">
        <p14:creationId xmlns:p14="http://schemas.microsoft.com/office/powerpoint/2010/main" val="1269116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7"/>
        <p:cNvGrpSpPr/>
        <p:nvPr/>
      </p:nvGrpSpPr>
      <p:grpSpPr>
        <a:xfrm>
          <a:off x="0" y="0"/>
          <a:ext cx="0" cy="0"/>
          <a:chOff x="0" y="0"/>
          <a:chExt cx="0" cy="0"/>
        </a:xfrm>
      </p:grpSpPr>
      <p:pic>
        <p:nvPicPr>
          <p:cNvPr id="5" name="Picture 4" descr="A picture containing silhouette, outdoor object&#10;&#10;Description automatically generated">
            <a:extLst>
              <a:ext uri="{FF2B5EF4-FFF2-40B4-BE49-F238E27FC236}">
                <a16:creationId xmlns:a16="http://schemas.microsoft.com/office/drawing/2014/main" id="{1E952272-4EF5-214D-89FE-7CE01CC4136F}"/>
              </a:ext>
            </a:extLst>
          </p:cNvPr>
          <p:cNvPicPr>
            <a:picLocks noChangeAspect="1"/>
          </p:cNvPicPr>
          <p:nvPr userDrawn="1"/>
        </p:nvPicPr>
        <p:blipFill rotWithShape="1">
          <a:blip r:embed="rId2">
            <a:alphaModFix amt="35000"/>
          </a:blip>
          <a:srcRect l="24714" t="35182" r="27062" b="38380"/>
          <a:stretch/>
        </p:blipFill>
        <p:spPr>
          <a:xfrm>
            <a:off x="535100" y="0"/>
            <a:ext cx="8073799" cy="3048000"/>
          </a:xfrm>
          <a:prstGeom prst="rect">
            <a:avLst/>
          </a:prstGeom>
        </p:spPr>
      </p:pic>
      <p:sp>
        <p:nvSpPr>
          <p:cNvPr id="18" name="Google Shape;1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B2F80"/>
              </a:buClr>
              <a:buSzPts val="4000"/>
              <a:buFont typeface="Georgi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 name="Google Shape;19;p4"/>
          <p:cNvSpPr txBox="1">
            <a:spLocks noGrp="1"/>
          </p:cNvSpPr>
          <p:nvPr>
            <p:ph type="body" idx="1"/>
          </p:nvPr>
        </p:nvSpPr>
        <p:spPr>
          <a:xfrm>
            <a:off x="722313" y="3044825"/>
            <a:ext cx="7772400" cy="1362075"/>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A8ABC9"/>
              </a:buClr>
              <a:buSzPts val="2000"/>
              <a:buNone/>
              <a:defRPr sz="2000">
                <a:solidFill>
                  <a:schemeClr val="accent2"/>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dirty="0"/>
          </a:p>
        </p:txBody>
      </p:sp>
    </p:spTree>
    <p:extLst>
      <p:ext uri="{BB962C8B-B14F-4D97-AF65-F5344CB8AC3E}">
        <p14:creationId xmlns:p14="http://schemas.microsoft.com/office/powerpoint/2010/main" val="1824477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20"/>
        <p:cNvGrpSpPr/>
        <p:nvPr/>
      </p:nvGrpSpPr>
      <p:grpSpPr>
        <a:xfrm>
          <a:off x="0" y="0"/>
          <a:ext cx="0" cy="0"/>
          <a:chOff x="0" y="0"/>
          <a:chExt cx="0" cy="0"/>
        </a:xfrm>
      </p:grpSpPr>
      <p:sp>
        <p:nvSpPr>
          <p:cNvPr id="8" name="Rectangle 7">
            <a:extLst>
              <a:ext uri="{FF2B5EF4-FFF2-40B4-BE49-F238E27FC236}">
                <a16:creationId xmlns:a16="http://schemas.microsoft.com/office/drawing/2014/main" id="{7395FDB3-0CD6-C849-9CC2-17D69D1012A4}"/>
              </a:ext>
            </a:extLst>
          </p:cNvPr>
          <p:cNvSpPr/>
          <p:nvPr userDrawn="1"/>
        </p:nvSpPr>
        <p:spPr>
          <a:xfrm>
            <a:off x="404038" y="510363"/>
            <a:ext cx="3274828" cy="4848446"/>
          </a:xfrm>
          <a:prstGeom prst="rect">
            <a:avLst/>
          </a:prstGeom>
          <a:solidFill>
            <a:srgbClr val="6D9EC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US" sz="2400" dirty="0">
              <a:solidFill>
                <a:srgbClr val="F7F5F8"/>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23" name="Google Shape;23;p5"/>
          <p:cNvSpPr txBox="1">
            <a:spLocks noGrp="1"/>
          </p:cNvSpPr>
          <p:nvPr>
            <p:ph type="body" idx="2"/>
          </p:nvPr>
        </p:nvSpPr>
        <p:spPr>
          <a:xfrm>
            <a:off x="4059382" y="510363"/>
            <a:ext cx="4627418" cy="484844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dirty="0"/>
          </a:p>
        </p:txBody>
      </p:sp>
      <p:sp>
        <p:nvSpPr>
          <p:cNvPr id="11" name="Google Shape;15;p3">
            <a:extLst>
              <a:ext uri="{FF2B5EF4-FFF2-40B4-BE49-F238E27FC236}">
                <a16:creationId xmlns:a16="http://schemas.microsoft.com/office/drawing/2014/main" id="{4D58B2AB-F04C-F84A-BE88-6A193850F7E5}"/>
              </a:ext>
            </a:extLst>
          </p:cNvPr>
          <p:cNvSpPr txBox="1">
            <a:spLocks noGrp="1"/>
          </p:cNvSpPr>
          <p:nvPr>
            <p:ph type="title"/>
          </p:nvPr>
        </p:nvSpPr>
        <p:spPr>
          <a:xfrm>
            <a:off x="404039" y="510363"/>
            <a:ext cx="3274828" cy="4848446"/>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B2F80"/>
              </a:buClr>
              <a:buSzPts val="1800"/>
              <a:buNone/>
              <a:defRPr sz="2400">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5" name="Picture 4" descr="A picture containing silhouette, outdoor object&#10;&#10;Description automatically generated">
            <a:extLst>
              <a:ext uri="{FF2B5EF4-FFF2-40B4-BE49-F238E27FC236}">
                <a16:creationId xmlns:a16="http://schemas.microsoft.com/office/drawing/2014/main" id="{81D61C41-9EC2-D144-A2D6-4C5F64F8EE46}"/>
              </a:ext>
            </a:extLst>
          </p:cNvPr>
          <p:cNvPicPr>
            <a:picLocks noChangeAspect="1"/>
          </p:cNvPicPr>
          <p:nvPr userDrawn="1"/>
        </p:nvPicPr>
        <p:blipFill rotWithShape="1">
          <a:blip r:embed="rId2">
            <a:alphaModFix amt="35000"/>
          </a:blip>
          <a:srcRect l="24714" t="35182" r="27062" b="38380"/>
          <a:stretch/>
        </p:blipFill>
        <p:spPr>
          <a:xfrm>
            <a:off x="4059382" y="3611878"/>
            <a:ext cx="4627418" cy="1746931"/>
          </a:xfrm>
          <a:prstGeom prst="rect">
            <a:avLst/>
          </a:prstGeom>
        </p:spPr>
      </p:pic>
    </p:spTree>
    <p:extLst>
      <p:ext uri="{BB962C8B-B14F-4D97-AF65-F5344CB8AC3E}">
        <p14:creationId xmlns:p14="http://schemas.microsoft.com/office/powerpoint/2010/main" val="1987953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166254" y="263528"/>
            <a:ext cx="8520545" cy="7772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B2F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 name="Picture 2" descr="A picture containing silhouette, outdoor object&#10;&#10;Description automatically generated">
            <a:extLst>
              <a:ext uri="{FF2B5EF4-FFF2-40B4-BE49-F238E27FC236}">
                <a16:creationId xmlns:a16="http://schemas.microsoft.com/office/drawing/2014/main" id="{FCC247E5-45D1-EB41-B90D-CAA5DD188BB7}"/>
              </a:ext>
            </a:extLst>
          </p:cNvPr>
          <p:cNvPicPr>
            <a:picLocks noChangeAspect="1"/>
          </p:cNvPicPr>
          <p:nvPr userDrawn="1"/>
        </p:nvPicPr>
        <p:blipFill rotWithShape="1">
          <a:blip r:embed="rId2">
            <a:alphaModFix amt="35000"/>
          </a:blip>
          <a:srcRect l="24714" t="35182" r="27062" b="38380"/>
          <a:stretch/>
        </p:blipFill>
        <p:spPr>
          <a:xfrm>
            <a:off x="535100" y="1905000"/>
            <a:ext cx="8073799" cy="3048000"/>
          </a:xfrm>
          <a:prstGeom prst="rect">
            <a:avLst/>
          </a:prstGeom>
        </p:spPr>
      </p:pic>
    </p:spTree>
    <p:extLst>
      <p:ext uri="{BB962C8B-B14F-4D97-AF65-F5344CB8AC3E}">
        <p14:creationId xmlns:p14="http://schemas.microsoft.com/office/powerpoint/2010/main" val="3189615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32"/>
        <p:cNvGrpSpPr/>
        <p:nvPr/>
      </p:nvGrpSpPr>
      <p:grpSpPr>
        <a:xfrm>
          <a:off x="0" y="0"/>
          <a:ext cx="0" cy="0"/>
          <a:chOff x="0" y="0"/>
          <a:chExt cx="0" cy="0"/>
        </a:xfrm>
      </p:grpSpPr>
      <p:pic>
        <p:nvPicPr>
          <p:cNvPr id="2" name="Picture 1" descr="A picture containing silhouette, outdoor object&#10;&#10;Description automatically generated">
            <a:extLst>
              <a:ext uri="{FF2B5EF4-FFF2-40B4-BE49-F238E27FC236}">
                <a16:creationId xmlns:a16="http://schemas.microsoft.com/office/drawing/2014/main" id="{48D708FE-DB7F-A842-8487-B4BE1730DDF6}"/>
              </a:ext>
            </a:extLst>
          </p:cNvPr>
          <p:cNvPicPr>
            <a:picLocks noChangeAspect="1"/>
          </p:cNvPicPr>
          <p:nvPr userDrawn="1"/>
        </p:nvPicPr>
        <p:blipFill rotWithShape="1">
          <a:blip r:embed="rId2">
            <a:alphaModFix amt="35000"/>
          </a:blip>
          <a:srcRect l="24714" t="35182" r="27062" b="38380"/>
          <a:stretch/>
        </p:blipFill>
        <p:spPr>
          <a:xfrm>
            <a:off x="535101" y="1905000"/>
            <a:ext cx="8073799" cy="3048000"/>
          </a:xfrm>
          <a:prstGeom prst="rect">
            <a:avLst/>
          </a:prstGeom>
        </p:spPr>
      </p:pic>
    </p:spTree>
    <p:extLst>
      <p:ext uri="{BB962C8B-B14F-4D97-AF65-F5344CB8AC3E}">
        <p14:creationId xmlns:p14="http://schemas.microsoft.com/office/powerpoint/2010/main" val="2725293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11"/>
        <p:cNvGrpSpPr/>
        <p:nvPr/>
      </p:nvGrpSpPr>
      <p:grpSpPr>
        <a:xfrm>
          <a:off x="0" y="0"/>
          <a:ext cx="0" cy="0"/>
          <a:chOff x="0" y="0"/>
          <a:chExt cx="0" cy="0"/>
        </a:xfrm>
      </p:grpSpPr>
      <p:pic>
        <p:nvPicPr>
          <p:cNvPr id="3" name="Picture 2" descr="A picture containing outdoor, sky, nature, mountain&#10;&#10;Description automatically generated">
            <a:extLst>
              <a:ext uri="{FF2B5EF4-FFF2-40B4-BE49-F238E27FC236}">
                <a16:creationId xmlns:a16="http://schemas.microsoft.com/office/drawing/2014/main" id="{6A95D6C1-8D3C-AB44-91E6-C0D969F3F221}"/>
              </a:ext>
            </a:extLst>
          </p:cNvPr>
          <p:cNvPicPr>
            <a:picLocks noChangeAspect="1"/>
          </p:cNvPicPr>
          <p:nvPr userDrawn="1"/>
        </p:nvPicPr>
        <p:blipFill rotWithShape="1">
          <a:blip r:embed="rId2"/>
          <a:srcRect l="21966" t="10398" r="10106" b="13184"/>
          <a:stretch/>
        </p:blipFill>
        <p:spPr>
          <a:xfrm>
            <a:off x="0" y="0"/>
            <a:ext cx="9144000" cy="6858000"/>
          </a:xfrm>
          <a:prstGeom prst="rect">
            <a:avLst/>
          </a:prstGeom>
        </p:spPr>
      </p:pic>
      <p:sp>
        <p:nvSpPr>
          <p:cNvPr id="12" name="Google Shape;12;p2"/>
          <p:cNvSpPr txBox="1">
            <a:spLocks noGrp="1"/>
          </p:cNvSpPr>
          <p:nvPr>
            <p:ph type="ctrTitle"/>
          </p:nvPr>
        </p:nvSpPr>
        <p:spPr>
          <a:xfrm>
            <a:off x="0" y="5485392"/>
            <a:ext cx="9144000" cy="137260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404D57"/>
              </a:buClr>
              <a:buSzPts val="1800"/>
              <a:buFont typeface="Times New Roman"/>
              <a:buNone/>
              <a:defRPr b="1">
                <a:solidFill>
                  <a:schemeClr val="accent5"/>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pic>
        <p:nvPicPr>
          <p:cNvPr id="6" name="Picture 5" descr="Logo, company name&#10;&#10;Description automatically generated">
            <a:extLst>
              <a:ext uri="{FF2B5EF4-FFF2-40B4-BE49-F238E27FC236}">
                <a16:creationId xmlns:a16="http://schemas.microsoft.com/office/drawing/2014/main" id="{156C9AFC-F4AE-5947-B703-E49A85D1A784}"/>
              </a:ext>
            </a:extLst>
          </p:cNvPr>
          <p:cNvPicPr>
            <a:picLocks noChangeAspect="1"/>
          </p:cNvPicPr>
          <p:nvPr userDrawn="1"/>
        </p:nvPicPr>
        <p:blipFill rotWithShape="1">
          <a:blip r:embed="rId3"/>
          <a:srcRect l="13492" t="26698" r="12131" b="25878"/>
          <a:stretch/>
        </p:blipFill>
        <p:spPr>
          <a:xfrm>
            <a:off x="1356630" y="2436450"/>
            <a:ext cx="6430741" cy="1985100"/>
          </a:xfrm>
          <a:prstGeom prst="rect">
            <a:avLst/>
          </a:prstGeom>
        </p:spPr>
      </p:pic>
    </p:spTree>
    <p:extLst>
      <p:ext uri="{BB962C8B-B14F-4D97-AF65-F5344CB8AC3E}">
        <p14:creationId xmlns:p14="http://schemas.microsoft.com/office/powerpoint/2010/main" val="1377810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Shape 32"/>
        <p:cNvGrpSpPr/>
        <p:nvPr/>
      </p:nvGrpSpPr>
      <p:grpSpPr>
        <a:xfrm>
          <a:off x="0" y="0"/>
          <a:ext cx="0" cy="0"/>
          <a:chOff x="0" y="0"/>
          <a:chExt cx="0" cy="0"/>
        </a:xfrm>
      </p:grpSpPr>
      <p:pic>
        <p:nvPicPr>
          <p:cNvPr id="3" name="Picture 2" descr="A picture containing outdoor, sky, nature, mountain&#10;&#10;Description automatically generated">
            <a:extLst>
              <a:ext uri="{FF2B5EF4-FFF2-40B4-BE49-F238E27FC236}">
                <a16:creationId xmlns:a16="http://schemas.microsoft.com/office/drawing/2014/main" id="{6FEDA7B2-16BD-1E4A-BDE7-7635AE3CEFBD}"/>
              </a:ext>
            </a:extLst>
          </p:cNvPr>
          <p:cNvPicPr>
            <a:picLocks noChangeAspect="1"/>
          </p:cNvPicPr>
          <p:nvPr userDrawn="1"/>
        </p:nvPicPr>
        <p:blipFill rotWithShape="1">
          <a:blip r:embed="rId2"/>
          <a:srcRect l="10277" t="11853" r="10277" b="11728"/>
          <a:stretch/>
        </p:blipFill>
        <p:spPr>
          <a:xfrm>
            <a:off x="-1" y="0"/>
            <a:ext cx="9144001" cy="5863776"/>
          </a:xfrm>
          <a:prstGeom prst="rect">
            <a:avLst/>
          </a:prstGeom>
        </p:spPr>
      </p:pic>
      <p:sp>
        <p:nvSpPr>
          <p:cNvPr id="2" name="Rectangle 1">
            <a:extLst>
              <a:ext uri="{FF2B5EF4-FFF2-40B4-BE49-F238E27FC236}">
                <a16:creationId xmlns:a16="http://schemas.microsoft.com/office/drawing/2014/main" id="{61D46FA7-87B5-D849-9201-87954115C382}"/>
              </a:ext>
            </a:extLst>
          </p:cNvPr>
          <p:cNvSpPr/>
          <p:nvPr userDrawn="1"/>
        </p:nvSpPr>
        <p:spPr>
          <a:xfrm>
            <a:off x="0" y="5863771"/>
            <a:ext cx="9144000" cy="994229"/>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DFBF3D29-C43B-734D-9210-B3FCB9C852E6}"/>
              </a:ext>
            </a:extLst>
          </p:cNvPr>
          <p:cNvSpPr>
            <a:spLocks noGrp="1"/>
          </p:cNvSpPr>
          <p:nvPr>
            <p:ph type="title"/>
          </p:nvPr>
        </p:nvSpPr>
        <p:spPr>
          <a:xfrm>
            <a:off x="0" y="5880556"/>
            <a:ext cx="9144000" cy="977444"/>
          </a:xfrm>
        </p:spPr>
        <p:txBody>
          <a:bodyPr/>
          <a:lstStyle>
            <a:lvl1pP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131005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2B2F80"/>
              </a:buClr>
              <a:buSzPts val="4000"/>
              <a:buFont typeface="Georgi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9" name="Google Shape;1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A8ABC9"/>
              </a:buClr>
              <a:buSzPts val="2000"/>
              <a:buNone/>
              <a:defRPr sz="2000">
                <a:solidFill>
                  <a:schemeClr val="accent2"/>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52400" y="263528"/>
            <a:ext cx="8534400" cy="777240"/>
          </a:xfrm>
          <a:prstGeom prst="rect">
            <a:avLst/>
          </a:prstGeom>
          <a:solidFill>
            <a:schemeClr val="bg2"/>
          </a:solidFill>
          <a:ln>
            <a:noFill/>
          </a:ln>
        </p:spPr>
        <p:txBody>
          <a:bodyPr spcFirstLastPara="1" wrap="square" lIns="91425" tIns="45700" rIns="91425" bIns="45700" anchor="ctr" anchorCtr="0">
            <a:normAutofit/>
          </a:bodyPr>
          <a:lstStyle>
            <a:lvl1pPr lvl="0" algn="l">
              <a:spcBef>
                <a:spcPts val="0"/>
              </a:spcBef>
              <a:spcAft>
                <a:spcPts val="0"/>
              </a:spcAft>
              <a:buClr>
                <a:srgbClr val="2B2F80"/>
              </a:buClr>
              <a:buSzPts val="1800"/>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2" name="Google Shape;22;p5"/>
          <p:cNvSpPr txBox="1">
            <a:spLocks noGrp="1"/>
          </p:cNvSpPr>
          <p:nvPr>
            <p:ph type="body" idx="1"/>
          </p:nvPr>
        </p:nvSpPr>
        <p:spPr>
          <a:xfrm>
            <a:off x="457200" y="1272689"/>
            <a:ext cx="4038600" cy="4298315"/>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en-US"/>
              <a:t>Click to edit Master text styles</a:t>
            </a:r>
          </a:p>
        </p:txBody>
      </p:sp>
      <p:sp>
        <p:nvSpPr>
          <p:cNvPr id="23" name="Google Shape;23;p5"/>
          <p:cNvSpPr txBox="1">
            <a:spLocks noGrp="1"/>
          </p:cNvSpPr>
          <p:nvPr>
            <p:ph type="body" idx="2"/>
          </p:nvPr>
        </p:nvSpPr>
        <p:spPr>
          <a:xfrm>
            <a:off x="4648200" y="1272689"/>
            <a:ext cx="4038600" cy="4298315"/>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en-US"/>
              <a:t>Click to edit Master text styles</a:t>
            </a:r>
          </a:p>
        </p:txBody>
      </p:sp>
      <p:pic>
        <p:nvPicPr>
          <p:cNvPr id="5" name="Picture 4" descr="A picture containing silhouette, outdoor object&#10;&#10;Description automatically generated">
            <a:extLst>
              <a:ext uri="{FF2B5EF4-FFF2-40B4-BE49-F238E27FC236}">
                <a16:creationId xmlns:a16="http://schemas.microsoft.com/office/drawing/2014/main" id="{AC1BB20C-71DF-1F46-9731-324D0809200A}"/>
              </a:ext>
            </a:extLst>
          </p:cNvPr>
          <p:cNvPicPr>
            <a:picLocks noChangeAspect="1"/>
          </p:cNvPicPr>
          <p:nvPr userDrawn="1"/>
        </p:nvPicPr>
        <p:blipFill rotWithShape="1">
          <a:blip r:embed="rId2"/>
          <a:srcRect l="22082" t="27250" r="23184" b="34103"/>
          <a:stretch/>
        </p:blipFill>
        <p:spPr>
          <a:xfrm>
            <a:off x="6677891" y="122210"/>
            <a:ext cx="2008909" cy="97674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reserve="1" userDrawn="1">
  <p:cSld name="Agenda">
    <p:spTree>
      <p:nvGrpSpPr>
        <p:cNvPr id="1" name="Shape 20"/>
        <p:cNvGrpSpPr/>
        <p:nvPr/>
      </p:nvGrpSpPr>
      <p:grpSpPr>
        <a:xfrm>
          <a:off x="0" y="0"/>
          <a:ext cx="0" cy="0"/>
          <a:chOff x="0" y="0"/>
          <a:chExt cx="0" cy="0"/>
        </a:xfrm>
      </p:grpSpPr>
      <p:sp>
        <p:nvSpPr>
          <p:cNvPr id="8" name="Rectangle 7">
            <a:extLst>
              <a:ext uri="{FF2B5EF4-FFF2-40B4-BE49-F238E27FC236}">
                <a16:creationId xmlns:a16="http://schemas.microsoft.com/office/drawing/2014/main" id="{7395FDB3-0CD6-C849-9CC2-17D69D1012A4}"/>
              </a:ext>
            </a:extLst>
          </p:cNvPr>
          <p:cNvSpPr/>
          <p:nvPr userDrawn="1"/>
        </p:nvSpPr>
        <p:spPr>
          <a:xfrm>
            <a:off x="404038" y="510363"/>
            <a:ext cx="3274828" cy="4848446"/>
          </a:xfrm>
          <a:prstGeom prst="rect">
            <a:avLst/>
          </a:prstGeom>
          <a:solidFill>
            <a:srgbClr val="6D9EC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endParaRPr lang="en-US" sz="2400" dirty="0">
              <a:solidFill>
                <a:srgbClr val="F7F5F8"/>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23" name="Google Shape;23;p5"/>
          <p:cNvSpPr txBox="1">
            <a:spLocks noGrp="1"/>
          </p:cNvSpPr>
          <p:nvPr>
            <p:ph type="body" idx="2"/>
          </p:nvPr>
        </p:nvSpPr>
        <p:spPr>
          <a:xfrm>
            <a:off x="4059382" y="510363"/>
            <a:ext cx="4627418" cy="484844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pPr lvl="0"/>
            <a:r>
              <a:rPr lang="en-US"/>
              <a:t>Click to edit Master text styles</a:t>
            </a:r>
          </a:p>
        </p:txBody>
      </p:sp>
      <p:sp>
        <p:nvSpPr>
          <p:cNvPr id="11" name="Google Shape;15;p3">
            <a:extLst>
              <a:ext uri="{FF2B5EF4-FFF2-40B4-BE49-F238E27FC236}">
                <a16:creationId xmlns:a16="http://schemas.microsoft.com/office/drawing/2014/main" id="{4D58B2AB-F04C-F84A-BE88-6A193850F7E5}"/>
              </a:ext>
            </a:extLst>
          </p:cNvPr>
          <p:cNvSpPr txBox="1">
            <a:spLocks noGrp="1"/>
          </p:cNvSpPr>
          <p:nvPr>
            <p:ph type="title"/>
          </p:nvPr>
        </p:nvSpPr>
        <p:spPr>
          <a:xfrm>
            <a:off x="404039" y="510363"/>
            <a:ext cx="3274828" cy="4848446"/>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B2F80"/>
              </a:buClr>
              <a:buSzPts val="1800"/>
              <a:buNone/>
              <a:defRPr sz="2400">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Tree>
    <p:extLst>
      <p:ext uri="{BB962C8B-B14F-4D97-AF65-F5344CB8AC3E}">
        <p14:creationId xmlns:p14="http://schemas.microsoft.com/office/powerpoint/2010/main" val="302866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138544" y="263528"/>
            <a:ext cx="8548255" cy="777240"/>
          </a:xfrm>
          <a:prstGeom prst="rect">
            <a:avLst/>
          </a:prstGeom>
          <a:solidFill>
            <a:schemeClr val="bg2"/>
          </a:solidFill>
          <a:ln>
            <a:noFill/>
          </a:ln>
        </p:spPr>
        <p:txBody>
          <a:bodyPr spcFirstLastPara="1" wrap="square" lIns="91425" tIns="45700" rIns="91425" bIns="45700" anchor="ctr" anchorCtr="0">
            <a:normAutofit/>
          </a:bodyPr>
          <a:lstStyle>
            <a:lvl1pPr lvl="0" algn="l">
              <a:spcBef>
                <a:spcPts val="0"/>
              </a:spcBef>
              <a:spcAft>
                <a:spcPts val="0"/>
              </a:spcAft>
              <a:buClr>
                <a:srgbClr val="2B2F80"/>
              </a:buClr>
              <a:buSzPts val="4400"/>
              <a:buFont typeface="Georgia"/>
              <a:buNone/>
              <a:defRPr>
                <a:solidFill>
                  <a:schemeClr val="bg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6" name="Google Shape;26;p6"/>
          <p:cNvSpPr txBox="1">
            <a:spLocks noGrp="1"/>
          </p:cNvSpPr>
          <p:nvPr>
            <p:ph type="body" idx="1"/>
          </p:nvPr>
        </p:nvSpPr>
        <p:spPr>
          <a:xfrm>
            <a:off x="457200" y="1187920"/>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pPr lvl="0"/>
            <a:r>
              <a:rPr lang="en-US"/>
              <a:t>Click to edit Master text styles</a:t>
            </a:r>
          </a:p>
        </p:txBody>
      </p:sp>
      <p:sp>
        <p:nvSpPr>
          <p:cNvPr id="27" name="Google Shape;27;p6"/>
          <p:cNvSpPr txBox="1">
            <a:spLocks noGrp="1"/>
          </p:cNvSpPr>
          <p:nvPr>
            <p:ph type="body" idx="2"/>
          </p:nvPr>
        </p:nvSpPr>
        <p:spPr>
          <a:xfrm>
            <a:off x="457200" y="1827681"/>
            <a:ext cx="4040188" cy="38030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pPr lvl="0"/>
            <a:r>
              <a:rPr lang="en-US"/>
              <a:t>Click to edit Master text styles</a:t>
            </a:r>
          </a:p>
        </p:txBody>
      </p:sp>
      <p:sp>
        <p:nvSpPr>
          <p:cNvPr id="28" name="Google Shape;28;p6"/>
          <p:cNvSpPr txBox="1">
            <a:spLocks noGrp="1"/>
          </p:cNvSpPr>
          <p:nvPr>
            <p:ph type="body" idx="3"/>
          </p:nvPr>
        </p:nvSpPr>
        <p:spPr>
          <a:xfrm>
            <a:off x="4645025" y="1187919"/>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pPr lvl="0"/>
            <a:r>
              <a:rPr lang="en-US"/>
              <a:t>Click to edit Master text styles</a:t>
            </a:r>
          </a:p>
        </p:txBody>
      </p:sp>
      <p:sp>
        <p:nvSpPr>
          <p:cNvPr id="29" name="Google Shape;29;p6"/>
          <p:cNvSpPr txBox="1">
            <a:spLocks noGrp="1"/>
          </p:cNvSpPr>
          <p:nvPr>
            <p:ph type="body" idx="4"/>
          </p:nvPr>
        </p:nvSpPr>
        <p:spPr>
          <a:xfrm>
            <a:off x="4645025" y="1827681"/>
            <a:ext cx="4041775" cy="38030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pPr lvl="0"/>
            <a:r>
              <a:rPr lang="en-US"/>
              <a:t>Click to edit Master text styles</a:t>
            </a:r>
          </a:p>
        </p:txBody>
      </p:sp>
      <p:pic>
        <p:nvPicPr>
          <p:cNvPr id="7" name="Picture 6" descr="A picture containing silhouette, outdoor object&#10;&#10;Description automatically generated">
            <a:extLst>
              <a:ext uri="{FF2B5EF4-FFF2-40B4-BE49-F238E27FC236}">
                <a16:creationId xmlns:a16="http://schemas.microsoft.com/office/drawing/2014/main" id="{ECD25A14-3B58-414E-9FFA-89CBA89F7376}"/>
              </a:ext>
            </a:extLst>
          </p:cNvPr>
          <p:cNvPicPr>
            <a:picLocks noChangeAspect="1"/>
          </p:cNvPicPr>
          <p:nvPr userDrawn="1"/>
        </p:nvPicPr>
        <p:blipFill rotWithShape="1">
          <a:blip r:embed="rId2"/>
          <a:srcRect l="22082" t="27250" r="23184" b="34103"/>
          <a:stretch/>
        </p:blipFill>
        <p:spPr>
          <a:xfrm>
            <a:off x="6677891" y="122210"/>
            <a:ext cx="2008909" cy="97674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166254" y="263528"/>
            <a:ext cx="8520545" cy="77724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B2F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457200" y="360082"/>
            <a:ext cx="3008313" cy="10795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B2F80"/>
              </a:buClr>
              <a:buSzPts val="2000"/>
              <a:buFont typeface="Georgi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35" name="Google Shape;35;p9"/>
          <p:cNvSpPr txBox="1">
            <a:spLocks noGrp="1"/>
          </p:cNvSpPr>
          <p:nvPr>
            <p:ph type="body" idx="1"/>
          </p:nvPr>
        </p:nvSpPr>
        <p:spPr>
          <a:xfrm>
            <a:off x="3575050" y="360082"/>
            <a:ext cx="5111750" cy="528637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ct val="100000"/>
              <a:buChar char="•"/>
              <a:defRPr sz="16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pPr lvl="0"/>
            <a:r>
              <a:rPr lang="en-US"/>
              <a:t>Click to edit Master text styles</a:t>
            </a:r>
          </a:p>
        </p:txBody>
      </p:sp>
      <p:sp>
        <p:nvSpPr>
          <p:cNvPr id="36" name="Google Shape;36;p9"/>
          <p:cNvSpPr txBox="1">
            <a:spLocks noGrp="1"/>
          </p:cNvSpPr>
          <p:nvPr>
            <p:ph type="body" idx="2"/>
          </p:nvPr>
        </p:nvSpPr>
        <p:spPr>
          <a:xfrm>
            <a:off x="457200" y="1439582"/>
            <a:ext cx="3008313" cy="4206875"/>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1792288" y="4182671"/>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B2F80"/>
              </a:buClr>
              <a:buSzPts val="2000"/>
              <a:buFont typeface="Georgi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9" name="Google Shape;39;p10"/>
          <p:cNvSpPr>
            <a:spLocks noGrp="1"/>
          </p:cNvSpPr>
          <p:nvPr>
            <p:ph type="pic" idx="2"/>
          </p:nvPr>
        </p:nvSpPr>
        <p:spPr>
          <a:xfrm>
            <a:off x="1792288" y="436280"/>
            <a:ext cx="5486400" cy="3746391"/>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Georgia"/>
                <a:ea typeface="Georgia"/>
                <a:cs typeface="Georgia"/>
                <a:sym typeface="Georgi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Georgia"/>
                <a:ea typeface="Georgia"/>
                <a:cs typeface="Georgia"/>
                <a:sym typeface="Georgia"/>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Georgia"/>
                <a:ea typeface="Georgia"/>
                <a:cs typeface="Georgia"/>
                <a:sym typeface="Georgia"/>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9pPr>
          </a:lstStyle>
          <a:p>
            <a:r>
              <a:rPr lang="en-US"/>
              <a:t>Click icon to add picture</a:t>
            </a:r>
            <a:endParaRPr/>
          </a:p>
        </p:txBody>
      </p:sp>
      <p:sp>
        <p:nvSpPr>
          <p:cNvPr id="40" name="Google Shape;40;p10"/>
          <p:cNvSpPr txBox="1">
            <a:spLocks noGrp="1"/>
          </p:cNvSpPr>
          <p:nvPr>
            <p:ph type="body" idx="1"/>
          </p:nvPr>
        </p:nvSpPr>
        <p:spPr>
          <a:xfrm>
            <a:off x="1792288" y="4749409"/>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5857250"/>
            <a:ext cx="9144000" cy="1030500"/>
          </a:xfrm>
          <a:prstGeom prst="rect">
            <a:avLst/>
          </a:prstGeom>
          <a:solidFill>
            <a:srgbClr val="E0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7;p1"/>
          <p:cNvSpPr txBox="1">
            <a:spLocks noGrp="1"/>
          </p:cNvSpPr>
          <p:nvPr>
            <p:ph type="title"/>
          </p:nvPr>
        </p:nvSpPr>
        <p:spPr>
          <a:xfrm>
            <a:off x="152400" y="263528"/>
            <a:ext cx="8534400" cy="77724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404D57"/>
              </a:buClr>
              <a:buSzPts val="4400"/>
              <a:buFont typeface="Times New Roman"/>
              <a:buNone/>
              <a:defRPr sz="4400" b="1" i="0" u="none" strike="noStrike" cap="none">
                <a:solidFill>
                  <a:srgbClr val="404D57"/>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 name="Google Shape;8;p1"/>
          <p:cNvSpPr txBox="1">
            <a:spLocks noGrp="1"/>
          </p:cNvSpPr>
          <p:nvPr>
            <p:ph type="body" idx="1"/>
          </p:nvPr>
        </p:nvSpPr>
        <p:spPr>
          <a:xfrm>
            <a:off x="457200" y="1269368"/>
            <a:ext cx="8229600" cy="4359275"/>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SzPts val="3200"/>
              <a:buFont typeface="Verdana"/>
              <a:buChar char="•"/>
              <a:defRPr sz="3200" i="0" u="none" strike="noStrike" cap="none">
                <a:latin typeface="Verdana"/>
                <a:ea typeface="Verdana"/>
                <a:cs typeface="Verdana"/>
                <a:sym typeface="Verdana"/>
              </a:defRPr>
            </a:lvl1pPr>
            <a:lvl2pPr marL="914400" marR="0" lvl="1" indent="-406400" algn="l" rtl="0">
              <a:spcBef>
                <a:spcPts val="560"/>
              </a:spcBef>
              <a:spcAft>
                <a:spcPts val="0"/>
              </a:spcAft>
              <a:buSzPts val="2800"/>
              <a:buFont typeface="Verdana"/>
              <a:buChar char="–"/>
              <a:defRPr sz="2800" i="0" u="none" strike="noStrike" cap="none">
                <a:latin typeface="Verdana"/>
                <a:ea typeface="Verdana"/>
                <a:cs typeface="Verdana"/>
                <a:sym typeface="Verdana"/>
              </a:defRPr>
            </a:lvl2pPr>
            <a:lvl3pPr marL="1371600" marR="0" lvl="2" indent="-381000" algn="l" rtl="0">
              <a:spcBef>
                <a:spcPts val="480"/>
              </a:spcBef>
              <a:spcAft>
                <a:spcPts val="0"/>
              </a:spcAft>
              <a:buSzPts val="2400"/>
              <a:buFont typeface="Verdana"/>
              <a:buChar char="•"/>
              <a:defRPr sz="2400" i="0" u="none" strike="noStrike" cap="none">
                <a:latin typeface="Verdana"/>
                <a:ea typeface="Verdana"/>
                <a:cs typeface="Verdana"/>
                <a:sym typeface="Verdana"/>
              </a:defRPr>
            </a:lvl3pPr>
            <a:lvl4pPr marL="1828800" marR="0" lvl="3" indent="-355600" algn="l" rtl="0">
              <a:spcBef>
                <a:spcPts val="400"/>
              </a:spcBef>
              <a:spcAft>
                <a:spcPts val="0"/>
              </a:spcAft>
              <a:buSzPts val="2000"/>
              <a:buFont typeface="Verdana"/>
              <a:buChar char="–"/>
              <a:defRPr sz="2000" i="0" u="none" strike="noStrike" cap="none">
                <a:latin typeface="Verdana"/>
                <a:ea typeface="Verdana"/>
                <a:cs typeface="Verdana"/>
                <a:sym typeface="Verdana"/>
              </a:defRPr>
            </a:lvl4pPr>
            <a:lvl5pPr marL="2286000" marR="0" lvl="4" indent="-355600" algn="l" rtl="0">
              <a:spcBef>
                <a:spcPts val="400"/>
              </a:spcBef>
              <a:spcAft>
                <a:spcPts val="0"/>
              </a:spcAft>
              <a:buSzPts val="2000"/>
              <a:buFont typeface="Verdana"/>
              <a:buChar char="»"/>
              <a:defRPr sz="2000" i="0" u="none" strike="noStrike" cap="none">
                <a:latin typeface="Verdana"/>
                <a:ea typeface="Verdana"/>
                <a:cs typeface="Verdana"/>
                <a:sym typeface="Verdana"/>
              </a:defRPr>
            </a:lvl5pPr>
            <a:lvl6pPr marL="2743200" marR="0" lvl="5" indent="-355600" algn="l" rtl="0">
              <a:spcBef>
                <a:spcPts val="400"/>
              </a:spcBef>
              <a:spcAft>
                <a:spcPts val="0"/>
              </a:spcAft>
              <a:buSzPts val="2000"/>
              <a:buFont typeface="Verdana"/>
              <a:buChar char="•"/>
              <a:defRPr sz="2000" i="0" u="none" strike="noStrike" cap="none">
                <a:latin typeface="Verdana"/>
                <a:ea typeface="Verdana"/>
                <a:cs typeface="Verdana"/>
                <a:sym typeface="Verdana"/>
              </a:defRPr>
            </a:lvl6pPr>
            <a:lvl7pPr marL="3200400" marR="0" lvl="6" indent="-355600" algn="l" rtl="0">
              <a:spcBef>
                <a:spcPts val="400"/>
              </a:spcBef>
              <a:spcAft>
                <a:spcPts val="0"/>
              </a:spcAft>
              <a:buSzPts val="2000"/>
              <a:buFont typeface="Verdana"/>
              <a:buChar char="•"/>
              <a:defRPr sz="2000" i="0" u="none" strike="noStrike" cap="none">
                <a:latin typeface="Verdana"/>
                <a:ea typeface="Verdana"/>
                <a:cs typeface="Verdana"/>
                <a:sym typeface="Verdana"/>
              </a:defRPr>
            </a:lvl7pPr>
            <a:lvl8pPr marL="3657600" marR="0" lvl="7" indent="-355600" algn="l" rtl="0">
              <a:spcBef>
                <a:spcPts val="400"/>
              </a:spcBef>
              <a:spcAft>
                <a:spcPts val="0"/>
              </a:spcAft>
              <a:buSzPts val="2000"/>
              <a:buFont typeface="Verdana"/>
              <a:buChar char="•"/>
              <a:defRPr sz="2000" i="0" u="none" strike="noStrike" cap="none">
                <a:latin typeface="Verdana"/>
                <a:ea typeface="Verdana"/>
                <a:cs typeface="Verdana"/>
                <a:sym typeface="Verdana"/>
              </a:defRPr>
            </a:lvl8pPr>
            <a:lvl9pPr marL="4114800" marR="0" lvl="8" indent="-355600" algn="l" rtl="0">
              <a:spcBef>
                <a:spcPts val="400"/>
              </a:spcBef>
              <a:spcAft>
                <a:spcPts val="0"/>
              </a:spcAft>
              <a:buSzPts val="2000"/>
              <a:buFont typeface="Verdana"/>
              <a:buChar char="•"/>
              <a:defRPr sz="2000" i="0" u="none" strike="noStrike" cap="none">
                <a:latin typeface="Verdana"/>
                <a:ea typeface="Verdana"/>
                <a:cs typeface="Verdana"/>
                <a:sym typeface="Verdana"/>
              </a:defRPr>
            </a:lvl9pPr>
          </a:lstStyle>
          <a:p>
            <a:pPr lvl="0"/>
            <a:endParaRPr dirty="0"/>
          </a:p>
        </p:txBody>
      </p:sp>
      <p:cxnSp>
        <p:nvCxnSpPr>
          <p:cNvPr id="9" name="Google Shape;9;p1"/>
          <p:cNvCxnSpPr/>
          <p:nvPr/>
        </p:nvCxnSpPr>
        <p:spPr>
          <a:xfrm>
            <a:off x="2528019" y="6372575"/>
            <a:ext cx="6134700" cy="23400"/>
          </a:xfrm>
          <a:prstGeom prst="straightConnector1">
            <a:avLst/>
          </a:prstGeom>
          <a:noFill/>
          <a:ln w="9525" cap="flat" cmpd="sng">
            <a:solidFill>
              <a:srgbClr val="404D57"/>
            </a:solidFill>
            <a:prstDash val="solid"/>
            <a:round/>
            <a:headEnd type="none" w="med" len="med"/>
            <a:tailEnd type="none" w="med" len="med"/>
          </a:ln>
        </p:spPr>
      </p:cxnSp>
      <p:pic>
        <p:nvPicPr>
          <p:cNvPr id="10" name="Google Shape;10;p1"/>
          <p:cNvPicPr preferRelativeResize="0"/>
          <p:nvPr/>
        </p:nvPicPr>
        <p:blipFill>
          <a:blip r:embed="rId13">
            <a:alphaModFix/>
          </a:blip>
          <a:stretch>
            <a:fillRect/>
          </a:stretch>
        </p:blipFill>
        <p:spPr>
          <a:xfrm>
            <a:off x="0" y="5857249"/>
            <a:ext cx="2747197" cy="1030650"/>
          </a:xfrm>
          <a:prstGeom prst="rect">
            <a:avLst/>
          </a:prstGeom>
          <a:noFill/>
          <a:ln>
            <a:noFill/>
          </a:ln>
        </p:spPr>
      </p:pic>
      <p:sp>
        <p:nvSpPr>
          <p:cNvPr id="2" name="TextBox 1">
            <a:extLst>
              <a:ext uri="{FF2B5EF4-FFF2-40B4-BE49-F238E27FC236}">
                <a16:creationId xmlns:a16="http://schemas.microsoft.com/office/drawing/2014/main" id="{E9DF0011-07A2-F143-892D-94B3417F791C}"/>
              </a:ext>
            </a:extLst>
          </p:cNvPr>
          <p:cNvSpPr txBox="1"/>
          <p:nvPr userDrawn="1"/>
        </p:nvSpPr>
        <p:spPr>
          <a:xfrm>
            <a:off x="2528019" y="6395975"/>
            <a:ext cx="3526417" cy="261610"/>
          </a:xfrm>
          <a:prstGeom prst="rect">
            <a:avLst/>
          </a:prstGeom>
          <a:noFill/>
        </p:spPr>
        <p:txBody>
          <a:bodyPr wrap="square" rtlCol="0">
            <a:spAutoFit/>
          </a:bodyPr>
          <a:lstStyle/>
          <a:p>
            <a:r>
              <a:rPr lang="en-US" sz="1100" dirty="0">
                <a:solidFill>
                  <a:schemeClr val="accent1"/>
                </a:solidFill>
                <a:latin typeface="Verdana" panose="020B0604030504040204" pitchFamily="34" charset="0"/>
                <a:ea typeface="Verdana" panose="020B0604030504040204" pitchFamily="34" charset="0"/>
                <a:cs typeface="Verdana" panose="020B0604030504040204" pitchFamily="34" charset="0"/>
              </a:rPr>
              <a:t>Specific Claims Research Division</a:t>
            </a: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chemeClr val="bg1"/>
          </a:solidFill>
          <a:latin typeface="Verdana" panose="020B0604030504040204" pitchFamily="34" charset="0"/>
          <a:ea typeface="Verdana" panose="020B0604030504040204" pitchFamily="34" charset="0"/>
          <a:cs typeface="Verdana" panose="020B060403050404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L="508000" marR="0" lvl="1" indent="0" algn="l" rtl="0" eaLnBrk="1" hangingPunct="1">
        <a:lnSpc>
          <a:spcPct val="100000"/>
        </a:lnSpc>
        <a:spcBef>
          <a:spcPts val="0"/>
        </a:spcBef>
        <a:spcAft>
          <a:spcPts val="0"/>
        </a:spcAft>
        <a:buClr>
          <a:srgbClr val="000000"/>
        </a:buClr>
        <a:buFont typeface="Wingdings" pitchFamily="2" charset="2"/>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5857250"/>
            <a:ext cx="9144000" cy="1030500"/>
          </a:xfrm>
          <a:prstGeom prst="rect">
            <a:avLst/>
          </a:prstGeom>
          <a:solidFill>
            <a:srgbClr val="E0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7;p1"/>
          <p:cNvSpPr txBox="1">
            <a:spLocks noGrp="1"/>
          </p:cNvSpPr>
          <p:nvPr>
            <p:ph type="title"/>
          </p:nvPr>
        </p:nvSpPr>
        <p:spPr>
          <a:xfrm>
            <a:off x="152400" y="263528"/>
            <a:ext cx="8534400" cy="77724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404D57"/>
              </a:buClr>
              <a:buSzPts val="4400"/>
              <a:buFont typeface="Times New Roman"/>
              <a:buNone/>
              <a:defRPr sz="4400" b="1" i="0" u="none" strike="noStrike" cap="none">
                <a:solidFill>
                  <a:srgbClr val="404D57"/>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 name="Google Shape;8;p1"/>
          <p:cNvSpPr txBox="1">
            <a:spLocks noGrp="1"/>
          </p:cNvSpPr>
          <p:nvPr>
            <p:ph type="body" idx="1"/>
          </p:nvPr>
        </p:nvSpPr>
        <p:spPr>
          <a:xfrm>
            <a:off x="457200" y="1269368"/>
            <a:ext cx="8229600" cy="4359275"/>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SzPts val="3200"/>
              <a:buFont typeface="Verdana"/>
              <a:buChar char="•"/>
              <a:defRPr sz="3200" i="0" u="none" strike="noStrike" cap="none">
                <a:latin typeface="Verdana"/>
                <a:ea typeface="Verdana"/>
                <a:cs typeface="Verdana"/>
                <a:sym typeface="Verdana"/>
              </a:defRPr>
            </a:lvl1pPr>
            <a:lvl2pPr marL="914400" marR="0" lvl="1" indent="-406400" algn="l" rtl="0">
              <a:spcBef>
                <a:spcPts val="560"/>
              </a:spcBef>
              <a:spcAft>
                <a:spcPts val="0"/>
              </a:spcAft>
              <a:buSzPts val="2800"/>
              <a:buFont typeface="Verdana"/>
              <a:buChar char="–"/>
              <a:defRPr sz="2800" i="0" u="none" strike="noStrike" cap="none">
                <a:latin typeface="Verdana"/>
                <a:ea typeface="Verdana"/>
                <a:cs typeface="Verdana"/>
                <a:sym typeface="Verdana"/>
              </a:defRPr>
            </a:lvl2pPr>
            <a:lvl3pPr marL="1371600" marR="0" lvl="2" indent="-381000" algn="l" rtl="0">
              <a:spcBef>
                <a:spcPts val="480"/>
              </a:spcBef>
              <a:spcAft>
                <a:spcPts val="0"/>
              </a:spcAft>
              <a:buSzPts val="2400"/>
              <a:buFont typeface="Verdana"/>
              <a:buChar char="•"/>
              <a:defRPr sz="2400" i="0" u="none" strike="noStrike" cap="none">
                <a:latin typeface="Verdana"/>
                <a:ea typeface="Verdana"/>
                <a:cs typeface="Verdana"/>
                <a:sym typeface="Verdana"/>
              </a:defRPr>
            </a:lvl3pPr>
            <a:lvl4pPr marL="1828800" marR="0" lvl="3" indent="-355600" algn="l" rtl="0">
              <a:spcBef>
                <a:spcPts val="400"/>
              </a:spcBef>
              <a:spcAft>
                <a:spcPts val="0"/>
              </a:spcAft>
              <a:buSzPts val="2000"/>
              <a:buFont typeface="Verdana"/>
              <a:buChar char="–"/>
              <a:defRPr sz="2000" i="0" u="none" strike="noStrike" cap="none">
                <a:latin typeface="Verdana"/>
                <a:ea typeface="Verdana"/>
                <a:cs typeface="Verdana"/>
                <a:sym typeface="Verdana"/>
              </a:defRPr>
            </a:lvl4pPr>
            <a:lvl5pPr marL="2286000" marR="0" lvl="4" indent="-355600" algn="l" rtl="0">
              <a:spcBef>
                <a:spcPts val="400"/>
              </a:spcBef>
              <a:spcAft>
                <a:spcPts val="0"/>
              </a:spcAft>
              <a:buSzPts val="2000"/>
              <a:buFont typeface="Verdana"/>
              <a:buChar char="»"/>
              <a:defRPr sz="2000" i="0" u="none" strike="noStrike" cap="none">
                <a:latin typeface="Verdana"/>
                <a:ea typeface="Verdana"/>
                <a:cs typeface="Verdana"/>
                <a:sym typeface="Verdana"/>
              </a:defRPr>
            </a:lvl5pPr>
            <a:lvl6pPr marL="2743200" marR="0" lvl="5" indent="-355600" algn="l" rtl="0">
              <a:spcBef>
                <a:spcPts val="400"/>
              </a:spcBef>
              <a:spcAft>
                <a:spcPts val="0"/>
              </a:spcAft>
              <a:buSzPts val="2000"/>
              <a:buFont typeface="Verdana"/>
              <a:buChar char="•"/>
              <a:defRPr sz="2000" i="0" u="none" strike="noStrike" cap="none">
                <a:latin typeface="Verdana"/>
                <a:ea typeface="Verdana"/>
                <a:cs typeface="Verdana"/>
                <a:sym typeface="Verdana"/>
              </a:defRPr>
            </a:lvl6pPr>
            <a:lvl7pPr marL="3200400" marR="0" lvl="6" indent="-355600" algn="l" rtl="0">
              <a:spcBef>
                <a:spcPts val="400"/>
              </a:spcBef>
              <a:spcAft>
                <a:spcPts val="0"/>
              </a:spcAft>
              <a:buSzPts val="2000"/>
              <a:buFont typeface="Verdana"/>
              <a:buChar char="•"/>
              <a:defRPr sz="2000" i="0" u="none" strike="noStrike" cap="none">
                <a:latin typeface="Verdana"/>
                <a:ea typeface="Verdana"/>
                <a:cs typeface="Verdana"/>
                <a:sym typeface="Verdana"/>
              </a:defRPr>
            </a:lvl7pPr>
            <a:lvl8pPr marL="3657600" marR="0" lvl="7" indent="-355600" algn="l" rtl="0">
              <a:spcBef>
                <a:spcPts val="400"/>
              </a:spcBef>
              <a:spcAft>
                <a:spcPts val="0"/>
              </a:spcAft>
              <a:buSzPts val="2000"/>
              <a:buFont typeface="Verdana"/>
              <a:buChar char="•"/>
              <a:defRPr sz="2000" i="0" u="none" strike="noStrike" cap="none">
                <a:latin typeface="Verdana"/>
                <a:ea typeface="Verdana"/>
                <a:cs typeface="Verdana"/>
                <a:sym typeface="Verdana"/>
              </a:defRPr>
            </a:lvl8pPr>
            <a:lvl9pPr marL="4114800" marR="0" lvl="8" indent="-355600" algn="l" rtl="0">
              <a:spcBef>
                <a:spcPts val="400"/>
              </a:spcBef>
              <a:spcAft>
                <a:spcPts val="0"/>
              </a:spcAft>
              <a:buSzPts val="2000"/>
              <a:buFont typeface="Verdana"/>
              <a:buChar char="•"/>
              <a:defRPr sz="2000" i="0" u="none" strike="noStrike" cap="none">
                <a:latin typeface="Verdana"/>
                <a:ea typeface="Verdana"/>
                <a:cs typeface="Verdana"/>
                <a:sym typeface="Verdana"/>
              </a:defRPr>
            </a:lvl9pPr>
          </a:lstStyle>
          <a:p>
            <a:pPr lvl="0"/>
            <a:endParaRPr dirty="0"/>
          </a:p>
        </p:txBody>
      </p:sp>
      <p:cxnSp>
        <p:nvCxnSpPr>
          <p:cNvPr id="9" name="Google Shape;9;p1"/>
          <p:cNvCxnSpPr/>
          <p:nvPr/>
        </p:nvCxnSpPr>
        <p:spPr>
          <a:xfrm>
            <a:off x="2528019" y="6372575"/>
            <a:ext cx="6134700" cy="23400"/>
          </a:xfrm>
          <a:prstGeom prst="straightConnector1">
            <a:avLst/>
          </a:prstGeom>
          <a:noFill/>
          <a:ln w="9525" cap="flat" cmpd="sng">
            <a:solidFill>
              <a:srgbClr val="404D57"/>
            </a:solidFill>
            <a:prstDash val="solid"/>
            <a:round/>
            <a:headEnd type="none" w="med" len="med"/>
            <a:tailEnd type="none" w="med" len="med"/>
          </a:ln>
        </p:spPr>
      </p:cxnSp>
      <p:pic>
        <p:nvPicPr>
          <p:cNvPr id="10" name="Google Shape;10;p1"/>
          <p:cNvPicPr preferRelativeResize="0"/>
          <p:nvPr/>
        </p:nvPicPr>
        <p:blipFill>
          <a:blip r:embed="rId7">
            <a:alphaModFix/>
          </a:blip>
          <a:stretch>
            <a:fillRect/>
          </a:stretch>
        </p:blipFill>
        <p:spPr>
          <a:xfrm>
            <a:off x="0" y="5857249"/>
            <a:ext cx="2747197" cy="1030650"/>
          </a:xfrm>
          <a:prstGeom prst="rect">
            <a:avLst/>
          </a:prstGeom>
          <a:noFill/>
          <a:ln>
            <a:noFill/>
          </a:ln>
        </p:spPr>
      </p:pic>
      <p:sp>
        <p:nvSpPr>
          <p:cNvPr id="2" name="TextBox 1">
            <a:extLst>
              <a:ext uri="{FF2B5EF4-FFF2-40B4-BE49-F238E27FC236}">
                <a16:creationId xmlns:a16="http://schemas.microsoft.com/office/drawing/2014/main" id="{E9DF0011-07A2-F143-892D-94B3417F791C}"/>
              </a:ext>
            </a:extLst>
          </p:cNvPr>
          <p:cNvSpPr txBox="1"/>
          <p:nvPr userDrawn="1"/>
        </p:nvSpPr>
        <p:spPr>
          <a:xfrm>
            <a:off x="2528019" y="6395975"/>
            <a:ext cx="3526417" cy="261610"/>
          </a:xfrm>
          <a:prstGeom prst="rect">
            <a:avLst/>
          </a:prstGeom>
          <a:noFill/>
        </p:spPr>
        <p:txBody>
          <a:bodyPr wrap="square" rtlCol="0">
            <a:spAutoFit/>
          </a:bodyPr>
          <a:lstStyle/>
          <a:p>
            <a:r>
              <a:rPr lang="en-US" sz="1100" dirty="0">
                <a:solidFill>
                  <a:schemeClr val="accent1"/>
                </a:solidFill>
                <a:latin typeface="Verdana" panose="020B0604030504040204" pitchFamily="34" charset="0"/>
                <a:ea typeface="Verdana" panose="020B0604030504040204" pitchFamily="34" charset="0"/>
                <a:cs typeface="Verdana" panose="020B0604030504040204" pitchFamily="34" charset="0"/>
              </a:rPr>
              <a:t>Specific Claims Research Division</a:t>
            </a:r>
          </a:p>
        </p:txBody>
      </p:sp>
    </p:spTree>
    <p:extLst>
      <p:ext uri="{BB962C8B-B14F-4D97-AF65-F5344CB8AC3E}">
        <p14:creationId xmlns:p14="http://schemas.microsoft.com/office/powerpoint/2010/main" val="442436391"/>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1"/>
          </a:solidFill>
          <a:latin typeface="Verdana" panose="020B0604030504040204" pitchFamily="34" charset="0"/>
          <a:ea typeface="Verdana" panose="020B0604030504040204" pitchFamily="34" charset="0"/>
          <a:cs typeface="Verdana" panose="020B060403050404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L="508000" marR="0" lvl="1" indent="0" algn="l" rtl="0">
        <a:lnSpc>
          <a:spcPct val="100000"/>
        </a:lnSpc>
        <a:spcBef>
          <a:spcPts val="0"/>
        </a:spcBef>
        <a:spcAft>
          <a:spcPts val="0"/>
        </a:spcAft>
        <a:buClr>
          <a:srgbClr val="000000"/>
        </a:buClr>
        <a:buFont typeface="Wingdings" pitchFamily="2" charset="2"/>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7" name="Google Shape;7;p1"/>
          <p:cNvSpPr txBox="1">
            <a:spLocks noGrp="1"/>
          </p:cNvSpPr>
          <p:nvPr>
            <p:ph type="title"/>
          </p:nvPr>
        </p:nvSpPr>
        <p:spPr>
          <a:xfrm>
            <a:off x="152400" y="263528"/>
            <a:ext cx="8534400" cy="77724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404D57"/>
              </a:buClr>
              <a:buSzPts val="4400"/>
              <a:buFont typeface="Times New Roman"/>
              <a:buNone/>
              <a:defRPr sz="4400" b="1" i="0" u="none" strike="noStrike" cap="none">
                <a:solidFill>
                  <a:srgbClr val="404D57"/>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8" name="Google Shape;8;p1"/>
          <p:cNvSpPr txBox="1">
            <a:spLocks noGrp="1"/>
          </p:cNvSpPr>
          <p:nvPr>
            <p:ph type="body" idx="1"/>
          </p:nvPr>
        </p:nvSpPr>
        <p:spPr>
          <a:xfrm>
            <a:off x="457200" y="1269368"/>
            <a:ext cx="8229600" cy="4359275"/>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SzPts val="3200"/>
              <a:buFont typeface="Verdana"/>
              <a:buChar char="•"/>
              <a:defRPr sz="3200" i="0" u="none" strike="noStrike" cap="none">
                <a:latin typeface="Verdana"/>
                <a:ea typeface="Verdana"/>
                <a:cs typeface="Verdana"/>
                <a:sym typeface="Verdana"/>
              </a:defRPr>
            </a:lvl1pPr>
            <a:lvl2pPr marL="914400" marR="0" lvl="1" indent="-406400" algn="l" rtl="0">
              <a:spcBef>
                <a:spcPts val="560"/>
              </a:spcBef>
              <a:spcAft>
                <a:spcPts val="0"/>
              </a:spcAft>
              <a:buSzPts val="2800"/>
              <a:buFont typeface="Verdana"/>
              <a:buChar char="–"/>
              <a:defRPr sz="2800" i="0" u="none" strike="noStrike" cap="none">
                <a:latin typeface="Verdana"/>
                <a:ea typeface="Verdana"/>
                <a:cs typeface="Verdana"/>
                <a:sym typeface="Verdana"/>
              </a:defRPr>
            </a:lvl2pPr>
            <a:lvl3pPr marL="1371600" marR="0" lvl="2" indent="-381000" algn="l" rtl="0">
              <a:spcBef>
                <a:spcPts val="480"/>
              </a:spcBef>
              <a:spcAft>
                <a:spcPts val="0"/>
              </a:spcAft>
              <a:buSzPts val="2400"/>
              <a:buFont typeface="Verdana"/>
              <a:buChar char="•"/>
              <a:defRPr sz="2400" i="0" u="none" strike="noStrike" cap="none">
                <a:latin typeface="Verdana"/>
                <a:ea typeface="Verdana"/>
                <a:cs typeface="Verdana"/>
                <a:sym typeface="Verdana"/>
              </a:defRPr>
            </a:lvl3pPr>
            <a:lvl4pPr marL="1828800" marR="0" lvl="3" indent="-355600" algn="l" rtl="0">
              <a:spcBef>
                <a:spcPts val="400"/>
              </a:spcBef>
              <a:spcAft>
                <a:spcPts val="0"/>
              </a:spcAft>
              <a:buSzPts val="2000"/>
              <a:buFont typeface="Verdana"/>
              <a:buChar char="–"/>
              <a:defRPr sz="2000" i="0" u="none" strike="noStrike" cap="none">
                <a:latin typeface="Verdana"/>
                <a:ea typeface="Verdana"/>
                <a:cs typeface="Verdana"/>
                <a:sym typeface="Verdana"/>
              </a:defRPr>
            </a:lvl4pPr>
            <a:lvl5pPr marL="2286000" marR="0" lvl="4" indent="-355600" algn="l" rtl="0">
              <a:spcBef>
                <a:spcPts val="400"/>
              </a:spcBef>
              <a:spcAft>
                <a:spcPts val="0"/>
              </a:spcAft>
              <a:buSzPts val="2000"/>
              <a:buFont typeface="Verdana"/>
              <a:buChar char="»"/>
              <a:defRPr sz="2000" i="0" u="none" strike="noStrike" cap="none">
                <a:latin typeface="Verdana"/>
                <a:ea typeface="Verdana"/>
                <a:cs typeface="Verdana"/>
                <a:sym typeface="Verdana"/>
              </a:defRPr>
            </a:lvl5pPr>
            <a:lvl6pPr marL="2743200" marR="0" lvl="5" indent="-355600" algn="l" rtl="0">
              <a:spcBef>
                <a:spcPts val="400"/>
              </a:spcBef>
              <a:spcAft>
                <a:spcPts val="0"/>
              </a:spcAft>
              <a:buSzPts val="2000"/>
              <a:buFont typeface="Verdana"/>
              <a:buChar char="•"/>
              <a:defRPr sz="2000" i="0" u="none" strike="noStrike" cap="none">
                <a:latin typeface="Verdana"/>
                <a:ea typeface="Verdana"/>
                <a:cs typeface="Verdana"/>
                <a:sym typeface="Verdana"/>
              </a:defRPr>
            </a:lvl6pPr>
            <a:lvl7pPr marL="3200400" marR="0" lvl="6" indent="-355600" algn="l" rtl="0">
              <a:spcBef>
                <a:spcPts val="400"/>
              </a:spcBef>
              <a:spcAft>
                <a:spcPts val="0"/>
              </a:spcAft>
              <a:buSzPts val="2000"/>
              <a:buFont typeface="Verdana"/>
              <a:buChar char="•"/>
              <a:defRPr sz="2000" i="0" u="none" strike="noStrike" cap="none">
                <a:latin typeface="Verdana"/>
                <a:ea typeface="Verdana"/>
                <a:cs typeface="Verdana"/>
                <a:sym typeface="Verdana"/>
              </a:defRPr>
            </a:lvl7pPr>
            <a:lvl8pPr marL="3657600" marR="0" lvl="7" indent="-355600" algn="l" rtl="0">
              <a:spcBef>
                <a:spcPts val="400"/>
              </a:spcBef>
              <a:spcAft>
                <a:spcPts val="0"/>
              </a:spcAft>
              <a:buSzPts val="2000"/>
              <a:buFont typeface="Verdana"/>
              <a:buChar char="•"/>
              <a:defRPr sz="2000" i="0" u="none" strike="noStrike" cap="none">
                <a:latin typeface="Verdana"/>
                <a:ea typeface="Verdana"/>
                <a:cs typeface="Verdana"/>
                <a:sym typeface="Verdana"/>
              </a:defRPr>
            </a:lvl8pPr>
            <a:lvl9pPr marL="4114800" marR="0" lvl="8" indent="-355600" algn="l" rtl="0">
              <a:spcBef>
                <a:spcPts val="400"/>
              </a:spcBef>
              <a:spcAft>
                <a:spcPts val="0"/>
              </a:spcAft>
              <a:buSzPts val="2000"/>
              <a:buFont typeface="Verdana"/>
              <a:buChar char="•"/>
              <a:defRPr sz="2000" i="0" u="none" strike="noStrike" cap="none">
                <a:latin typeface="Verdana"/>
                <a:ea typeface="Verdana"/>
                <a:cs typeface="Verdana"/>
                <a:sym typeface="Verdana"/>
              </a:defRPr>
            </a:lvl9pPr>
          </a:lstStyle>
          <a:p>
            <a:pPr lvl="0"/>
            <a:endParaRPr dirty="0"/>
          </a:p>
        </p:txBody>
      </p:sp>
    </p:spTree>
    <p:extLst>
      <p:ext uri="{BB962C8B-B14F-4D97-AF65-F5344CB8AC3E}">
        <p14:creationId xmlns:p14="http://schemas.microsoft.com/office/powerpoint/2010/main" val="1068981657"/>
      </p:ext>
    </p:extLst>
  </p:cSld>
  <p:clrMap bg1="lt1" tx1="dk1" bg2="dk2" tx2="lt2" accent1="accent1" accent2="accent2" accent3="accent3" accent4="accent4" accent5="accent5" accent6="accent6" hlink="hlink" folHlink="folHlink"/>
  <p:sldLayoutIdLst>
    <p:sldLayoutId id="2147483674" r:id="rId1"/>
    <p:sldLayoutId id="214748368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bg1"/>
          </a:solidFill>
          <a:latin typeface="Verdana" panose="020B0604030504040204" pitchFamily="34" charset="0"/>
          <a:ea typeface="Verdana" panose="020B0604030504040204" pitchFamily="34" charset="0"/>
          <a:cs typeface="Verdana" panose="020B060403050404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L="508000" marR="0" lvl="1" indent="0" algn="l" rtl="0">
        <a:lnSpc>
          <a:spcPct val="100000"/>
        </a:lnSpc>
        <a:spcBef>
          <a:spcPts val="0"/>
        </a:spcBef>
        <a:spcAft>
          <a:spcPts val="0"/>
        </a:spcAft>
        <a:buClr>
          <a:srgbClr val="000000"/>
        </a:buClr>
        <a:buFont typeface="Wingdings" pitchFamily="2" charset="2"/>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386D8-697A-1443-AA0F-DF4AC463AF1F}"/>
              </a:ext>
            </a:extLst>
          </p:cNvPr>
          <p:cNvSpPr>
            <a:spLocks noGrp="1"/>
          </p:cNvSpPr>
          <p:nvPr>
            <p:ph type="ctrTitle"/>
          </p:nvPr>
        </p:nvSpPr>
        <p:spPr>
          <a:xfrm>
            <a:off x="0" y="4498976"/>
            <a:ext cx="9144000" cy="1179512"/>
          </a:xfrm>
          <a:ln>
            <a:noFill/>
          </a:ln>
        </p:spPr>
        <p:style>
          <a:lnRef idx="2">
            <a:schemeClr val="accent1">
              <a:shade val="15000"/>
            </a:schemeClr>
          </a:lnRef>
          <a:fillRef idx="1">
            <a:schemeClr val="accent1"/>
          </a:fillRef>
          <a:effectRef idx="0">
            <a:schemeClr val="accent1"/>
          </a:effectRef>
          <a:fontRef idx="minor">
            <a:schemeClr val="lt1"/>
          </a:fontRef>
        </p:style>
        <p:txBody>
          <a:bodyPr>
            <a:noAutofit/>
          </a:bodyPr>
          <a:lstStyle/>
          <a:p>
            <a:r>
              <a:rPr lang="en-US" sz="2800" dirty="0"/>
              <a:t>Transcription 101:</a:t>
            </a:r>
            <a:br>
              <a:rPr lang="en-US" sz="2800" dirty="0"/>
            </a:br>
            <a:r>
              <a:rPr lang="en-US" sz="2800" dirty="0"/>
              <a:t>AKA: How to read and transcribe terrible handwriting</a:t>
            </a:r>
          </a:p>
        </p:txBody>
      </p:sp>
      <p:sp>
        <p:nvSpPr>
          <p:cNvPr id="3" name="Subtitle 2">
            <a:extLst>
              <a:ext uri="{FF2B5EF4-FFF2-40B4-BE49-F238E27FC236}">
                <a16:creationId xmlns:a16="http://schemas.microsoft.com/office/drawing/2014/main" id="{4F9D487B-281C-7041-ABC2-112FA183F24F}"/>
              </a:ext>
            </a:extLst>
          </p:cNvPr>
          <p:cNvSpPr>
            <a:spLocks noGrp="1"/>
          </p:cNvSpPr>
          <p:nvPr>
            <p:ph type="subTitle" idx="4294967295"/>
          </p:nvPr>
        </p:nvSpPr>
        <p:spPr>
          <a:xfrm>
            <a:off x="0" y="5678488"/>
            <a:ext cx="9144000" cy="1179512"/>
          </a:xfrm>
          <a:ln>
            <a:noFill/>
          </a:ln>
        </p:spPr>
        <p:style>
          <a:lnRef idx="3">
            <a:schemeClr val="lt1"/>
          </a:lnRef>
          <a:fillRef idx="1">
            <a:schemeClr val="accent1"/>
          </a:fillRef>
          <a:effectRef idx="1">
            <a:schemeClr val="accent1"/>
          </a:effectRef>
          <a:fontRef idx="minor">
            <a:schemeClr val="lt1"/>
          </a:fontRef>
        </p:style>
        <p:txBody>
          <a:bodyPr>
            <a:normAutofit fontScale="47500" lnSpcReduction="20000"/>
          </a:bodyPr>
          <a:lstStyle/>
          <a:p>
            <a:pPr marL="25400" indent="0" algn="ctr">
              <a:buNone/>
            </a:pPr>
            <a:r>
              <a:rPr lang="en-US" dirty="0">
                <a:solidFill>
                  <a:schemeClr val="accent5"/>
                </a:solidFill>
              </a:rPr>
              <a:t>Morgan Chapman</a:t>
            </a:r>
          </a:p>
          <a:p>
            <a:pPr marL="25400" indent="0" algn="ctr">
              <a:buNone/>
            </a:pPr>
            <a:r>
              <a:rPr lang="en-US" dirty="0">
                <a:solidFill>
                  <a:schemeClr val="accent5"/>
                </a:solidFill>
              </a:rPr>
              <a:t>Managing Partner, Research</a:t>
            </a:r>
          </a:p>
          <a:p>
            <a:pPr marL="25400" indent="0" algn="ctr">
              <a:buNone/>
            </a:pPr>
            <a:endParaRPr lang="en-US" dirty="0">
              <a:solidFill>
                <a:schemeClr val="accent5"/>
              </a:solidFill>
            </a:endParaRPr>
          </a:p>
          <a:p>
            <a:pPr marL="25400" indent="0" algn="ctr">
              <a:buNone/>
            </a:pPr>
            <a:r>
              <a:rPr lang="en-US" dirty="0">
                <a:solidFill>
                  <a:schemeClr val="accent5"/>
                </a:solidFill>
              </a:rPr>
              <a:t>National Claims Research Workshop | Gatineau/Ottawa | November 6, 2024</a:t>
            </a:r>
          </a:p>
        </p:txBody>
      </p:sp>
    </p:spTree>
    <p:extLst>
      <p:ext uri="{BB962C8B-B14F-4D97-AF65-F5344CB8AC3E}">
        <p14:creationId xmlns:p14="http://schemas.microsoft.com/office/powerpoint/2010/main" val="2241720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2D385FA-0203-86A3-C5C7-CA897E415AAF}"/>
              </a:ext>
            </a:extLst>
          </p:cNvPr>
          <p:cNvSpPr>
            <a:spLocks noGrp="1"/>
          </p:cNvSpPr>
          <p:nvPr>
            <p:ph type="title"/>
          </p:nvPr>
        </p:nvSpPr>
        <p:spPr/>
        <p:txBody>
          <a:bodyPr/>
          <a:lstStyle/>
          <a:p>
            <a:r>
              <a:rPr lang="en-CA" dirty="0"/>
              <a:t>What we’re starting with…</a:t>
            </a:r>
          </a:p>
        </p:txBody>
      </p:sp>
      <p:sp>
        <p:nvSpPr>
          <p:cNvPr id="11" name="Text Placeholder 10">
            <a:extLst>
              <a:ext uri="{FF2B5EF4-FFF2-40B4-BE49-F238E27FC236}">
                <a16:creationId xmlns:a16="http://schemas.microsoft.com/office/drawing/2014/main" id="{2A1EFB72-EF94-4387-F2CC-03D0E75EFFB1}"/>
              </a:ext>
            </a:extLst>
          </p:cNvPr>
          <p:cNvSpPr>
            <a:spLocks noGrp="1"/>
          </p:cNvSpPr>
          <p:nvPr>
            <p:ph type="body" idx="1"/>
          </p:nvPr>
        </p:nvSpPr>
        <p:spPr/>
        <p:txBody>
          <a:bodyPr/>
          <a:lstStyle/>
          <a:p>
            <a:endParaRPr lang="en-CA" dirty="0"/>
          </a:p>
        </p:txBody>
      </p:sp>
      <p:sp>
        <p:nvSpPr>
          <p:cNvPr id="12" name="Text Placeholder 11">
            <a:extLst>
              <a:ext uri="{FF2B5EF4-FFF2-40B4-BE49-F238E27FC236}">
                <a16:creationId xmlns:a16="http://schemas.microsoft.com/office/drawing/2014/main" id="{5F0D8EFE-7D3E-E1F4-6798-42C22F1CE94F}"/>
              </a:ext>
            </a:extLst>
          </p:cNvPr>
          <p:cNvSpPr>
            <a:spLocks noGrp="1"/>
          </p:cNvSpPr>
          <p:nvPr>
            <p:ph type="body" idx="2"/>
          </p:nvPr>
        </p:nvSpPr>
        <p:spPr/>
        <p:txBody>
          <a:bodyPr/>
          <a:lstStyle/>
          <a:p>
            <a:pPr marL="514350" indent="-285750">
              <a:buFont typeface="Arial" panose="020B0604020202020204" pitchFamily="34" charset="0"/>
              <a:buChar char="•"/>
            </a:pPr>
            <a:r>
              <a:rPr lang="en-CA" dirty="0"/>
              <a:t>This is a pretty messy document</a:t>
            </a:r>
          </a:p>
          <a:p>
            <a:pPr marL="514350" indent="-285750">
              <a:buFont typeface="Arial" panose="020B0604020202020204" pitchFamily="34" charset="0"/>
              <a:buChar char="•"/>
            </a:pPr>
            <a:endParaRPr lang="en-CA" dirty="0"/>
          </a:p>
          <a:p>
            <a:pPr marL="514350" indent="-285750">
              <a:buFont typeface="Arial" panose="020B0604020202020204" pitchFamily="34" charset="0"/>
              <a:buChar char="•"/>
            </a:pPr>
            <a:r>
              <a:rPr lang="en-CA" dirty="0"/>
              <a:t>A few easy to see words and letters</a:t>
            </a:r>
          </a:p>
          <a:p>
            <a:pPr marL="514350" indent="-285750">
              <a:buFont typeface="Arial" panose="020B0604020202020204" pitchFamily="34" charset="0"/>
              <a:buChar char="•"/>
            </a:pPr>
            <a:endParaRPr lang="en-CA" dirty="0"/>
          </a:p>
          <a:p>
            <a:pPr marL="514350" indent="-285750">
              <a:buFont typeface="Arial" panose="020B0604020202020204" pitchFamily="34" charset="0"/>
              <a:buChar char="•"/>
            </a:pPr>
            <a:r>
              <a:rPr lang="en-CA" dirty="0"/>
              <a:t>A document I do not know much about – context/knowledge of the record does help you transcribe it!</a:t>
            </a:r>
          </a:p>
          <a:p>
            <a:pPr marL="514350" indent="-285750">
              <a:buFont typeface="Arial" panose="020B0604020202020204" pitchFamily="34" charset="0"/>
              <a:buChar char="•"/>
            </a:pPr>
            <a:endParaRPr lang="en-CA" dirty="0"/>
          </a:p>
          <a:p>
            <a:pPr marL="514350" indent="-285750">
              <a:buFont typeface="Arial" panose="020B0604020202020204" pitchFamily="34" charset="0"/>
              <a:buChar char="•"/>
            </a:pPr>
            <a:r>
              <a:rPr lang="en-CA" dirty="0"/>
              <a:t>Only one page – phew!</a:t>
            </a:r>
          </a:p>
          <a:p>
            <a:endParaRPr lang="en-CA" dirty="0"/>
          </a:p>
        </p:txBody>
      </p:sp>
      <p:pic>
        <p:nvPicPr>
          <p:cNvPr id="15" name="Picture 14" descr="A letter with handwriting on it&#10;&#10;Description automatically generated">
            <a:extLst>
              <a:ext uri="{FF2B5EF4-FFF2-40B4-BE49-F238E27FC236}">
                <a16:creationId xmlns:a16="http://schemas.microsoft.com/office/drawing/2014/main" id="{FF616ADC-F516-26D6-A41C-32764EF6C124}"/>
              </a:ext>
            </a:extLst>
          </p:cNvPr>
          <p:cNvPicPr>
            <a:picLocks noChangeAspect="1"/>
          </p:cNvPicPr>
          <p:nvPr/>
        </p:nvPicPr>
        <p:blipFill>
          <a:blip r:embed="rId3"/>
          <a:stretch>
            <a:fillRect/>
          </a:stretch>
        </p:blipFill>
        <p:spPr>
          <a:xfrm>
            <a:off x="3575050" y="360082"/>
            <a:ext cx="5111750" cy="5304646"/>
          </a:xfrm>
          <a:prstGeom prst="rect">
            <a:avLst/>
          </a:prstGeom>
        </p:spPr>
      </p:pic>
    </p:spTree>
    <p:extLst>
      <p:ext uri="{BB962C8B-B14F-4D97-AF65-F5344CB8AC3E}">
        <p14:creationId xmlns:p14="http://schemas.microsoft.com/office/powerpoint/2010/main" val="292689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30D6A-56F1-3B7B-F2AB-DFD1E5206EA5}"/>
              </a:ext>
            </a:extLst>
          </p:cNvPr>
          <p:cNvSpPr>
            <a:spLocks noGrp="1"/>
          </p:cNvSpPr>
          <p:nvPr>
            <p:ph type="title"/>
          </p:nvPr>
        </p:nvSpPr>
        <p:spPr>
          <a:xfrm>
            <a:off x="457200" y="360082"/>
            <a:ext cx="3222171" cy="1079500"/>
          </a:xfrm>
        </p:spPr>
        <p:txBody>
          <a:bodyPr/>
          <a:lstStyle/>
          <a:p>
            <a:r>
              <a:rPr lang="en-CA" dirty="0"/>
              <a:t>First Steps</a:t>
            </a:r>
          </a:p>
        </p:txBody>
      </p:sp>
      <p:sp>
        <p:nvSpPr>
          <p:cNvPr id="4" name="Text Placeholder 3">
            <a:extLst>
              <a:ext uri="{FF2B5EF4-FFF2-40B4-BE49-F238E27FC236}">
                <a16:creationId xmlns:a16="http://schemas.microsoft.com/office/drawing/2014/main" id="{5CD51EBF-6E8A-677A-AF6B-56188C88FD49}"/>
              </a:ext>
            </a:extLst>
          </p:cNvPr>
          <p:cNvSpPr>
            <a:spLocks noGrp="1"/>
          </p:cNvSpPr>
          <p:nvPr>
            <p:ph type="body" idx="2"/>
          </p:nvPr>
        </p:nvSpPr>
        <p:spPr>
          <a:xfrm>
            <a:off x="457200" y="1439582"/>
            <a:ext cx="3222171" cy="4206875"/>
          </a:xfrm>
        </p:spPr>
        <p:txBody>
          <a:bodyPr>
            <a:normAutofit fontScale="92500" lnSpcReduction="10000"/>
          </a:bodyPr>
          <a:lstStyle/>
          <a:p>
            <a:pPr marL="514350" indent="-285750">
              <a:buFont typeface="Arial" panose="020B0604020202020204" pitchFamily="34" charset="0"/>
              <a:buChar char="•"/>
            </a:pPr>
            <a:r>
              <a:rPr lang="en-CA" dirty="0"/>
              <a:t>Identify the letters or words you can clearly see – this will allow you to focus on the words or phrases that are more difficult</a:t>
            </a:r>
          </a:p>
          <a:p>
            <a:pPr marL="514350" indent="-285750">
              <a:buFont typeface="Arial" panose="020B0604020202020204" pitchFamily="34" charset="0"/>
              <a:buChar char="•"/>
            </a:pPr>
            <a:endParaRPr lang="en-CA" dirty="0"/>
          </a:p>
          <a:p>
            <a:pPr marL="514350" indent="-285750">
              <a:buFont typeface="Arial" panose="020B0604020202020204" pitchFamily="34" charset="0"/>
              <a:buChar char="•"/>
            </a:pPr>
            <a:r>
              <a:rPr lang="en-CA" dirty="0"/>
              <a:t>Can you identify troublesome letters or words that repeat in the document?</a:t>
            </a:r>
          </a:p>
          <a:p>
            <a:pPr marL="971550" lvl="1" indent="-285750">
              <a:buFont typeface="Arial" panose="020B0604020202020204" pitchFamily="34" charset="0"/>
              <a:buChar char="•"/>
            </a:pPr>
            <a:r>
              <a:rPr lang="en-CA" dirty="0"/>
              <a:t>f, b and p can often look alike</a:t>
            </a:r>
          </a:p>
          <a:p>
            <a:pPr marL="971550" lvl="1" indent="-285750">
              <a:buFont typeface="Arial" panose="020B0604020202020204" pitchFamily="34" charset="0"/>
              <a:buChar char="•"/>
            </a:pPr>
            <a:r>
              <a:rPr lang="en-CA" dirty="0"/>
              <a:t>This writer “falls off” with a lot of his words (yellow)</a:t>
            </a:r>
          </a:p>
          <a:p>
            <a:pPr marL="514350" indent="-285750">
              <a:buFont typeface="Arial" panose="020B0604020202020204" pitchFamily="34" charset="0"/>
              <a:buChar char="•"/>
            </a:pPr>
            <a:endParaRPr lang="en-CA" dirty="0"/>
          </a:p>
          <a:p>
            <a:pPr marL="514350" indent="-285750">
              <a:buFont typeface="Arial" panose="020B0604020202020204" pitchFamily="34" charset="0"/>
              <a:buChar char="•"/>
            </a:pPr>
            <a:r>
              <a:rPr lang="en-CA" dirty="0"/>
              <a:t>What type of language is key for the time that might help you identify letters?</a:t>
            </a:r>
          </a:p>
          <a:p>
            <a:pPr marL="971550" lvl="1" indent="-285750">
              <a:buFont typeface="Arial" panose="020B0604020202020204" pitchFamily="34" charset="0"/>
              <a:buChar char="•"/>
            </a:pPr>
            <a:r>
              <a:rPr lang="en-CA" dirty="0"/>
              <a:t>“Faithfully yours”</a:t>
            </a:r>
          </a:p>
          <a:p>
            <a:pPr marL="971550" lvl="1" indent="-285750">
              <a:buFont typeface="Arial" panose="020B0604020202020204" pitchFamily="34" charset="0"/>
              <a:buChar char="•"/>
            </a:pPr>
            <a:r>
              <a:rPr lang="en-CA" dirty="0"/>
              <a:t>”I have the honour to be, your obedient servant”</a:t>
            </a:r>
          </a:p>
          <a:p>
            <a:pPr marL="971550" lvl="1" indent="-285750">
              <a:buFont typeface="Arial" panose="020B0604020202020204" pitchFamily="34" charset="0"/>
              <a:buChar char="•"/>
            </a:pPr>
            <a:r>
              <a:rPr lang="en-CA" dirty="0"/>
              <a:t>“My dear Sir,”</a:t>
            </a:r>
          </a:p>
        </p:txBody>
      </p:sp>
      <p:pic>
        <p:nvPicPr>
          <p:cNvPr id="6" name="Picture 5" descr="A document with writing and colorful circles&#10;&#10;Description automatically generated with medium confidence">
            <a:extLst>
              <a:ext uri="{FF2B5EF4-FFF2-40B4-BE49-F238E27FC236}">
                <a16:creationId xmlns:a16="http://schemas.microsoft.com/office/drawing/2014/main" id="{F4712C1B-AD9E-5276-9A38-7F2CE4B70CAF}"/>
              </a:ext>
            </a:extLst>
          </p:cNvPr>
          <p:cNvPicPr>
            <a:picLocks noChangeAspect="1"/>
          </p:cNvPicPr>
          <p:nvPr/>
        </p:nvPicPr>
        <p:blipFill>
          <a:blip r:embed="rId3"/>
          <a:stretch>
            <a:fillRect/>
          </a:stretch>
        </p:blipFill>
        <p:spPr>
          <a:xfrm>
            <a:off x="3831771" y="360082"/>
            <a:ext cx="4545693" cy="5308134"/>
          </a:xfrm>
          <a:prstGeom prst="rect">
            <a:avLst/>
          </a:prstGeom>
        </p:spPr>
      </p:pic>
      <p:cxnSp>
        <p:nvCxnSpPr>
          <p:cNvPr id="8" name="Straight Arrow Connector 7">
            <a:extLst>
              <a:ext uri="{FF2B5EF4-FFF2-40B4-BE49-F238E27FC236}">
                <a16:creationId xmlns:a16="http://schemas.microsoft.com/office/drawing/2014/main" id="{B7C262EC-EFBE-26E5-FF71-4D664E58530B}"/>
              </a:ext>
            </a:extLst>
          </p:cNvPr>
          <p:cNvCxnSpPr>
            <a:cxnSpLocks/>
          </p:cNvCxnSpPr>
          <p:nvPr/>
        </p:nvCxnSpPr>
        <p:spPr>
          <a:xfrm flipV="1">
            <a:off x="3205843" y="2341229"/>
            <a:ext cx="947056" cy="177853"/>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11" name="Straight Arrow Connector 10">
            <a:extLst>
              <a:ext uri="{FF2B5EF4-FFF2-40B4-BE49-F238E27FC236}">
                <a16:creationId xmlns:a16="http://schemas.microsoft.com/office/drawing/2014/main" id="{32AE5336-7503-2DF0-1556-367E35066705}"/>
              </a:ext>
            </a:extLst>
          </p:cNvPr>
          <p:cNvCxnSpPr>
            <a:cxnSpLocks/>
          </p:cNvCxnSpPr>
          <p:nvPr/>
        </p:nvCxnSpPr>
        <p:spPr>
          <a:xfrm>
            <a:off x="3205843" y="2519082"/>
            <a:ext cx="947056" cy="395261"/>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14" name="Straight Arrow Connector 13">
            <a:extLst>
              <a:ext uri="{FF2B5EF4-FFF2-40B4-BE49-F238E27FC236}">
                <a16:creationId xmlns:a16="http://schemas.microsoft.com/office/drawing/2014/main" id="{FC2D3F04-F7E8-7937-C4C9-DD468BE50764}"/>
              </a:ext>
            </a:extLst>
          </p:cNvPr>
          <p:cNvCxnSpPr>
            <a:cxnSpLocks/>
          </p:cNvCxnSpPr>
          <p:nvPr/>
        </p:nvCxnSpPr>
        <p:spPr>
          <a:xfrm>
            <a:off x="3205843" y="2493629"/>
            <a:ext cx="1616528" cy="336657"/>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cxnSp>
        <p:nvCxnSpPr>
          <p:cNvPr id="17" name="Straight Arrow Connector 16">
            <a:extLst>
              <a:ext uri="{FF2B5EF4-FFF2-40B4-BE49-F238E27FC236}">
                <a16:creationId xmlns:a16="http://schemas.microsoft.com/office/drawing/2014/main" id="{45FB2B1E-FF3C-0E0D-732F-66D6E75FBB74}"/>
              </a:ext>
            </a:extLst>
          </p:cNvPr>
          <p:cNvCxnSpPr>
            <a:cxnSpLocks/>
          </p:cNvCxnSpPr>
          <p:nvPr/>
        </p:nvCxnSpPr>
        <p:spPr>
          <a:xfrm>
            <a:off x="3205843" y="2521889"/>
            <a:ext cx="1094014" cy="1601062"/>
          </a:xfrm>
          <a:prstGeom prst="straightConnector1">
            <a:avLst/>
          </a:prstGeom>
          <a:ln>
            <a:headEnd type="none" w="med" len="med"/>
            <a:tailEnd type="arrow" w="med" len="med"/>
          </a:ln>
        </p:spPr>
        <p:style>
          <a:lnRef idx="3">
            <a:schemeClr val="accent4"/>
          </a:lnRef>
          <a:fillRef idx="0">
            <a:schemeClr val="accent4"/>
          </a:fillRef>
          <a:effectRef idx="2">
            <a:schemeClr val="accent4"/>
          </a:effectRef>
          <a:fontRef idx="minor">
            <a:schemeClr val="tx1"/>
          </a:fontRef>
        </p:style>
      </p:cxnSp>
      <p:sp>
        <p:nvSpPr>
          <p:cNvPr id="19" name="TextBox 18">
            <a:extLst>
              <a:ext uri="{FF2B5EF4-FFF2-40B4-BE49-F238E27FC236}">
                <a16:creationId xmlns:a16="http://schemas.microsoft.com/office/drawing/2014/main" id="{C0B60F3D-6290-BB51-9124-210AE6F9DC9B}"/>
              </a:ext>
            </a:extLst>
          </p:cNvPr>
          <p:cNvSpPr txBox="1"/>
          <p:nvPr/>
        </p:nvSpPr>
        <p:spPr>
          <a:xfrm>
            <a:off x="7081531" y="4627676"/>
            <a:ext cx="932915" cy="307777"/>
          </a:xfrm>
          <a:prstGeom prst="rect">
            <a:avLst/>
          </a:prstGeom>
          <a:noFill/>
        </p:spPr>
        <p:txBody>
          <a:bodyPr wrap="square" rtlCol="0">
            <a:spAutoFit/>
          </a:bodyPr>
          <a:lstStyle/>
          <a:p>
            <a:r>
              <a:rPr lang="en-CA" dirty="0">
                <a:solidFill>
                  <a:srgbClr val="FF0000"/>
                </a:solidFill>
              </a:rPr>
              <a:t>faithfully</a:t>
            </a:r>
          </a:p>
        </p:txBody>
      </p:sp>
      <p:sp>
        <p:nvSpPr>
          <p:cNvPr id="21" name="TextBox 20">
            <a:extLst>
              <a:ext uri="{FF2B5EF4-FFF2-40B4-BE49-F238E27FC236}">
                <a16:creationId xmlns:a16="http://schemas.microsoft.com/office/drawing/2014/main" id="{B5C4CE96-78E9-5ABB-645E-4604B54A9A82}"/>
              </a:ext>
            </a:extLst>
          </p:cNvPr>
          <p:cNvSpPr txBox="1"/>
          <p:nvPr/>
        </p:nvSpPr>
        <p:spPr>
          <a:xfrm>
            <a:off x="4105542" y="1378817"/>
            <a:ext cx="1616528" cy="307777"/>
          </a:xfrm>
          <a:prstGeom prst="rect">
            <a:avLst/>
          </a:prstGeom>
          <a:noFill/>
        </p:spPr>
        <p:txBody>
          <a:bodyPr wrap="square" rtlCol="0">
            <a:spAutoFit/>
          </a:bodyPr>
          <a:lstStyle/>
          <a:p>
            <a:r>
              <a:rPr lang="en-CA" dirty="0">
                <a:solidFill>
                  <a:srgbClr val="FF0000"/>
                </a:solidFill>
              </a:rPr>
              <a:t>My dear Sir,</a:t>
            </a:r>
          </a:p>
        </p:txBody>
      </p:sp>
    </p:spTree>
    <p:extLst>
      <p:ext uri="{BB962C8B-B14F-4D97-AF65-F5344CB8AC3E}">
        <p14:creationId xmlns:p14="http://schemas.microsoft.com/office/powerpoint/2010/main" val="227262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dissolv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35" presetClass="emph" presetSubtype="0" repeatCount="3000" fill="hold" nodeType="clickEffect">
                                  <p:stCondLst>
                                    <p:cond delay="0"/>
                                  </p:stCondLst>
                                  <p:childTnLst>
                                    <p:anim calcmode="discrete" valueType="str">
                                      <p:cBhvr>
                                        <p:cTn id="34" dur="2000" fill="hold"/>
                                        <p:tgtEl>
                                          <p:spTgt spid="8"/>
                                        </p:tgtEl>
                                        <p:attrNameLst>
                                          <p:attrName>style.visibility</p:attrName>
                                        </p:attrNameLst>
                                      </p:cBhvr>
                                      <p:tavLst>
                                        <p:tav tm="0">
                                          <p:val>
                                            <p:strVal val="hidden"/>
                                          </p:val>
                                        </p:tav>
                                        <p:tav tm="50000">
                                          <p:val>
                                            <p:strVal val="visible"/>
                                          </p:val>
                                        </p:tav>
                                      </p:tavLst>
                                    </p:anim>
                                  </p:childTnLst>
                                </p:cTn>
                              </p:par>
                              <p:par>
                                <p:cTn id="35" presetID="35" presetClass="emph" presetSubtype="0" repeatCount="3000" fill="hold" nodeType="withEffect">
                                  <p:stCondLst>
                                    <p:cond delay="0"/>
                                  </p:stCondLst>
                                  <p:childTnLst>
                                    <p:anim calcmode="discrete" valueType="str">
                                      <p:cBhvr>
                                        <p:cTn id="36" dur="2000" fill="hold"/>
                                        <p:tgtEl>
                                          <p:spTgt spid="1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89C3-D5F3-668D-127C-FBE9A257677E}"/>
              </a:ext>
            </a:extLst>
          </p:cNvPr>
          <p:cNvSpPr>
            <a:spLocks noGrp="1"/>
          </p:cNvSpPr>
          <p:nvPr>
            <p:ph type="title"/>
          </p:nvPr>
        </p:nvSpPr>
        <p:spPr>
          <a:xfrm>
            <a:off x="457200" y="360082"/>
            <a:ext cx="3494314" cy="1079500"/>
          </a:xfrm>
        </p:spPr>
        <p:txBody>
          <a:bodyPr/>
          <a:lstStyle/>
          <a:p>
            <a:r>
              <a:rPr lang="en-CA" dirty="0"/>
              <a:t>Start to build your transcript!</a:t>
            </a:r>
          </a:p>
        </p:txBody>
      </p:sp>
      <p:sp>
        <p:nvSpPr>
          <p:cNvPr id="4" name="Text Placeholder 3">
            <a:extLst>
              <a:ext uri="{FF2B5EF4-FFF2-40B4-BE49-F238E27FC236}">
                <a16:creationId xmlns:a16="http://schemas.microsoft.com/office/drawing/2014/main" id="{F22BF552-148F-F88A-18DC-9868D9EB3080}"/>
              </a:ext>
            </a:extLst>
          </p:cNvPr>
          <p:cNvSpPr>
            <a:spLocks noGrp="1"/>
          </p:cNvSpPr>
          <p:nvPr>
            <p:ph type="body" idx="2"/>
          </p:nvPr>
        </p:nvSpPr>
        <p:spPr>
          <a:xfrm>
            <a:off x="457200" y="1439582"/>
            <a:ext cx="3494314" cy="4206875"/>
          </a:xfrm>
        </p:spPr>
        <p:txBody>
          <a:bodyPr/>
          <a:lstStyle/>
          <a:p>
            <a:pPr marL="0" indent="0"/>
            <a:r>
              <a:rPr lang="en-CA" dirty="0"/>
              <a:t>Use tools that are available to you. Don’t forget:</a:t>
            </a:r>
          </a:p>
          <a:p>
            <a:pPr marL="514350" indent="-285750">
              <a:buFont typeface="Arial" panose="020B0604020202020204" pitchFamily="34" charset="0"/>
              <a:buChar char="•"/>
            </a:pPr>
            <a:r>
              <a:rPr lang="en-CA" dirty="0"/>
              <a:t>Print your documents and write out what you see on the physical copy!</a:t>
            </a:r>
          </a:p>
          <a:p>
            <a:pPr marL="514350" indent="-285750">
              <a:buFont typeface="Arial" panose="020B0604020202020204" pitchFamily="34" charset="0"/>
              <a:buChar char="•"/>
            </a:pPr>
            <a:endParaRPr lang="en-CA" dirty="0"/>
          </a:p>
          <a:p>
            <a:pPr marL="514350" indent="-285750">
              <a:buFont typeface="Arial" panose="020B0604020202020204" pitchFamily="34" charset="0"/>
              <a:buChar char="•"/>
            </a:pPr>
            <a:r>
              <a:rPr lang="en-CA" dirty="0"/>
              <a:t>ZOOM IN!</a:t>
            </a:r>
          </a:p>
          <a:p>
            <a:pPr marL="514350" indent="-285750">
              <a:buFont typeface="Arial" panose="020B0604020202020204" pitchFamily="34" charset="0"/>
              <a:buChar char="•"/>
            </a:pPr>
            <a:endParaRPr lang="en-CA" dirty="0"/>
          </a:p>
          <a:p>
            <a:pPr marL="514350" indent="-285750">
              <a:buFont typeface="Arial" panose="020B0604020202020204" pitchFamily="34" charset="0"/>
              <a:buChar char="•"/>
            </a:pPr>
            <a:r>
              <a:rPr lang="en-CA" dirty="0"/>
              <a:t>Use context clues!</a:t>
            </a:r>
          </a:p>
          <a:p>
            <a:pPr marL="514350" indent="-285750">
              <a:buFont typeface="Arial" panose="020B0604020202020204" pitchFamily="34" charset="0"/>
              <a:buChar char="•"/>
            </a:pPr>
            <a:endParaRPr lang="en-CA" dirty="0"/>
          </a:p>
          <a:p>
            <a:pPr marL="514350" indent="-285750">
              <a:buFont typeface="Arial" panose="020B0604020202020204" pitchFamily="34" charset="0"/>
              <a:buChar char="•"/>
            </a:pPr>
            <a:r>
              <a:rPr lang="en-CA" dirty="0"/>
              <a:t>Use different colour pens to correct yourself!</a:t>
            </a:r>
          </a:p>
        </p:txBody>
      </p:sp>
      <p:pic>
        <p:nvPicPr>
          <p:cNvPr id="6" name="Picture 5" descr="A piece of paper with writing on it&#10;&#10;Description automatically generated">
            <a:extLst>
              <a:ext uri="{FF2B5EF4-FFF2-40B4-BE49-F238E27FC236}">
                <a16:creationId xmlns:a16="http://schemas.microsoft.com/office/drawing/2014/main" id="{C239BCA9-484E-D640-7E35-44AE69440C15}"/>
              </a:ext>
            </a:extLst>
          </p:cNvPr>
          <p:cNvPicPr>
            <a:picLocks noChangeAspect="1"/>
          </p:cNvPicPr>
          <p:nvPr/>
        </p:nvPicPr>
        <p:blipFill>
          <a:blip r:embed="rId3"/>
          <a:stretch>
            <a:fillRect/>
          </a:stretch>
        </p:blipFill>
        <p:spPr>
          <a:xfrm>
            <a:off x="4162879" y="360082"/>
            <a:ext cx="4523921" cy="5310222"/>
          </a:xfrm>
          <a:prstGeom prst="rect">
            <a:avLst/>
          </a:prstGeom>
        </p:spPr>
      </p:pic>
    </p:spTree>
    <p:extLst>
      <p:ext uri="{BB962C8B-B14F-4D97-AF65-F5344CB8AC3E}">
        <p14:creationId xmlns:p14="http://schemas.microsoft.com/office/powerpoint/2010/main" val="350763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etter with writing on it&#10;&#10;Description automatically generated">
            <a:extLst>
              <a:ext uri="{FF2B5EF4-FFF2-40B4-BE49-F238E27FC236}">
                <a16:creationId xmlns:a16="http://schemas.microsoft.com/office/drawing/2014/main" id="{0EDFEFDA-324B-658A-A793-E460186E63F2}"/>
              </a:ext>
            </a:extLst>
          </p:cNvPr>
          <p:cNvPicPr>
            <a:picLocks noChangeAspect="1"/>
          </p:cNvPicPr>
          <p:nvPr/>
        </p:nvPicPr>
        <p:blipFill>
          <a:blip r:embed="rId3"/>
          <a:stretch>
            <a:fillRect/>
          </a:stretch>
        </p:blipFill>
        <p:spPr>
          <a:xfrm>
            <a:off x="2299153" y="272996"/>
            <a:ext cx="4545693" cy="5301509"/>
          </a:xfrm>
          <a:prstGeom prst="rect">
            <a:avLst/>
          </a:prstGeom>
        </p:spPr>
      </p:pic>
    </p:spTree>
    <p:extLst>
      <p:ext uri="{BB962C8B-B14F-4D97-AF65-F5344CB8AC3E}">
        <p14:creationId xmlns:p14="http://schemas.microsoft.com/office/powerpoint/2010/main" val="243442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634DC-7FBF-2478-95BF-AFAFC3C64C49}"/>
              </a:ext>
            </a:extLst>
          </p:cNvPr>
          <p:cNvSpPr>
            <a:spLocks noGrp="1"/>
          </p:cNvSpPr>
          <p:nvPr>
            <p:ph type="title"/>
          </p:nvPr>
        </p:nvSpPr>
        <p:spPr>
          <a:xfrm>
            <a:off x="457200" y="360082"/>
            <a:ext cx="3591070" cy="1079500"/>
          </a:xfrm>
        </p:spPr>
        <p:txBody>
          <a:bodyPr/>
          <a:lstStyle/>
          <a:p>
            <a:r>
              <a:rPr lang="en-CA" dirty="0"/>
              <a:t>Where does that get us?</a:t>
            </a:r>
          </a:p>
        </p:txBody>
      </p:sp>
      <p:sp>
        <p:nvSpPr>
          <p:cNvPr id="4" name="Text Placeholder 3">
            <a:extLst>
              <a:ext uri="{FF2B5EF4-FFF2-40B4-BE49-F238E27FC236}">
                <a16:creationId xmlns:a16="http://schemas.microsoft.com/office/drawing/2014/main" id="{D368288B-A325-24F3-3B8D-0DF4A50669FD}"/>
              </a:ext>
            </a:extLst>
          </p:cNvPr>
          <p:cNvSpPr>
            <a:spLocks noGrp="1"/>
          </p:cNvSpPr>
          <p:nvPr>
            <p:ph type="body" idx="2"/>
          </p:nvPr>
        </p:nvSpPr>
        <p:spPr>
          <a:xfrm>
            <a:off x="457200" y="1439582"/>
            <a:ext cx="3591070" cy="4206875"/>
          </a:xfrm>
        </p:spPr>
        <p:txBody>
          <a:bodyPr>
            <a:normAutofit lnSpcReduction="10000"/>
          </a:bodyPr>
          <a:lstStyle/>
          <a:p>
            <a:pPr marL="0" indent="0"/>
            <a:r>
              <a:rPr lang="en-CA" b="1" dirty="0"/>
              <a:t>To something that looks a little like this!</a:t>
            </a:r>
          </a:p>
          <a:p>
            <a:pPr marL="0" indent="0"/>
            <a:endParaRPr lang="en-CA" b="1" dirty="0"/>
          </a:p>
          <a:p>
            <a:pPr marL="0" indent="0"/>
            <a:r>
              <a:rPr lang="en-CA" dirty="0"/>
              <a:t>My text in red are examples of words that became easier to tell once I started typing my previous scribbles out.</a:t>
            </a:r>
          </a:p>
          <a:p>
            <a:pPr marL="0" indent="0"/>
            <a:endParaRPr lang="en-CA" dirty="0"/>
          </a:p>
          <a:p>
            <a:pPr marL="0" indent="0"/>
            <a:r>
              <a:rPr lang="en-CA" dirty="0"/>
              <a:t>Your brain is a powerful tool – it will start to predict the next words based on what you typed previously – use that to your advantage.</a:t>
            </a:r>
          </a:p>
          <a:p>
            <a:pPr marL="0" indent="0"/>
            <a:endParaRPr lang="en-CA" dirty="0"/>
          </a:p>
          <a:p>
            <a:pPr marL="0" indent="0"/>
            <a:r>
              <a:rPr lang="en-CA" dirty="0"/>
              <a:t>Be prepared to edit – what you see on paper originally may not be 100% accurate…</a:t>
            </a:r>
          </a:p>
          <a:p>
            <a:pPr marL="0" indent="0"/>
            <a:endParaRPr lang="en-CA" dirty="0"/>
          </a:p>
          <a:p>
            <a:pPr marL="0" indent="0"/>
            <a:r>
              <a:rPr lang="en-CA" dirty="0"/>
              <a:t>Look for themes in the writing – what are they talking about?</a:t>
            </a:r>
          </a:p>
        </p:txBody>
      </p:sp>
      <p:pic>
        <p:nvPicPr>
          <p:cNvPr id="6" name="Picture 5" descr="A screenshot of a phone&#10;&#10;Description automatically generated">
            <a:extLst>
              <a:ext uri="{FF2B5EF4-FFF2-40B4-BE49-F238E27FC236}">
                <a16:creationId xmlns:a16="http://schemas.microsoft.com/office/drawing/2014/main" id="{B5340832-D01C-6D64-84D2-52D5153B6569}"/>
              </a:ext>
            </a:extLst>
          </p:cNvPr>
          <p:cNvPicPr>
            <a:picLocks noChangeAspect="1"/>
          </p:cNvPicPr>
          <p:nvPr/>
        </p:nvPicPr>
        <p:blipFill>
          <a:blip r:embed="rId3"/>
          <a:stretch>
            <a:fillRect/>
          </a:stretch>
        </p:blipFill>
        <p:spPr>
          <a:xfrm>
            <a:off x="5095730" y="360082"/>
            <a:ext cx="3591070" cy="5293441"/>
          </a:xfrm>
          <a:prstGeom prst="rect">
            <a:avLst/>
          </a:prstGeom>
        </p:spPr>
      </p:pic>
    </p:spTree>
    <p:extLst>
      <p:ext uri="{BB962C8B-B14F-4D97-AF65-F5344CB8AC3E}">
        <p14:creationId xmlns:p14="http://schemas.microsoft.com/office/powerpoint/2010/main" val="3202383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B89C4-81C6-397D-BBCC-6D29CDC6A6F9}"/>
              </a:ext>
            </a:extLst>
          </p:cNvPr>
          <p:cNvSpPr>
            <a:spLocks noGrp="1"/>
          </p:cNvSpPr>
          <p:nvPr>
            <p:ph type="title"/>
          </p:nvPr>
        </p:nvSpPr>
        <p:spPr/>
        <p:txBody>
          <a:bodyPr/>
          <a:lstStyle/>
          <a:p>
            <a:r>
              <a:rPr lang="en-CA" dirty="0"/>
              <a:t>Let’s go finish the transcript…</a:t>
            </a:r>
          </a:p>
        </p:txBody>
      </p:sp>
    </p:spTree>
    <p:extLst>
      <p:ext uri="{BB962C8B-B14F-4D97-AF65-F5344CB8AC3E}">
        <p14:creationId xmlns:p14="http://schemas.microsoft.com/office/powerpoint/2010/main" val="1053624958"/>
      </p:ext>
    </p:extLst>
  </p:cSld>
  <p:clrMapOvr>
    <a:masterClrMapping/>
  </p:clrMapOvr>
</p:sld>
</file>

<file path=ppt/theme/theme1.xml><?xml version="1.0" encoding="utf-8"?>
<a:theme xmlns:a="http://schemas.openxmlformats.org/drawingml/2006/main" name="HCG Powerpoint Presentation Template">
  <a:themeElements>
    <a:clrScheme name="HCG Custom">
      <a:dk1>
        <a:srgbClr val="000000"/>
      </a:dk1>
      <a:lt1>
        <a:srgbClr val="FFFFFF"/>
      </a:lt1>
      <a:dk2>
        <a:srgbClr val="6D9ECB"/>
      </a:dk2>
      <a:lt2>
        <a:srgbClr val="DFDCE2"/>
      </a:lt2>
      <a:accent1>
        <a:srgbClr val="414D57"/>
      </a:accent1>
      <a:accent2>
        <a:srgbClr val="516888"/>
      </a:accent2>
      <a:accent3>
        <a:srgbClr val="DFDCE2"/>
      </a:accent3>
      <a:accent4>
        <a:srgbClr val="6D9ECB"/>
      </a:accent4>
      <a:accent5>
        <a:srgbClr val="E1D8CB"/>
      </a:accent5>
      <a:accent6>
        <a:srgbClr val="000000"/>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CG_PP_Template" id="{BBFA27AA-D7B9-9044-965B-1B0D2877BAA2}" vid="{B8AEC89B-6F77-6640-A015-300401E761E8}"/>
    </a:ext>
  </a:extLst>
</a:theme>
</file>

<file path=ppt/theme/theme2.xml><?xml version="1.0" encoding="utf-8"?>
<a:theme xmlns:a="http://schemas.openxmlformats.org/drawingml/2006/main" name="Swans - HCG Powerpoint Presentation Template">
  <a:themeElements>
    <a:clrScheme name="HCG Custom">
      <a:dk1>
        <a:srgbClr val="000000"/>
      </a:dk1>
      <a:lt1>
        <a:srgbClr val="FFFFFF"/>
      </a:lt1>
      <a:dk2>
        <a:srgbClr val="6D9ECB"/>
      </a:dk2>
      <a:lt2>
        <a:srgbClr val="DFDCE2"/>
      </a:lt2>
      <a:accent1>
        <a:srgbClr val="414D57"/>
      </a:accent1>
      <a:accent2>
        <a:srgbClr val="516888"/>
      </a:accent2>
      <a:accent3>
        <a:srgbClr val="DFDCE2"/>
      </a:accent3>
      <a:accent4>
        <a:srgbClr val="6D9ECB"/>
      </a:accent4>
      <a:accent5>
        <a:srgbClr val="E1D8CB"/>
      </a:accent5>
      <a:accent6>
        <a:srgbClr val="000000"/>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CG_PP_Template" id="{BBFA27AA-D7B9-9044-965B-1B0D2877BAA2}" vid="{D9C9FFF0-8A36-614D-8E40-26C22C07DA2C}"/>
    </a:ext>
  </a:extLst>
</a:theme>
</file>

<file path=ppt/theme/theme3.xml><?xml version="1.0" encoding="utf-8"?>
<a:theme xmlns:a="http://schemas.openxmlformats.org/drawingml/2006/main" name="Forest - HCG Powerpoint Presentation Template">
  <a:themeElements>
    <a:clrScheme name="HCG Custom">
      <a:dk1>
        <a:srgbClr val="000000"/>
      </a:dk1>
      <a:lt1>
        <a:srgbClr val="FFFFFF"/>
      </a:lt1>
      <a:dk2>
        <a:srgbClr val="6D9ECB"/>
      </a:dk2>
      <a:lt2>
        <a:srgbClr val="DFDCE2"/>
      </a:lt2>
      <a:accent1>
        <a:srgbClr val="414D57"/>
      </a:accent1>
      <a:accent2>
        <a:srgbClr val="516888"/>
      </a:accent2>
      <a:accent3>
        <a:srgbClr val="DFDCE2"/>
      </a:accent3>
      <a:accent4>
        <a:srgbClr val="6D9ECB"/>
      </a:accent4>
      <a:accent5>
        <a:srgbClr val="E1D8CB"/>
      </a:accent5>
      <a:accent6>
        <a:srgbClr val="000000"/>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CG_PP_Template" id="{BBFA27AA-D7B9-9044-965B-1B0D2877BAA2}" vid="{7A8209BF-6377-4643-BA98-A24800FFCBA7}"/>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HCG Powerpoint Presentation Template</Template>
  <TotalTime>119</TotalTime>
  <Words>784</Words>
  <Application>Microsoft Macintosh PowerPoint</Application>
  <PresentationFormat>On-screen Show (4:3)</PresentationFormat>
  <Paragraphs>63</Paragraphs>
  <Slides>7</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vt:i4>
      </vt:variant>
    </vt:vector>
  </HeadingPairs>
  <TitlesOfParts>
    <vt:vector size="15" baseType="lpstr">
      <vt:lpstr>Arial</vt:lpstr>
      <vt:lpstr>Georgia</vt:lpstr>
      <vt:lpstr>Times New Roman</vt:lpstr>
      <vt:lpstr>Verdana</vt:lpstr>
      <vt:lpstr>Wingdings</vt:lpstr>
      <vt:lpstr>HCG Powerpoint Presentation Template</vt:lpstr>
      <vt:lpstr>Swans - HCG Powerpoint Presentation Template</vt:lpstr>
      <vt:lpstr>Forest - HCG Powerpoint Presentation Template</vt:lpstr>
      <vt:lpstr>Transcription 101: AKA: How to read and transcribe terrible handwriting</vt:lpstr>
      <vt:lpstr>What we’re starting with…</vt:lpstr>
      <vt:lpstr>First Steps</vt:lpstr>
      <vt:lpstr>Start to build your transcript!</vt:lpstr>
      <vt:lpstr>PowerPoint Presentation</vt:lpstr>
      <vt:lpstr>Where does that get us?</vt:lpstr>
      <vt:lpstr>Let’s go finish the transcript…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Morgan Chapman</dc:creator>
  <cp:lastModifiedBy>Morgan Chapman</cp:lastModifiedBy>
  <cp:revision>2</cp:revision>
  <dcterms:created xsi:type="dcterms:W3CDTF">2024-10-25T21:03:02Z</dcterms:created>
  <dcterms:modified xsi:type="dcterms:W3CDTF">2024-10-28T18:08:47Z</dcterms:modified>
</cp:coreProperties>
</file>