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6" r:id="rId3"/>
    <p:sldId id="272" r:id="rId4"/>
    <p:sldId id="273" r:id="rId5"/>
    <p:sldId id="274" r:id="rId6"/>
    <p:sldId id="275" r:id="rId7"/>
    <p:sldId id="277" r:id="rId8"/>
    <p:sldId id="276" r:id="rId9"/>
    <p:sldId id="278" r:id="rId10"/>
    <p:sldId id="279" r:id="rId11"/>
    <p:sldId id="280" r:id="rId12"/>
    <p:sldId id="27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2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0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3B472-5661-4A7F-B3AE-43275F491E95}" type="datetimeFigureOut">
              <a:rPr lang="en-CA" smtClean="0"/>
              <a:t>2024-10-29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F084389E-4D99-4DB2-9E02-D010B7F17E8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6451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3B472-5661-4A7F-B3AE-43275F491E95}" type="datetimeFigureOut">
              <a:rPr lang="en-CA" smtClean="0"/>
              <a:t>2024-10-29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084389E-4D99-4DB2-9E02-D010B7F17E8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98532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3B472-5661-4A7F-B3AE-43275F491E95}" type="datetimeFigureOut">
              <a:rPr lang="en-CA" smtClean="0"/>
              <a:t>2024-10-29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084389E-4D99-4DB2-9E02-D010B7F17E83}" type="slidenum">
              <a:rPr lang="en-CA" smtClean="0"/>
              <a:t>‹#›</a:t>
            </a:fld>
            <a:endParaRPr lang="en-CA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866724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3B472-5661-4A7F-B3AE-43275F491E95}" type="datetimeFigureOut">
              <a:rPr lang="en-CA" smtClean="0"/>
              <a:t>2024-10-29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084389E-4D99-4DB2-9E02-D010B7F17E8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89179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3B472-5661-4A7F-B3AE-43275F491E95}" type="datetimeFigureOut">
              <a:rPr lang="en-CA" smtClean="0"/>
              <a:t>2024-10-29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084389E-4D99-4DB2-9E02-D010B7F17E83}" type="slidenum">
              <a:rPr lang="en-CA" smtClean="0"/>
              <a:t>‹#›</a:t>
            </a:fld>
            <a:endParaRPr lang="en-CA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13827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3B472-5661-4A7F-B3AE-43275F491E95}" type="datetimeFigureOut">
              <a:rPr lang="en-CA" smtClean="0"/>
              <a:t>2024-10-29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084389E-4D99-4DB2-9E02-D010B7F17E8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123472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3B472-5661-4A7F-B3AE-43275F491E95}" type="datetimeFigureOut">
              <a:rPr lang="en-CA" smtClean="0"/>
              <a:t>2024-10-29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4389E-4D99-4DB2-9E02-D010B7F17E8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549112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3B472-5661-4A7F-B3AE-43275F491E95}" type="datetimeFigureOut">
              <a:rPr lang="en-CA" smtClean="0"/>
              <a:t>2024-10-29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4389E-4D99-4DB2-9E02-D010B7F17E8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84198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3B472-5661-4A7F-B3AE-43275F491E95}" type="datetimeFigureOut">
              <a:rPr lang="en-CA" smtClean="0"/>
              <a:t>2024-10-29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4389E-4D99-4DB2-9E02-D010B7F17E8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85484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3B472-5661-4A7F-B3AE-43275F491E95}" type="datetimeFigureOut">
              <a:rPr lang="en-CA" smtClean="0"/>
              <a:t>2024-10-29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084389E-4D99-4DB2-9E02-D010B7F17E8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38224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3B472-5661-4A7F-B3AE-43275F491E95}" type="datetimeFigureOut">
              <a:rPr lang="en-CA" smtClean="0"/>
              <a:t>2024-10-29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084389E-4D99-4DB2-9E02-D010B7F17E8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94898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3B472-5661-4A7F-B3AE-43275F491E95}" type="datetimeFigureOut">
              <a:rPr lang="en-CA" smtClean="0"/>
              <a:t>2024-10-29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084389E-4D99-4DB2-9E02-D010B7F17E8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66087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3B472-5661-4A7F-B3AE-43275F491E95}" type="datetimeFigureOut">
              <a:rPr lang="en-CA" smtClean="0"/>
              <a:t>2024-10-29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4389E-4D99-4DB2-9E02-D010B7F17E8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77900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3B472-5661-4A7F-B3AE-43275F491E95}" type="datetimeFigureOut">
              <a:rPr lang="en-CA" smtClean="0"/>
              <a:t>2024-10-29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4389E-4D99-4DB2-9E02-D010B7F17E8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40608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3B472-5661-4A7F-B3AE-43275F491E95}" type="datetimeFigureOut">
              <a:rPr lang="en-CA" smtClean="0"/>
              <a:t>2024-10-29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4389E-4D99-4DB2-9E02-D010B7F17E8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93760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3B472-5661-4A7F-B3AE-43275F491E95}" type="datetimeFigureOut">
              <a:rPr lang="en-CA" smtClean="0"/>
              <a:t>2024-10-29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084389E-4D99-4DB2-9E02-D010B7F17E8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01861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73B472-5661-4A7F-B3AE-43275F491E95}" type="datetimeFigureOut">
              <a:rPr lang="en-CA" smtClean="0"/>
              <a:t>2024-10-29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F084389E-4D99-4DB2-9E02-D010B7F17E8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38660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michelle.rydz@gov.mb.ca" TargetMode="External"/><Relationship Id="rId2" Type="http://schemas.openxmlformats.org/officeDocument/2006/relationships/hyperlink" Target="mailto:hbca@gov.mb.ca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CA" dirty="0"/>
              <a:t>Hudson’s Bay </a:t>
            </a:r>
            <a:br>
              <a:rPr lang="en-CA" dirty="0"/>
            </a:br>
            <a:r>
              <a:rPr lang="en-CA" dirty="0"/>
              <a:t>Company Archives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CA" b="1" dirty="0"/>
              <a:t>The Hudson’s Bay Company and the Administration of Land After 1870 </a:t>
            </a:r>
          </a:p>
        </p:txBody>
      </p:sp>
      <p:pic>
        <p:nvPicPr>
          <p:cNvPr id="4" name="Picture 3" descr="\\ME\chts\136CHTSWGP\chtspra\Pam\Admin\AM Logo\MB Archives Logo Horizontal\MB Archives Logo English Horizontal\MB_Archives_Logo_English_Horizonta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5128" y="784210"/>
            <a:ext cx="2066925" cy="4724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4551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F55A28D9-E151-47FC-B84D-D9610D0639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64ECFCDB-83FB-4F5C-B114-156BD67F5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496F9AF8-17C5-4132-AA76-4F67D8BF45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653E7A77-FF5C-4558-81CC-0B0EDC08FE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1FA6541F-DB3A-44F2-984C-7167E9195D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59AE21FE-824E-4977-8A96-CABE4D18F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993BFD78-1A04-426D-9123-7FB3B1B5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697029EE-553B-47C2-8782-A5CC7C9A2B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EC08902C-10C5-4E43-84D7-2C1998EB9D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4403B013-8CA9-497F-A644-128BF98BCA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731B95B8-54A8-4028-BC41-888C1389B0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002B5042-567E-4AD6-B2BC-02F600BE3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3B674E68-B9BF-431C-B24A-76CD09E7A6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68AC462-B596-49AF-ACBF-8E851D4DA8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5C44928B-D175-4CF5-A0F6-EF03F0F81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7D23FC46-F390-43D6-B697-25183D488E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2D25180D-7ADA-45FE-8151-55A55C129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D23EB0E5-FE56-437C-A4C1-7F118BAF7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2A1FC622-62D0-4463-A50F-5D0088803E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BF2B1AFF-4B85-4924-A0A4-CD6886953E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4F117DA4-B0EA-4519-BED3-2B390672B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7EA1D43D-23CE-435F-A288-C36FEA28DD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6736985C-E954-490B-BFD3-D0A707DF05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E34EC8BB-380B-487F-80F2-B2691702EC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F0490235-27DD-43DC-A88A-FAB328C0AC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0D425E2A-DD78-4052-A976-20CB34C881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5495CD16-BB01-4344-A81F-9C8E8F2E5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Freeform 11">
            <a:extLst>
              <a:ext uri="{FF2B5EF4-FFF2-40B4-BE49-F238E27FC236}">
                <a16:creationId xmlns:a16="http://schemas.microsoft.com/office/drawing/2014/main" id="{567FD93A-AFA0-4A02-8037-64C5A2B367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06FF0359-5066-4F90-9038-F93A70B25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ece of paper with writing on it&#10;&#10;Description automatically generated">
            <a:extLst>
              <a:ext uri="{FF2B5EF4-FFF2-40B4-BE49-F238E27FC236}">
                <a16:creationId xmlns:a16="http://schemas.microsoft.com/office/drawing/2014/main" id="{34E7FB88-A9AB-BD6B-158A-484CFB8782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24" b="1"/>
          <a:stretch/>
        </p:blipFill>
        <p:spPr>
          <a:xfrm rot="5400000">
            <a:off x="669060" y="614487"/>
            <a:ext cx="5252773" cy="5303959"/>
          </a:xfrm>
          <a:prstGeom prst="rect">
            <a:avLst/>
          </a:prstGeom>
        </p:spPr>
      </p:pic>
      <p:pic>
        <p:nvPicPr>
          <p:cNvPr id="7" name="Picture 6" descr="A piece of paper with red lines on it&#10;&#10;Description automatically generated">
            <a:extLst>
              <a:ext uri="{FF2B5EF4-FFF2-40B4-BE49-F238E27FC236}">
                <a16:creationId xmlns:a16="http://schemas.microsoft.com/office/drawing/2014/main" id="{D515623C-8C00-2CDD-65CF-8FAA19757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" r="22647" b="1"/>
          <a:stretch/>
        </p:blipFill>
        <p:spPr>
          <a:xfrm rot="5400000">
            <a:off x="6294752" y="614486"/>
            <a:ext cx="5252773" cy="5303959"/>
          </a:xfrm>
          <a:prstGeom prst="rect">
            <a:avLst/>
          </a:prstGeom>
        </p:spPr>
      </p:pic>
      <p:sp>
        <p:nvSpPr>
          <p:cNvPr id="46" name="Freeform 11">
            <a:extLst>
              <a:ext uri="{FF2B5EF4-FFF2-40B4-BE49-F238E27FC236}">
                <a16:creationId xmlns:a16="http://schemas.microsoft.com/office/drawing/2014/main" id="{92FDD37D-02BF-479A-BC17-F911BEA89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EED63C-7454-5003-4E17-689780522CE8}"/>
              </a:ext>
            </a:extLst>
          </p:cNvPr>
          <p:cNvSpPr txBox="1"/>
          <p:nvPr/>
        </p:nvSpPr>
        <p:spPr>
          <a:xfrm>
            <a:off x="1102325" y="6141932"/>
            <a:ext cx="104707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Left: “Sundry Sale 175 (Timber Sale) – </a:t>
            </a:r>
            <a:r>
              <a:rPr lang="en-CA" dirty="0" err="1"/>
              <a:t>Weymontachingue</a:t>
            </a:r>
            <a:r>
              <a:rPr lang="en-CA" dirty="0"/>
              <a:t>” 1944-1950</a:t>
            </a:r>
          </a:p>
          <a:p>
            <a:r>
              <a:rPr lang="en-CA" dirty="0"/>
              <a:t>Right: “Sundry Sale 144 – Moose Lake” 1916-1948</a:t>
            </a:r>
          </a:p>
        </p:txBody>
      </p:sp>
    </p:spTree>
    <p:extLst>
      <p:ext uri="{BB962C8B-B14F-4D97-AF65-F5344CB8AC3E}">
        <p14:creationId xmlns:p14="http://schemas.microsoft.com/office/powerpoint/2010/main" val="1516851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print on a wood surface&#10;&#10;Description automatically generated">
            <a:extLst>
              <a:ext uri="{FF2B5EF4-FFF2-40B4-BE49-F238E27FC236}">
                <a16:creationId xmlns:a16="http://schemas.microsoft.com/office/drawing/2014/main" id="{941C39DF-1D44-27AD-DEED-5E12F0993C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95" y="3429000"/>
            <a:ext cx="4572000" cy="3429000"/>
          </a:xfrm>
          <a:prstGeom prst="rect">
            <a:avLst/>
          </a:prstGeom>
        </p:spPr>
      </p:pic>
      <p:pic>
        <p:nvPicPr>
          <p:cNvPr id="8" name="Picture 7" descr="A piece of paper with a hole in the middle&#10;&#10;Description automatically generated">
            <a:extLst>
              <a:ext uri="{FF2B5EF4-FFF2-40B4-BE49-F238E27FC236}">
                <a16:creationId xmlns:a16="http://schemas.microsoft.com/office/drawing/2014/main" id="{37F3F6BB-6621-227C-E066-5EA14D2705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20" y="112544"/>
            <a:ext cx="5310433" cy="3982825"/>
          </a:xfrm>
          <a:prstGeom prst="rect">
            <a:avLst/>
          </a:prstGeom>
        </p:spPr>
      </p:pic>
      <p:pic>
        <p:nvPicPr>
          <p:cNvPr id="10" name="Picture 9" descr="A piece of paper with writing on it&#10;&#10;Description automatically generated">
            <a:extLst>
              <a:ext uri="{FF2B5EF4-FFF2-40B4-BE49-F238E27FC236}">
                <a16:creationId xmlns:a16="http://schemas.microsoft.com/office/drawing/2014/main" id="{02FF1584-10D5-1F70-8A72-1B04BF1576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98504" y="2370038"/>
            <a:ext cx="4794124" cy="3595593"/>
          </a:xfrm>
          <a:prstGeom prst="rect">
            <a:avLst/>
          </a:prstGeom>
        </p:spPr>
      </p:pic>
      <p:pic>
        <p:nvPicPr>
          <p:cNvPr id="12" name="Picture 11" descr="A paper with a diagram&#10;&#10;Description automatically generated with medium confidence">
            <a:extLst>
              <a:ext uri="{FF2B5EF4-FFF2-40B4-BE49-F238E27FC236}">
                <a16:creationId xmlns:a16="http://schemas.microsoft.com/office/drawing/2014/main" id="{C1D7957A-C624-4AF5-66A2-A14C20CEDE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939" y="0"/>
            <a:ext cx="4239061" cy="31792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294F8FE-619C-26D6-3392-F97B74C0009E}"/>
              </a:ext>
            </a:extLst>
          </p:cNvPr>
          <p:cNvSpPr txBox="1"/>
          <p:nvPr/>
        </p:nvSpPr>
        <p:spPr>
          <a:xfrm>
            <a:off x="9151990" y="3418026"/>
            <a:ext cx="29124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Records from file “L.F. Pearce – Kitwanga” 1926-1929, </a:t>
            </a:r>
            <a:r>
              <a:rPr lang="en-CA" sz="2400" i="1" dirty="0"/>
              <a:t>L.F. Pearce’s Land Department Files</a:t>
            </a:r>
          </a:p>
        </p:txBody>
      </p:sp>
    </p:spTree>
    <p:extLst>
      <p:ext uri="{BB962C8B-B14F-4D97-AF65-F5344CB8AC3E}">
        <p14:creationId xmlns:p14="http://schemas.microsoft.com/office/powerpoint/2010/main" val="38940151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1681" y="624109"/>
            <a:ext cx="8911687" cy="5343553"/>
          </a:xfrm>
        </p:spPr>
        <p:txBody>
          <a:bodyPr>
            <a:normAutofit/>
          </a:bodyPr>
          <a:lstStyle/>
          <a:p>
            <a:r>
              <a:rPr lang="en-CA" dirty="0"/>
              <a:t>Contact us: </a:t>
            </a:r>
            <a:br>
              <a:rPr lang="en-CA" dirty="0"/>
            </a:br>
            <a:r>
              <a:rPr lang="en-CA" dirty="0"/>
              <a:t>Hudson’s Bay Company Archives </a:t>
            </a:r>
            <a:br>
              <a:rPr lang="en-CA" dirty="0"/>
            </a:br>
            <a:r>
              <a:rPr lang="en-CA" dirty="0"/>
              <a:t>Email: </a:t>
            </a:r>
            <a:r>
              <a:rPr lang="en-CA" dirty="0">
                <a:solidFill>
                  <a:srgbClr val="0070C0"/>
                </a:solidFill>
                <a:hlinkClick r:id="rId2"/>
              </a:rPr>
              <a:t>hbca@gov.mb.ca</a:t>
            </a:r>
            <a:r>
              <a:rPr lang="en-CA" dirty="0">
                <a:solidFill>
                  <a:srgbClr val="0070C0"/>
                </a:solidFill>
              </a:rPr>
              <a:t> </a:t>
            </a:r>
            <a:br>
              <a:rPr lang="en-CA" dirty="0"/>
            </a:br>
            <a:br>
              <a:rPr lang="en-CA" dirty="0"/>
            </a:br>
            <a:r>
              <a:rPr lang="en-CA" dirty="0"/>
              <a:t>Telephone: 204-945-4949 </a:t>
            </a:r>
            <a:br>
              <a:rPr lang="en-CA" dirty="0"/>
            </a:br>
            <a:br>
              <a:rPr lang="en-CA" dirty="0"/>
            </a:br>
            <a:r>
              <a:rPr lang="en-CA" dirty="0"/>
              <a:t>Michelle Rydz, Archivist </a:t>
            </a:r>
            <a:br>
              <a:rPr lang="en-CA" dirty="0"/>
            </a:br>
            <a:r>
              <a:rPr lang="en-CA" dirty="0"/>
              <a:t>Email: </a:t>
            </a:r>
            <a:r>
              <a:rPr lang="en-CA" dirty="0">
                <a:solidFill>
                  <a:schemeClr val="tx2"/>
                </a:solidFill>
                <a:hlinkClick r:id="rId3"/>
              </a:rPr>
              <a:t>michelle.rydz@gov.mb.ca</a:t>
            </a:r>
            <a:r>
              <a:rPr lang="en-CA" dirty="0">
                <a:solidFill>
                  <a:schemeClr val="tx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9883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aper with writing on it&#10;&#10;Description automatically generated">
            <a:extLst>
              <a:ext uri="{FF2B5EF4-FFF2-40B4-BE49-F238E27FC236}">
                <a16:creationId xmlns:a16="http://schemas.microsoft.com/office/drawing/2014/main" id="{EC1842D0-68AA-4B92-28EE-752E9D2F1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378" y="198783"/>
            <a:ext cx="7103165" cy="53273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7952F8-67E9-771C-C984-602B42A830A9}"/>
              </a:ext>
            </a:extLst>
          </p:cNvPr>
          <p:cNvSpPr txBox="1"/>
          <p:nvPr/>
        </p:nvSpPr>
        <p:spPr>
          <a:xfrm>
            <a:off x="2621021" y="5950226"/>
            <a:ext cx="84018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i="0" dirty="0">
                <a:solidFill>
                  <a:srgbClr val="2C3135"/>
                </a:solidFill>
                <a:effectLst/>
                <a:latin typeface="Open Sans" panose="020B0606030504020204" pitchFamily="34" charset="0"/>
              </a:rPr>
              <a:t>HBCA A.37/19 (H4-MB1-OS1-10) </a:t>
            </a:r>
            <a:r>
              <a:rPr lang="en-CA" sz="1600" b="0" i="1" dirty="0">
                <a:solidFill>
                  <a:srgbClr val="2C3135"/>
                </a:solidFill>
                <a:effectLst/>
                <a:latin typeface="Open Sans" panose="020B0606030504020204" pitchFamily="34" charset="0"/>
              </a:rPr>
              <a:t>HBC to H.M. Queen Victoria: Deed of Surrender, [1869].</a:t>
            </a:r>
            <a:endParaRPr lang="en-CA" sz="1600" i="1" dirty="0"/>
          </a:p>
        </p:txBody>
      </p:sp>
    </p:spTree>
    <p:extLst>
      <p:ext uri="{BB962C8B-B14F-4D97-AF65-F5344CB8AC3E}">
        <p14:creationId xmlns:p14="http://schemas.microsoft.com/office/powerpoint/2010/main" val="2941137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25FAD-2A70-4E38-A688-BDA527B83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513314"/>
          </a:xfrm>
        </p:spPr>
        <p:txBody>
          <a:bodyPr>
            <a:normAutofit fontScale="90000"/>
          </a:bodyPr>
          <a:lstStyle/>
          <a:p>
            <a:r>
              <a:rPr lang="en-CA" dirty="0"/>
              <a:t>HBC Land Administration after 1870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C72189-EC7A-D242-9DCB-37A46DCA81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4886" y="1620286"/>
            <a:ext cx="8915400" cy="3777622"/>
          </a:xfrm>
        </p:spPr>
        <p:txBody>
          <a:bodyPr/>
          <a:lstStyle/>
          <a:p>
            <a:r>
              <a:rPr lang="en-CA" sz="2400" b="1" dirty="0"/>
              <a:t>Land Department </a:t>
            </a:r>
            <a:r>
              <a:rPr lang="en-CA" sz="2400" dirty="0"/>
              <a:t>was created in 1874</a:t>
            </a:r>
          </a:p>
          <a:p>
            <a:r>
              <a:rPr lang="en-CA" sz="2400" dirty="0"/>
              <a:t>Land in BC was administered by the </a:t>
            </a:r>
            <a:r>
              <a:rPr lang="en-CA" sz="2400" b="1" dirty="0"/>
              <a:t>Western Department </a:t>
            </a:r>
            <a:r>
              <a:rPr lang="en-CA" sz="2400" dirty="0"/>
              <a:t>until 1891</a:t>
            </a:r>
          </a:p>
          <a:p>
            <a:r>
              <a:rPr lang="en-CA" sz="2400" dirty="0"/>
              <a:t>The Land Department fell under the administration of the </a:t>
            </a:r>
            <a:r>
              <a:rPr lang="en-CA" sz="2400" b="1" dirty="0"/>
              <a:t>Commissioner’s Office </a:t>
            </a:r>
            <a:r>
              <a:rPr lang="en-CA" sz="2400" dirty="0"/>
              <a:t>(HBC’s headquarters in Canada) from 1892 to 1910</a:t>
            </a:r>
          </a:p>
          <a:p>
            <a:r>
              <a:rPr lang="en-CA" sz="2400" dirty="0"/>
              <a:t>The Land Department reported directly to the </a:t>
            </a:r>
            <a:r>
              <a:rPr lang="en-CA" sz="2400" b="1" dirty="0"/>
              <a:t>Governor and Committee</a:t>
            </a:r>
            <a:r>
              <a:rPr lang="en-CA" sz="2400" dirty="0"/>
              <a:t> from 1910 until 1961 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995699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52110-C140-364A-97DE-A97504DF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34907"/>
          </a:xfrm>
        </p:spPr>
        <p:txBody>
          <a:bodyPr>
            <a:normAutofit/>
          </a:bodyPr>
          <a:lstStyle/>
          <a:p>
            <a:r>
              <a:rPr lang="en-CA" sz="3200" dirty="0"/>
              <a:t>Finalization of the Deed of Surrender, 1924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478198-A04A-E490-8AD1-D47F2F316B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572126"/>
            <a:ext cx="8915400" cy="4339096"/>
          </a:xfrm>
        </p:spPr>
        <p:txBody>
          <a:bodyPr/>
          <a:lstStyle/>
          <a:p>
            <a:r>
              <a:rPr lang="en-CA" sz="2000" dirty="0"/>
              <a:t>There was a clause in the Deed of Surrender that gave HBC and the Dominion Government 50 years to finalize the disposition of lands (December 23, 1920) </a:t>
            </a:r>
          </a:p>
          <a:p>
            <a:r>
              <a:rPr lang="en-CA" sz="2000" dirty="0"/>
              <a:t>HBC entered negotiations with the Canadian government in 1924 </a:t>
            </a:r>
          </a:p>
          <a:p>
            <a:r>
              <a:rPr lang="en-CA" sz="2000" dirty="0"/>
              <a:t>At the centre of the 1924 negotiations were the surrender of all lands that HBC held title to “situated within Forest Reserves, Dominion Parks and Indian Reserves in the Fertile Belt.” </a:t>
            </a:r>
          </a:p>
          <a:p>
            <a:r>
              <a:rPr lang="en-CA" sz="2000" dirty="0"/>
              <a:t>HBC was to be compensated for all the land that they surrendered in these areas with other land</a:t>
            </a:r>
          </a:p>
          <a:p>
            <a:r>
              <a:rPr lang="en-CA" sz="2000" dirty="0"/>
              <a:t>Actual land selection and the legal process of obtaining land patents went on until 1930 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9120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several papers&#10;&#10;Description automatically generated">
            <a:extLst>
              <a:ext uri="{FF2B5EF4-FFF2-40B4-BE49-F238E27FC236}">
                <a16:creationId xmlns:a16="http://schemas.microsoft.com/office/drawing/2014/main" id="{0F6C821C-6207-BA15-E5C3-8AA661053E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43" y="709128"/>
            <a:ext cx="5946710" cy="4460033"/>
          </a:xfrm>
          <a:prstGeom prst="rect">
            <a:avLst/>
          </a:prstGeom>
        </p:spPr>
      </p:pic>
      <p:pic>
        <p:nvPicPr>
          <p:cNvPr id="7" name="Picture 6" descr="A stack of papers with writing on them&#10;&#10;Description automatically generated">
            <a:extLst>
              <a:ext uri="{FF2B5EF4-FFF2-40B4-BE49-F238E27FC236}">
                <a16:creationId xmlns:a16="http://schemas.microsoft.com/office/drawing/2014/main" id="{C945BFD7-FF0B-CDFF-4FF6-E61310958E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335" y="1222311"/>
            <a:ext cx="5573484" cy="41801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FDCFFE-63C5-3933-ADA4-D2F0144E4926}"/>
              </a:ext>
            </a:extLst>
          </p:cNvPr>
          <p:cNvSpPr txBox="1"/>
          <p:nvPr/>
        </p:nvSpPr>
        <p:spPr>
          <a:xfrm>
            <a:off x="1517780" y="5812971"/>
            <a:ext cx="9909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Records are from file HBCA RG1/14/27 Indian Reserves, 1919-1926 in the records series </a:t>
            </a:r>
            <a:r>
              <a:rPr lang="en-CA" i="1" dirty="0"/>
              <a:t>Hudson’s Bay Company land account correspondence </a:t>
            </a:r>
            <a:r>
              <a:rPr lang="en-CA" dirty="0"/>
              <a:t>(Land Department)</a:t>
            </a:r>
          </a:p>
        </p:txBody>
      </p:sp>
    </p:spTree>
    <p:extLst>
      <p:ext uri="{BB962C8B-B14F-4D97-AF65-F5344CB8AC3E}">
        <p14:creationId xmlns:p14="http://schemas.microsoft.com/office/powerpoint/2010/main" val="42032339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1">
            <a:extLst>
              <a:ext uri="{FF2B5EF4-FFF2-40B4-BE49-F238E27FC236}">
                <a16:creationId xmlns:a16="http://schemas.microsoft.com/office/drawing/2014/main" id="{D2B82E2D-5822-450E-85CC-AE5EDD01EC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shelf with papers in it&#10;&#10;Description automatically generated">
            <a:extLst>
              <a:ext uri="{FF2B5EF4-FFF2-40B4-BE49-F238E27FC236}">
                <a16:creationId xmlns:a16="http://schemas.microsoft.com/office/drawing/2014/main" id="{D5FD4E79-C381-A26A-8E14-83CE966520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98" b="10498"/>
          <a:stretch/>
        </p:blipFill>
        <p:spPr>
          <a:xfrm rot="5400000">
            <a:off x="-1397201" y="1397203"/>
            <a:ext cx="6858000" cy="4063593"/>
          </a:xfrm>
          <a:prstGeom prst="rect">
            <a:avLst/>
          </a:prstGeom>
        </p:spPr>
      </p:pic>
      <p:pic>
        <p:nvPicPr>
          <p:cNvPr id="7" name="Picture 6" descr="A shelf with books in it&#10;&#10;Description automatically generated">
            <a:extLst>
              <a:ext uri="{FF2B5EF4-FFF2-40B4-BE49-F238E27FC236}">
                <a16:creationId xmlns:a16="http://schemas.microsoft.com/office/drawing/2014/main" id="{08927E2E-BB5B-BB79-4F67-DE4F52757D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98" b="10498"/>
          <a:stretch/>
        </p:blipFill>
        <p:spPr>
          <a:xfrm rot="5400000">
            <a:off x="2667000" y="1397203"/>
            <a:ext cx="6858000" cy="4063593"/>
          </a:xfrm>
          <a:prstGeom prst="rect">
            <a:avLst/>
          </a:prstGeom>
        </p:spPr>
      </p:pic>
      <p:pic>
        <p:nvPicPr>
          <p:cNvPr id="12" name="Picture 11" descr="A shelf with books on it&#10;&#10;Description automatically generated">
            <a:extLst>
              <a:ext uri="{FF2B5EF4-FFF2-40B4-BE49-F238E27FC236}">
                <a16:creationId xmlns:a16="http://schemas.microsoft.com/office/drawing/2014/main" id="{82FC6820-BBD1-C447-99E6-FB109E9A83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6" r="23964"/>
          <a:stretch/>
        </p:blipFill>
        <p:spPr>
          <a:xfrm>
            <a:off x="8128407" y="10"/>
            <a:ext cx="406359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3767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53B4A-728A-71A3-7357-9E2B3170F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642628"/>
          </a:xfrm>
        </p:spPr>
        <p:txBody>
          <a:bodyPr>
            <a:normAutofit/>
          </a:bodyPr>
          <a:lstStyle/>
          <a:p>
            <a:r>
              <a:rPr lang="en-CA" sz="2800" dirty="0"/>
              <a:t>Rupert’s Land Trading Company (RLTC), 1938-1972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8F1D09-ED42-6407-6929-EDA7E34EB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697372"/>
            <a:ext cx="8915400" cy="3777622"/>
          </a:xfrm>
        </p:spPr>
        <p:txBody>
          <a:bodyPr/>
          <a:lstStyle/>
          <a:p>
            <a:r>
              <a:rPr lang="en-CA" dirty="0"/>
              <a:t>In 1945, it was decided that RLTC would be used as a tax shelter to hold and acquire HBC staff houses and mortgages</a:t>
            </a:r>
          </a:p>
          <a:p>
            <a:r>
              <a:rPr lang="en-CA" dirty="0"/>
              <a:t>By 1947, HBC was leasing all of its stores, dwellings and other properties from RLTC </a:t>
            </a:r>
          </a:p>
          <a:p>
            <a:r>
              <a:rPr lang="en-CA" dirty="0"/>
              <a:t>In 1955, a Quebec version of this company was established to reduce double taxation in that province </a:t>
            </a:r>
          </a:p>
          <a:p>
            <a:r>
              <a:rPr lang="en-CA" dirty="0"/>
              <a:t>In 1961, HBC transferred the duties and responsibilities of the Land Department to the Rupert’s Land Trading Company</a:t>
            </a:r>
          </a:p>
          <a:p>
            <a:r>
              <a:rPr lang="en-CA" dirty="0"/>
              <a:t>RLTC oversaw the process of obtaining mineral titles in HBC’s name for approx. 5 million acres of land which had previously been sold without having the title transferred</a:t>
            </a:r>
          </a:p>
        </p:txBody>
      </p:sp>
    </p:spTree>
    <p:extLst>
      <p:ext uri="{BB962C8B-B14F-4D97-AF65-F5344CB8AC3E}">
        <p14:creationId xmlns:p14="http://schemas.microsoft.com/office/powerpoint/2010/main" val="37388581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close-up of a book&#10;&#10;Description automatically generated">
            <a:extLst>
              <a:ext uri="{FF2B5EF4-FFF2-40B4-BE49-F238E27FC236}">
                <a16:creationId xmlns:a16="http://schemas.microsoft.com/office/drawing/2014/main" id="{1314D18E-2016-4E16-C5C2-9152D02583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6" r="2" b="1518"/>
          <a:stretch/>
        </p:blipFill>
        <p:spPr>
          <a:xfrm rot="5400000">
            <a:off x="54011" y="1341376"/>
            <a:ext cx="5750293" cy="4181917"/>
          </a:xfrm>
          <a:prstGeom prst="rect">
            <a:avLst/>
          </a:prstGeom>
        </p:spPr>
      </p:pic>
      <p:pic>
        <p:nvPicPr>
          <p:cNvPr id="5" name="Picture 4" descr="A close-up of several papers&#10;&#10;Description automatically generated">
            <a:extLst>
              <a:ext uri="{FF2B5EF4-FFF2-40B4-BE49-F238E27FC236}">
                <a16:creationId xmlns:a16="http://schemas.microsoft.com/office/drawing/2014/main" id="{3F00992F-862C-BB06-EEE2-7F1D1F6AE5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" r="3" b="38244"/>
          <a:stretch/>
        </p:blipFill>
        <p:spPr>
          <a:xfrm>
            <a:off x="5186775" y="557188"/>
            <a:ext cx="6167025" cy="2785948"/>
          </a:xfrm>
          <a:prstGeom prst="rect">
            <a:avLst/>
          </a:prstGeom>
        </p:spPr>
      </p:pic>
      <p:pic>
        <p:nvPicPr>
          <p:cNvPr id="9" name="Picture 8" descr="A close-up of a book&#10;&#10;Description automatically generated">
            <a:extLst>
              <a:ext uri="{FF2B5EF4-FFF2-40B4-BE49-F238E27FC236}">
                <a16:creationId xmlns:a16="http://schemas.microsoft.com/office/drawing/2014/main" id="{397F60FE-D367-3EF4-5B04-E848698F8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30" r="3" b="20694"/>
          <a:stretch/>
        </p:blipFill>
        <p:spPr>
          <a:xfrm>
            <a:off x="5186774" y="3514851"/>
            <a:ext cx="6167025" cy="279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852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ack of files on a table&#10;&#10;Description automatically generated">
            <a:extLst>
              <a:ext uri="{FF2B5EF4-FFF2-40B4-BE49-F238E27FC236}">
                <a16:creationId xmlns:a16="http://schemas.microsoft.com/office/drawing/2014/main" id="{53D403BC-A754-E323-550C-2465BCBD7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75482" y="857250"/>
            <a:ext cx="6858000" cy="5143500"/>
          </a:xfrm>
          <a:prstGeom prst="rect">
            <a:avLst/>
          </a:prstGeom>
        </p:spPr>
      </p:pic>
      <p:pic>
        <p:nvPicPr>
          <p:cNvPr id="7" name="Picture 6" descr="A book with writing on it&#10;&#10;Description automatically generated">
            <a:extLst>
              <a:ext uri="{FF2B5EF4-FFF2-40B4-BE49-F238E27FC236}">
                <a16:creationId xmlns:a16="http://schemas.microsoft.com/office/drawing/2014/main" id="{58B68C85-99A9-11A2-C1AB-4BAC9058D3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984" y="135294"/>
            <a:ext cx="7564016" cy="56730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A7C69C-343F-252A-C4BD-9506240C9FDA}"/>
              </a:ext>
            </a:extLst>
          </p:cNvPr>
          <p:cNvSpPr txBox="1"/>
          <p:nvPr/>
        </p:nvSpPr>
        <p:spPr>
          <a:xfrm>
            <a:off x="5430417" y="5943600"/>
            <a:ext cx="6587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From file “Sundry Sale 71 – La Cloche”, 1926-1934. </a:t>
            </a:r>
            <a:r>
              <a:rPr lang="en-CA" i="1" dirty="0"/>
              <a:t>Land Department Sundry Sale files </a:t>
            </a:r>
            <a:r>
              <a:rPr lang="en-CA" dirty="0"/>
              <a:t>series </a:t>
            </a:r>
          </a:p>
        </p:txBody>
      </p:sp>
    </p:spTree>
    <p:extLst>
      <p:ext uri="{BB962C8B-B14F-4D97-AF65-F5344CB8AC3E}">
        <p14:creationId xmlns:p14="http://schemas.microsoft.com/office/powerpoint/2010/main" val="2359481842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211</TotalTime>
  <Words>455</Words>
  <Application>Microsoft Office PowerPoint</Application>
  <PresentationFormat>Widescreen</PresentationFormat>
  <Paragraphs>26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Century Gothic</vt:lpstr>
      <vt:lpstr>Open Sans</vt:lpstr>
      <vt:lpstr>Wingdings 3</vt:lpstr>
      <vt:lpstr>Wisp</vt:lpstr>
      <vt:lpstr>Hudson’s Bay  Company Archives</vt:lpstr>
      <vt:lpstr>PowerPoint Presentation</vt:lpstr>
      <vt:lpstr>HBC Land Administration after 1870</vt:lpstr>
      <vt:lpstr>Finalization of the Deed of Surrender, 1924 </vt:lpstr>
      <vt:lpstr>PowerPoint Presentation</vt:lpstr>
      <vt:lpstr>PowerPoint Presentation</vt:lpstr>
      <vt:lpstr>Rupert’s Land Trading Company (RLTC), 1938-1972</vt:lpstr>
      <vt:lpstr>PowerPoint Presentation</vt:lpstr>
      <vt:lpstr>PowerPoint Presentation</vt:lpstr>
      <vt:lpstr>PowerPoint Presentation</vt:lpstr>
      <vt:lpstr>PowerPoint Presentation</vt:lpstr>
      <vt:lpstr>Contact us:  Hudson’s Bay Company Archives  Email: hbca@gov.mb.ca   Telephone: 204-945-4949   Michelle Rydz, Archivist  Email: michelle.rydz@gov.mb.ca </vt:lpstr>
    </vt:vector>
  </TitlesOfParts>
  <Company>Government of Manitoba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Hudson’s Bay  Company Archives</dc:title>
  <dc:creator>Rydz, Michelle</dc:creator>
  <cp:lastModifiedBy>Rydz, Michelle</cp:lastModifiedBy>
  <cp:revision>3</cp:revision>
  <dcterms:created xsi:type="dcterms:W3CDTF">2024-10-29T17:03:17Z</dcterms:created>
  <dcterms:modified xsi:type="dcterms:W3CDTF">2024-10-29T20:40:33Z</dcterms:modified>
</cp:coreProperties>
</file>