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518" r:id="rId3"/>
    <p:sldId id="857" r:id="rId4"/>
    <p:sldId id="858" r:id="rId5"/>
    <p:sldId id="619" r:id="rId6"/>
    <p:sldId id="617" r:id="rId7"/>
    <p:sldId id="310" r:id="rId8"/>
    <p:sldId id="314" r:id="rId9"/>
    <p:sldId id="315" r:id="rId10"/>
    <p:sldId id="860" r:id="rId11"/>
    <p:sldId id="618" r:id="rId12"/>
    <p:sldId id="862" r:id="rId13"/>
    <p:sldId id="595" r:id="rId14"/>
    <p:sldId id="863" r:id="rId15"/>
    <p:sldId id="596" r:id="rId16"/>
    <p:sldId id="864" r:id="rId17"/>
  </p:sldIdLst>
  <p:sldSz cx="12192000" cy="6858000"/>
  <p:notesSz cx="6858000" cy="91440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C9072B-F644-1B48-748D-457486EFC54E}" name="Burton, Heather Shail (she-elle)" initials="HB" userId="S::heathershail.burton@rcaanc-cirnac.gc.ca::8a7b61c0-696e-41fb-8ec5-0001ff8b8321" providerId="AD"/>
  <p188:author id="{51D1D141-752F-2DD1-0182-970782AE792D}" name="Amanda Fletcher" initials="AF" userId="Amanda Fletcher" providerId="None"/>
  <p188:author id="{8B7EAF8B-0BC4-2540-0595-57FD8AAD568E}" name="Dessureault, Camille (elle-she)" initials="CD" userId="S::camille.dessureault@rcaanc-cirnac.gc.ca::9401a38b-710a-4c4b-9af8-fe5e0cd0f37a" providerId="AD"/>
  <p188:author id="{88A24BDC-A573-7851-E2C3-EBE16FE60DCC}" name="Rudyk, Stephanie (she)" initials="RS(" userId="S::stephanie.rudyk@rcaanc-cirnac.gc.ca::5cf2b844-1da0-4111-bedc-7bbdfd1f3cb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690" autoAdjust="0"/>
  </p:normalViewPr>
  <p:slideViewPr>
    <p:cSldViewPr snapToGrid="0">
      <p:cViewPr varScale="1">
        <p:scale>
          <a:sx n="65" d="100"/>
          <a:sy n="65" d="100"/>
        </p:scale>
        <p:origin x="68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30E59-EADC-46D1-92A2-E2095A433AE4}" type="datetimeFigureOut">
              <a:rPr lang="en-US" smtClean="0"/>
              <a:t>10/28/2024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9CBEDE-7830-4D93-B011-39D18156B9FF}" type="slidenum">
              <a:rPr lang="en-US" smtClean="0"/>
              <a:t>‹#›</a:t>
            </a:fld>
            <a:endParaRPr lang="en-US"/>
          </a:p>
        </p:txBody>
      </p:sp>
    </p:spTree>
    <p:extLst>
      <p:ext uri="{BB962C8B-B14F-4D97-AF65-F5344CB8AC3E}">
        <p14:creationId xmlns:p14="http://schemas.microsoft.com/office/powerpoint/2010/main" val="3570248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58246" eaLnBrk="0" hangingPunct="0">
              <a:defRPr>
                <a:solidFill>
                  <a:schemeClr val="tx1"/>
                </a:solidFill>
                <a:latin typeface="Verdana" pitchFamily="34" charset="0"/>
              </a:defRPr>
            </a:lvl1pPr>
            <a:lvl2pPr marL="770549" indent="-296365" defTabSz="958246" eaLnBrk="0" hangingPunct="0">
              <a:defRPr>
                <a:solidFill>
                  <a:schemeClr val="tx1"/>
                </a:solidFill>
                <a:latin typeface="Verdana" pitchFamily="34" charset="0"/>
              </a:defRPr>
            </a:lvl2pPr>
            <a:lvl3pPr marL="1185461" indent="-237093" defTabSz="958246" eaLnBrk="0" hangingPunct="0">
              <a:defRPr>
                <a:solidFill>
                  <a:schemeClr val="tx1"/>
                </a:solidFill>
                <a:latin typeface="Verdana" pitchFamily="34" charset="0"/>
              </a:defRPr>
            </a:lvl3pPr>
            <a:lvl4pPr marL="1659644" indent="-237093" defTabSz="958246" eaLnBrk="0" hangingPunct="0">
              <a:defRPr>
                <a:solidFill>
                  <a:schemeClr val="tx1"/>
                </a:solidFill>
                <a:latin typeface="Verdana" pitchFamily="34" charset="0"/>
              </a:defRPr>
            </a:lvl4pPr>
            <a:lvl5pPr marL="2133829" indent="-237093" defTabSz="958246" eaLnBrk="0" hangingPunct="0">
              <a:defRPr>
                <a:solidFill>
                  <a:schemeClr val="tx1"/>
                </a:solidFill>
                <a:latin typeface="Verdana" pitchFamily="34" charset="0"/>
              </a:defRPr>
            </a:lvl5pPr>
            <a:lvl6pPr marL="2608013" indent="-237093" defTabSz="958246" eaLnBrk="0" fontAlgn="base" hangingPunct="0">
              <a:lnSpc>
                <a:spcPct val="90000"/>
              </a:lnSpc>
              <a:spcBef>
                <a:spcPct val="0"/>
              </a:spcBef>
              <a:spcAft>
                <a:spcPct val="37000"/>
              </a:spcAft>
              <a:defRPr>
                <a:solidFill>
                  <a:schemeClr val="tx1"/>
                </a:solidFill>
                <a:latin typeface="Verdana" pitchFamily="34" charset="0"/>
              </a:defRPr>
            </a:lvl6pPr>
            <a:lvl7pPr marL="3082196" indent="-237093" defTabSz="958246" eaLnBrk="0" fontAlgn="base" hangingPunct="0">
              <a:lnSpc>
                <a:spcPct val="90000"/>
              </a:lnSpc>
              <a:spcBef>
                <a:spcPct val="0"/>
              </a:spcBef>
              <a:spcAft>
                <a:spcPct val="37000"/>
              </a:spcAft>
              <a:defRPr>
                <a:solidFill>
                  <a:schemeClr val="tx1"/>
                </a:solidFill>
                <a:latin typeface="Verdana" pitchFamily="34" charset="0"/>
              </a:defRPr>
            </a:lvl7pPr>
            <a:lvl8pPr marL="3556381" indent="-237093" defTabSz="958246" eaLnBrk="0" fontAlgn="base" hangingPunct="0">
              <a:lnSpc>
                <a:spcPct val="90000"/>
              </a:lnSpc>
              <a:spcBef>
                <a:spcPct val="0"/>
              </a:spcBef>
              <a:spcAft>
                <a:spcPct val="37000"/>
              </a:spcAft>
              <a:defRPr>
                <a:solidFill>
                  <a:schemeClr val="tx1"/>
                </a:solidFill>
                <a:latin typeface="Verdana" pitchFamily="34" charset="0"/>
              </a:defRPr>
            </a:lvl8pPr>
            <a:lvl9pPr marL="4030564" indent="-237093" defTabSz="958246" eaLnBrk="0" fontAlgn="base" hangingPunct="0">
              <a:lnSpc>
                <a:spcPct val="90000"/>
              </a:lnSpc>
              <a:spcBef>
                <a:spcPct val="0"/>
              </a:spcBef>
              <a:spcAft>
                <a:spcPct val="37000"/>
              </a:spcAft>
              <a:defRPr>
                <a:solidFill>
                  <a:schemeClr val="tx1"/>
                </a:solidFill>
                <a:latin typeface="Verdana" pitchFamily="34" charset="0"/>
              </a:defRPr>
            </a:lvl9pPr>
          </a:lstStyle>
          <a:p>
            <a:pPr eaLnBrk="1" hangingPunct="1"/>
            <a:fld id="{124F3551-6772-4ED3-AD12-7448C81BF950}" type="slidenum">
              <a:rPr lang="en-CA" altLang="en-US" smtClean="0">
                <a:latin typeface="Arial" charset="0"/>
              </a:rPr>
              <a:pPr eaLnBrk="1" hangingPunct="1"/>
              <a:t>1</a:t>
            </a:fld>
            <a:endParaRPr lang="en-CA" altLang="en-US" dirty="0">
              <a:latin typeface="Arial"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7759558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11</a:t>
            </a:fld>
            <a:endParaRPr lang="en-US"/>
          </a:p>
        </p:txBody>
      </p:sp>
    </p:spTree>
    <p:extLst>
      <p:ext uri="{BB962C8B-B14F-4D97-AF65-F5344CB8AC3E}">
        <p14:creationId xmlns:p14="http://schemas.microsoft.com/office/powerpoint/2010/main" val="128100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12</a:t>
            </a:fld>
            <a:endParaRPr lang="en-US"/>
          </a:p>
        </p:txBody>
      </p:sp>
    </p:spTree>
    <p:extLst>
      <p:ext uri="{BB962C8B-B14F-4D97-AF65-F5344CB8AC3E}">
        <p14:creationId xmlns:p14="http://schemas.microsoft.com/office/powerpoint/2010/main" val="3256034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13</a:t>
            </a:fld>
            <a:endParaRPr lang="en-US"/>
          </a:p>
        </p:txBody>
      </p:sp>
    </p:spTree>
    <p:extLst>
      <p:ext uri="{BB962C8B-B14F-4D97-AF65-F5344CB8AC3E}">
        <p14:creationId xmlns:p14="http://schemas.microsoft.com/office/powerpoint/2010/main" val="36564309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14</a:t>
            </a:fld>
            <a:endParaRPr lang="en-US"/>
          </a:p>
        </p:txBody>
      </p:sp>
    </p:spTree>
    <p:extLst>
      <p:ext uri="{BB962C8B-B14F-4D97-AF65-F5344CB8AC3E}">
        <p14:creationId xmlns:p14="http://schemas.microsoft.com/office/powerpoint/2010/main" val="3373098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15</a:t>
            </a:fld>
            <a:endParaRPr lang="en-US"/>
          </a:p>
        </p:txBody>
      </p:sp>
    </p:spTree>
    <p:extLst>
      <p:ext uri="{BB962C8B-B14F-4D97-AF65-F5344CB8AC3E}">
        <p14:creationId xmlns:p14="http://schemas.microsoft.com/office/powerpoint/2010/main" val="427703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7000"/>
              </a:lnSpc>
              <a:spcBef>
                <a:spcPts val="600"/>
              </a:spcBef>
              <a:spcAft>
                <a:spcPts val="1200"/>
              </a:spcAft>
              <a:buClrTx/>
              <a:buSzTx/>
              <a:buFontTx/>
              <a:buNone/>
              <a:tabLst/>
              <a:defRPr/>
            </a:pPr>
            <a:endParaRPr lang="en-US" altLang="en-US" sz="1200" b="1" kern="0" dirty="0">
              <a:latin typeface="Arial"/>
              <a:cs typeface="Arial"/>
            </a:endParaRPr>
          </a:p>
          <a:p>
            <a:pPr marL="0" marR="0">
              <a:lnSpc>
                <a:spcPct val="107000"/>
              </a:lnSpc>
              <a:spcBef>
                <a:spcPts val="600"/>
              </a:spcBef>
              <a:spcAft>
                <a:spcPts val="1200"/>
              </a:spcAft>
            </a:pPr>
            <a:endParaRPr lang="en-CA"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2</a:t>
            </a:fld>
            <a:endParaRPr kumimoji="0" lang="en-CA"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5523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1364204" rtl="0" eaLnBrk="1" fontAlgn="base" latinLnBrk="0" hangingPunct="1">
              <a:lnSpc>
                <a:spcPct val="100000"/>
              </a:lnSpc>
              <a:spcBef>
                <a:spcPct val="0"/>
              </a:spcBef>
              <a:spcAft>
                <a:spcPct val="0"/>
              </a:spcAft>
              <a:buClrTx/>
              <a:buSzTx/>
              <a:buFontTx/>
              <a:buNone/>
              <a:tabLst/>
              <a:defRPr/>
            </a:pPr>
            <a:fld id="{FE284EBD-CBB1-4A99-ABB1-E39FD7904359}" type="slidenum">
              <a:rPr kumimoji="0" lang="en-CA" sz="18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1364204" rtl="0" eaLnBrk="1" fontAlgn="base" latinLnBrk="0" hangingPunct="1">
                <a:lnSpc>
                  <a:spcPct val="100000"/>
                </a:lnSpc>
                <a:spcBef>
                  <a:spcPct val="0"/>
                </a:spcBef>
                <a:spcAft>
                  <a:spcPct val="0"/>
                </a:spcAft>
                <a:buClrTx/>
                <a:buSzTx/>
                <a:buFontTx/>
                <a:buNone/>
                <a:tabLst/>
                <a:defRPr/>
              </a:pPr>
              <a:t>3</a:t>
            </a:fld>
            <a:endParaRPr kumimoji="0" lang="en-CA" sz="18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16981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4</a:t>
            </a:fld>
            <a:endParaRPr lang="en-US"/>
          </a:p>
        </p:txBody>
      </p:sp>
    </p:spTree>
    <p:extLst>
      <p:ext uri="{BB962C8B-B14F-4D97-AF65-F5344CB8AC3E}">
        <p14:creationId xmlns:p14="http://schemas.microsoft.com/office/powerpoint/2010/main" val="3986731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5</a:t>
            </a:fld>
            <a:endParaRPr lang="en-US"/>
          </a:p>
        </p:txBody>
      </p:sp>
    </p:spTree>
    <p:extLst>
      <p:ext uri="{BB962C8B-B14F-4D97-AF65-F5344CB8AC3E}">
        <p14:creationId xmlns:p14="http://schemas.microsoft.com/office/powerpoint/2010/main" val="3937439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84EBD-CBB1-4A99-ABB1-E39FD79043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8803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84EBD-CBB1-4A99-ABB1-E39FD79043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8043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endParaRPr lang="en-CA" sz="12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84EBD-CBB1-4A99-ABB1-E39FD7904359}"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2451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D9CBEDE-7830-4D93-B011-39D18156B9FF}" type="slidenum">
              <a:rPr lang="en-US" smtClean="0"/>
              <a:t>9</a:t>
            </a:fld>
            <a:endParaRPr lang="en-US"/>
          </a:p>
        </p:txBody>
      </p:sp>
    </p:spTree>
    <p:extLst>
      <p:ext uri="{BB962C8B-B14F-4D97-AF65-F5344CB8AC3E}">
        <p14:creationId xmlns:p14="http://schemas.microsoft.com/office/powerpoint/2010/main" val="3882655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DA75B-EB9A-8195-1547-907824F99E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79A5D1-E9B7-8CC3-AD47-8286160F20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4D1EE7-8E03-F2FF-8DDD-96BBC80FA8E1}"/>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5" name="Footer Placeholder 4">
            <a:extLst>
              <a:ext uri="{FF2B5EF4-FFF2-40B4-BE49-F238E27FC236}">
                <a16:creationId xmlns:a16="http://schemas.microsoft.com/office/drawing/2014/main" id="{79089DAF-080D-4FF7-1C19-AFFD008E15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341E67-1171-C3AF-E514-D81812EC0DEF}"/>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1373580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A0252-3A69-572A-ED25-F5F34E2E8D9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136557B-9B2F-1EAC-7FFF-3F40158E2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92C9F-CCDC-39DF-F71F-FCA154AC2B74}"/>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5" name="Footer Placeholder 4">
            <a:extLst>
              <a:ext uri="{FF2B5EF4-FFF2-40B4-BE49-F238E27FC236}">
                <a16:creationId xmlns:a16="http://schemas.microsoft.com/office/drawing/2014/main" id="{F0D7176A-7E61-27E1-A645-D7242EB8D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6B5C52-7CCD-1C69-C439-868ED9C0E561}"/>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367572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75823-22E4-1DBF-D442-1F3D89285C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FAB3F3-5768-E188-2FA9-9469092B34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121BF2-583C-00E6-A7B6-98853F3C5804}"/>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5" name="Footer Placeholder 4">
            <a:extLst>
              <a:ext uri="{FF2B5EF4-FFF2-40B4-BE49-F238E27FC236}">
                <a16:creationId xmlns:a16="http://schemas.microsoft.com/office/drawing/2014/main" id="{CEF52389-D3C2-5648-985A-67E5E2C803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FEC4EB-B316-BF14-D2D8-EF87281B0258}"/>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2726355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1026" name="Picture 2" descr="\\creative\media$\GRAPHICS 2018\Corporate Branding - Templates\CIRNAC\PNG\CIRNA-RCAANC-Cover-8x1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699" y="0"/>
            <a:ext cx="12204700" cy="6865144"/>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1216" y="209932"/>
            <a:ext cx="5155184" cy="2472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882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descr="\\creative\media$\GRAPHICS 2018\Corporate Branding - Templates\CIRNAC\PNG\PPT-CIRNA-Cover-16x9.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31216" y="209932"/>
            <a:ext cx="3529584" cy="2257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5920316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8"/>
          <p:cNvSpPr>
            <a:spLocks noGrp="1" noChangeArrowheads="1"/>
          </p:cNvSpPr>
          <p:nvPr>
            <p:ph type="sldNum" sz="quarter" idx="4"/>
          </p:nvPr>
        </p:nvSpPr>
        <p:spPr>
          <a:xfrm>
            <a:off x="10769600" y="6400800"/>
            <a:ext cx="1016000" cy="304800"/>
          </a:xfrm>
          <a:prstGeom prst="rect">
            <a:avLst/>
          </a:prstGeom>
          <a:ln/>
        </p:spPr>
        <p:txBody>
          <a:bodyPr/>
          <a:lstStyle>
            <a:lvl1pPr algn="r">
              <a:defRPr sz="16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3470773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91067" y="1308100"/>
            <a:ext cx="5096933" cy="4940301"/>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876544" y="1308102"/>
            <a:ext cx="5096256" cy="4940300"/>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p:cNvSpPr>
            <a:spLocks noGrp="1" noChangeArrowheads="1"/>
          </p:cNvSpPr>
          <p:nvPr>
            <p:ph type="sldNum" sz="quarter" idx="4"/>
          </p:nvPr>
        </p:nvSpPr>
        <p:spPr>
          <a:xfrm>
            <a:off x="10769600" y="6400800"/>
            <a:ext cx="1016000" cy="304800"/>
          </a:xfrm>
          <a:prstGeom prst="rect">
            <a:avLst/>
          </a:prstGeom>
          <a:ln/>
        </p:spPr>
        <p:txBody>
          <a:bodyPr/>
          <a:lstStyle>
            <a:lvl1pPr algn="r">
              <a:defRPr sz="16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22727264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8"/>
          <p:cNvSpPr>
            <a:spLocks noGrp="1" noChangeArrowheads="1"/>
          </p:cNvSpPr>
          <p:nvPr>
            <p:ph type="sldNum" sz="quarter" idx="4"/>
          </p:nvPr>
        </p:nvSpPr>
        <p:spPr>
          <a:xfrm>
            <a:off x="10769600" y="6400800"/>
            <a:ext cx="1016000" cy="304800"/>
          </a:xfrm>
          <a:prstGeom prst="rect">
            <a:avLst/>
          </a:prstGeom>
          <a:ln/>
        </p:spPr>
        <p:txBody>
          <a:bodyPr/>
          <a:lstStyle>
            <a:lvl1pPr algn="r">
              <a:defRPr sz="16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40250052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1701931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685800"/>
            <a:ext cx="4011084" cy="1162051"/>
          </a:xfrm>
        </p:spPr>
        <p:txBody>
          <a:bodyPr anchor="b"/>
          <a:lstStyle>
            <a:lvl1pPr algn="l">
              <a:defRPr sz="2667" b="1"/>
            </a:lvl1pPr>
          </a:lstStyle>
          <a:p>
            <a:r>
              <a:rPr lang="en-US" dirty="0"/>
              <a:t>Click to edit Master title style</a:t>
            </a:r>
          </a:p>
        </p:txBody>
      </p:sp>
      <p:sp>
        <p:nvSpPr>
          <p:cNvPr id="3" name="Content Placeholder 2"/>
          <p:cNvSpPr>
            <a:spLocks noGrp="1"/>
          </p:cNvSpPr>
          <p:nvPr>
            <p:ph idx="1"/>
          </p:nvPr>
        </p:nvSpPr>
        <p:spPr>
          <a:xfrm>
            <a:off x="4766733" y="685800"/>
            <a:ext cx="6307667" cy="55626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2057400"/>
            <a:ext cx="4011084" cy="4191000"/>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Click to edit Master text styles</a:t>
            </a:r>
          </a:p>
        </p:txBody>
      </p:sp>
      <p:sp>
        <p:nvSpPr>
          <p:cNvPr id="7" name="Rectangle 8"/>
          <p:cNvSpPr>
            <a:spLocks noGrp="1" noChangeArrowheads="1"/>
          </p:cNvSpPr>
          <p:nvPr>
            <p:ph type="sldNum" sz="quarter" idx="4"/>
          </p:nvPr>
        </p:nvSpPr>
        <p:spPr>
          <a:xfrm>
            <a:off x="10769600" y="6400800"/>
            <a:ext cx="1016000" cy="304800"/>
          </a:xfrm>
          <a:prstGeom prst="rect">
            <a:avLst/>
          </a:prstGeom>
          <a:ln/>
        </p:spPr>
        <p:txBody>
          <a:bodyPr/>
          <a:lstStyle>
            <a:lvl1pPr algn="r">
              <a:defRPr sz="16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22312193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7" name="Rectangle 8"/>
          <p:cNvSpPr>
            <a:spLocks noGrp="1" noChangeArrowheads="1"/>
          </p:cNvSpPr>
          <p:nvPr>
            <p:ph type="sldNum" sz="quarter" idx="4"/>
          </p:nvPr>
        </p:nvSpPr>
        <p:spPr>
          <a:xfrm>
            <a:off x="10769600" y="6400800"/>
            <a:ext cx="1016000" cy="304800"/>
          </a:xfrm>
          <a:prstGeom prst="rect">
            <a:avLst/>
          </a:prstGeom>
          <a:ln/>
        </p:spPr>
        <p:txBody>
          <a:bodyPr/>
          <a:lstStyle>
            <a:lvl1pPr algn="r">
              <a:defRPr sz="1600">
                <a:solidFill>
                  <a:srgbClr val="969696"/>
                </a:solidFill>
                <a:latin typeface="+mj-lt"/>
              </a:defRPr>
            </a:lvl1pPr>
          </a:lstStyle>
          <a:p>
            <a:pPr>
              <a:defRPr/>
            </a:pPr>
            <a:fld id="{E00B6E52-F07A-44C8-B7AE-D6EEC3D50429}" type="slidenum">
              <a:rPr lang="en-CA" smtClean="0"/>
              <a:pPr>
                <a:defRPr/>
              </a:pPr>
              <a:t>‹#›</a:t>
            </a:fld>
            <a:endParaRPr lang="en-CA" dirty="0"/>
          </a:p>
        </p:txBody>
      </p:sp>
    </p:spTree>
    <p:extLst>
      <p:ext uri="{BB962C8B-B14F-4D97-AF65-F5344CB8AC3E}">
        <p14:creationId xmlns:p14="http://schemas.microsoft.com/office/powerpoint/2010/main" val="3958568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B0392-5165-CB95-B787-4B53B39313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1A086E-C7C4-92B0-08E9-BDFA3550609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EAA6AE-7C2C-CDE4-48EE-2C9AF545AFDF}"/>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5" name="Footer Placeholder 4">
            <a:extLst>
              <a:ext uri="{FF2B5EF4-FFF2-40B4-BE49-F238E27FC236}">
                <a16:creationId xmlns:a16="http://schemas.microsoft.com/office/drawing/2014/main" id="{1BD672DB-DD17-4B6D-A53A-47647F03CF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327374-E33A-A761-B343-194740B7A6FA}"/>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3203561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C30E612-BDCF-E981-7CA8-2791D9151EC8}"/>
              </a:ext>
            </a:extLst>
          </p:cNvPr>
          <p:cNvSpPr>
            <a:spLocks noGrp="1"/>
          </p:cNvSpPr>
          <p:nvPr>
            <p:ph type="sldNum" sz="quarter" idx="10"/>
          </p:nvPr>
        </p:nvSpPr>
        <p:spPr>
          <a:xfrm>
            <a:off x="11251096" y="6227144"/>
            <a:ext cx="549965" cy="365125"/>
          </a:xfrm>
          <a:prstGeom prst="rect">
            <a:avLst/>
          </a:prstGeom>
        </p:spPr>
        <p:txBody>
          <a:bodyPr/>
          <a:lstStyle>
            <a:lvl1pPr>
              <a:defRPr sz="1200">
                <a:solidFill>
                  <a:schemeClr val="bg1"/>
                </a:solidFill>
              </a:defRPr>
            </a:lvl1pPr>
          </a:lstStyle>
          <a:p>
            <a:fld id="{D869F4F4-B39B-A547-B093-AA1962F49E4B}" type="slidenum">
              <a:rPr lang="fr-FR" smtClean="0"/>
              <a:pPr/>
              <a:t>‹#›</a:t>
            </a:fld>
            <a:endParaRPr lang="fr-FR" dirty="0"/>
          </a:p>
        </p:txBody>
      </p:sp>
      <p:sp>
        <p:nvSpPr>
          <p:cNvPr id="6" name="Title 1">
            <a:extLst>
              <a:ext uri="{FF2B5EF4-FFF2-40B4-BE49-F238E27FC236}">
                <a16:creationId xmlns:a16="http://schemas.microsoft.com/office/drawing/2014/main" id="{7967E0FE-E5E7-8E1B-7504-294EE78321D5}"/>
              </a:ext>
            </a:extLst>
          </p:cNvPr>
          <p:cNvSpPr>
            <a:spLocks noGrp="1"/>
          </p:cNvSpPr>
          <p:nvPr>
            <p:ph type="title"/>
          </p:nvPr>
        </p:nvSpPr>
        <p:spPr>
          <a:xfrm>
            <a:off x="838200" y="608197"/>
            <a:ext cx="10515600" cy="827067"/>
          </a:xfrm>
          <a:prstGeom prst="rect">
            <a:avLst/>
          </a:prstGeom>
        </p:spPr>
        <p:txBody>
          <a:bodyPr/>
          <a:lstStyle>
            <a:lvl1pPr>
              <a:defRPr b="1" i="0">
                <a:solidFill>
                  <a:srgbClr val="302233"/>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Espace réservé du texte 2">
            <a:extLst>
              <a:ext uri="{FF2B5EF4-FFF2-40B4-BE49-F238E27FC236}">
                <a16:creationId xmlns:a16="http://schemas.microsoft.com/office/drawing/2014/main" id="{D2F54DE3-3D7D-22F3-42C1-45014E7280BB}"/>
              </a:ext>
            </a:extLst>
          </p:cNvPr>
          <p:cNvSpPr>
            <a:spLocks noGrp="1"/>
          </p:cNvSpPr>
          <p:nvPr>
            <p:ph idx="1"/>
          </p:nvPr>
        </p:nvSpPr>
        <p:spPr>
          <a:xfrm>
            <a:off x="838202" y="1628853"/>
            <a:ext cx="5088039" cy="3741457"/>
          </a:xfrm>
          <a:prstGeom prst="rect">
            <a:avLst/>
          </a:prstGeom>
        </p:spPr>
        <p:txBody>
          <a:bodyPr vert="horz" lIns="91440" tIns="45720" rIns="91440" bIns="45720" rtlCol="0">
            <a:normAutofit/>
          </a:bodyPr>
          <a:lstStyle>
            <a:lvl1pPr>
              <a:lnSpc>
                <a:spcPct val="150000"/>
              </a:lnSpc>
              <a:defRPr sz="1500">
                <a:solidFill>
                  <a:schemeClr val="tx1"/>
                </a:solidFill>
                <a:latin typeface="Arial" panose="020B0604020202020204" pitchFamily="34" charset="0"/>
                <a:ea typeface="Roboto" panose="02000000000000000000" pitchFamily="2" charset="0"/>
                <a:cs typeface="Arial" panose="020B0604020202020204" pitchFamily="34" charset="0"/>
              </a:defRPr>
            </a:lvl1pPr>
            <a:lvl2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2pPr>
            <a:lvl3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3pPr>
            <a:lvl4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4pPr>
            <a:lvl5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Click to edit Master text styles</a:t>
            </a:r>
          </a:p>
          <a:p>
            <a:pPr marL="269075" marR="0" lvl="1" indent="-98820" algn="l" defTabSz="685783"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dirty="0"/>
              <a:t>Second level</a:t>
            </a:r>
          </a:p>
          <a:p>
            <a:pPr marL="366704" marR="0" lvl="2" indent="-97628" algn="l" defTabSz="685783" rtl="0" eaLnBrk="1" fontAlgn="auto" latinLnBrk="0" hangingPunct="1">
              <a:lnSpc>
                <a:spcPct val="100000"/>
              </a:lnSpc>
              <a:spcBef>
                <a:spcPct val="20000"/>
              </a:spcBef>
              <a:spcAft>
                <a:spcPts val="0"/>
              </a:spcAft>
              <a:buClrTx/>
              <a:buSzTx/>
              <a:buFont typeface="Arial" pitchFamily="34" charset="0"/>
              <a:buChar char="•"/>
              <a:tabLst/>
            </a:pPr>
            <a:r>
              <a:rPr lang="en-US" dirty="0"/>
              <a:t>Third level</a:t>
            </a:r>
          </a:p>
          <a:p>
            <a:pPr marL="538149" marR="0" lvl="3" indent="-171446" algn="l" defTabSz="685783" rtl="0" eaLnBrk="1" fontAlgn="auto" latinLnBrk="0" hangingPunct="1">
              <a:lnSpc>
                <a:spcPct val="100000"/>
              </a:lnSpc>
              <a:spcBef>
                <a:spcPct val="20000"/>
              </a:spcBef>
              <a:spcAft>
                <a:spcPts val="0"/>
              </a:spcAft>
              <a:buClrTx/>
              <a:buSzTx/>
              <a:buFont typeface="Arial" pitchFamily="34" charset="0"/>
              <a:buChar char="–"/>
              <a:tabLst/>
            </a:pPr>
            <a:r>
              <a:rPr lang="en-US" dirty="0"/>
              <a:t>Fourth level</a:t>
            </a:r>
          </a:p>
          <a:p>
            <a:pPr marL="702452" marR="0" lvl="4" indent="-164303" algn="l" defTabSz="685783" rtl="0" eaLnBrk="1" fontAlgn="auto" latinLnBrk="0" hangingPunct="1">
              <a:lnSpc>
                <a:spcPct val="100000"/>
              </a:lnSpc>
              <a:spcBef>
                <a:spcPct val="20000"/>
              </a:spcBef>
              <a:spcAft>
                <a:spcPts val="0"/>
              </a:spcAft>
              <a:buClrTx/>
              <a:buSzTx/>
              <a:buFont typeface="Arial" pitchFamily="34" charset="0"/>
              <a:buChar char="»"/>
              <a:tabLst/>
            </a:pPr>
            <a:r>
              <a:rPr lang="en-US" dirty="0"/>
              <a:t>Fifth level</a:t>
            </a:r>
          </a:p>
        </p:txBody>
      </p:sp>
      <p:sp>
        <p:nvSpPr>
          <p:cNvPr id="4" name="Espace réservé du texte 2">
            <a:extLst>
              <a:ext uri="{FF2B5EF4-FFF2-40B4-BE49-F238E27FC236}">
                <a16:creationId xmlns:a16="http://schemas.microsoft.com/office/drawing/2014/main" id="{D9EE6900-D48A-1DB4-7529-B8E59D1D63AC}"/>
              </a:ext>
            </a:extLst>
          </p:cNvPr>
          <p:cNvSpPr>
            <a:spLocks noGrp="1"/>
          </p:cNvSpPr>
          <p:nvPr>
            <p:ph idx="11"/>
          </p:nvPr>
        </p:nvSpPr>
        <p:spPr>
          <a:xfrm>
            <a:off x="6255154" y="1628853"/>
            <a:ext cx="5088039" cy="3741457"/>
          </a:xfrm>
          <a:prstGeom prst="rect">
            <a:avLst/>
          </a:prstGeom>
        </p:spPr>
        <p:txBody>
          <a:bodyPr vert="horz" lIns="91440" tIns="45720" rIns="91440" bIns="45720" rtlCol="0">
            <a:normAutofit/>
          </a:bodyPr>
          <a:lstStyle>
            <a:lvl1pPr>
              <a:lnSpc>
                <a:spcPct val="150000"/>
              </a:lnSpc>
              <a:defRPr sz="1500">
                <a:solidFill>
                  <a:schemeClr val="tx1"/>
                </a:solidFill>
                <a:latin typeface="Arial" panose="020B0604020202020204" pitchFamily="34" charset="0"/>
                <a:ea typeface="Roboto" panose="02000000000000000000" pitchFamily="2" charset="0"/>
                <a:cs typeface="Arial" panose="020B0604020202020204" pitchFamily="34" charset="0"/>
              </a:defRPr>
            </a:lvl1pPr>
            <a:lvl2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2pPr>
            <a:lvl3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3pPr>
            <a:lvl4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4pPr>
            <a:lvl5pPr>
              <a:lnSpc>
                <a:spcPct val="150000"/>
              </a:lnSpc>
              <a:defRPr>
                <a:solidFill>
                  <a:schemeClr val="tx1"/>
                </a:solidFill>
                <a:latin typeface="Arial" panose="020B0604020202020204" pitchFamily="34" charset="0"/>
                <a:ea typeface="Roboto" panose="02000000000000000000" pitchFamily="2" charset="0"/>
                <a:cs typeface="Arial" panose="020B0604020202020204" pitchFamily="34" charset="0"/>
              </a:defRPr>
            </a:lvl5pPr>
          </a:lstStyle>
          <a:p>
            <a:pPr lvl="0"/>
            <a:r>
              <a:rPr lang="en-US" dirty="0"/>
              <a:t>Click to edit Master text styles</a:t>
            </a:r>
          </a:p>
          <a:p>
            <a:pPr marL="269075" marR="0" lvl="1" indent="-98820" algn="l" defTabSz="685783" rtl="0" eaLnBrk="1" fontAlgn="auto" latinLnBrk="0" hangingPunct="1">
              <a:lnSpc>
                <a:spcPct val="100000"/>
              </a:lnSpc>
              <a:spcBef>
                <a:spcPct val="20000"/>
              </a:spcBef>
              <a:spcAft>
                <a:spcPts val="0"/>
              </a:spcAft>
              <a:buClrTx/>
              <a:buSzTx/>
              <a:buFont typeface="Arial" panose="020B0604020202020204" pitchFamily="34" charset="0"/>
              <a:buChar char="•"/>
              <a:tabLst/>
            </a:pPr>
            <a:r>
              <a:rPr lang="en-US" dirty="0"/>
              <a:t>Second level</a:t>
            </a:r>
          </a:p>
          <a:p>
            <a:pPr marL="366704" marR="0" lvl="2" indent="-97628" algn="l" defTabSz="685783" rtl="0" eaLnBrk="1" fontAlgn="auto" latinLnBrk="0" hangingPunct="1">
              <a:lnSpc>
                <a:spcPct val="100000"/>
              </a:lnSpc>
              <a:spcBef>
                <a:spcPct val="20000"/>
              </a:spcBef>
              <a:spcAft>
                <a:spcPts val="0"/>
              </a:spcAft>
              <a:buClrTx/>
              <a:buSzTx/>
              <a:buFont typeface="Arial" pitchFamily="34" charset="0"/>
              <a:buChar char="•"/>
              <a:tabLst/>
            </a:pPr>
            <a:r>
              <a:rPr lang="en-US" dirty="0"/>
              <a:t>Third level</a:t>
            </a:r>
          </a:p>
          <a:p>
            <a:pPr marL="538149" marR="0" lvl="3" indent="-171446" algn="l" defTabSz="685783" rtl="0" eaLnBrk="1" fontAlgn="auto" latinLnBrk="0" hangingPunct="1">
              <a:lnSpc>
                <a:spcPct val="100000"/>
              </a:lnSpc>
              <a:spcBef>
                <a:spcPct val="20000"/>
              </a:spcBef>
              <a:spcAft>
                <a:spcPts val="0"/>
              </a:spcAft>
              <a:buClrTx/>
              <a:buSzTx/>
              <a:buFont typeface="Arial" pitchFamily="34" charset="0"/>
              <a:buChar char="–"/>
              <a:tabLst/>
            </a:pPr>
            <a:r>
              <a:rPr lang="en-US" dirty="0"/>
              <a:t>Fourth level</a:t>
            </a:r>
          </a:p>
          <a:p>
            <a:pPr marL="702452" marR="0" lvl="4" indent="-164303" algn="l" defTabSz="685783" rtl="0" eaLnBrk="1" fontAlgn="auto" latinLnBrk="0" hangingPunct="1">
              <a:lnSpc>
                <a:spcPct val="100000"/>
              </a:lnSpc>
              <a:spcBef>
                <a:spcPct val="20000"/>
              </a:spcBef>
              <a:spcAft>
                <a:spcPts val="0"/>
              </a:spcAft>
              <a:buClrTx/>
              <a:buSzTx/>
              <a:buFont typeface="Arial" pitchFamily="34" charset="0"/>
              <a:buChar char="»"/>
              <a:tabLst/>
            </a:pPr>
            <a:r>
              <a:rPr lang="en-US" dirty="0"/>
              <a:t>Fifth level</a:t>
            </a:r>
          </a:p>
        </p:txBody>
      </p:sp>
    </p:spTree>
    <p:extLst>
      <p:ext uri="{BB962C8B-B14F-4D97-AF65-F5344CB8AC3E}">
        <p14:creationId xmlns:p14="http://schemas.microsoft.com/office/powerpoint/2010/main" val="1693248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90575" y="253154"/>
            <a:ext cx="10610850" cy="106838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B501D18-93EC-4D08-9C92-419904306A89}" type="datetimeFigureOut">
              <a:rPr lang="en-CA" smtClean="0"/>
              <a:t>2024-10-28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4B07D99-D461-4C49-83BD-86150019FCEC}" type="slidenum">
              <a:rPr lang="en-CA" smtClean="0"/>
              <a:t>‹#›</a:t>
            </a:fld>
            <a:endParaRPr lang="en-CA"/>
          </a:p>
        </p:txBody>
      </p:sp>
    </p:spTree>
    <p:extLst>
      <p:ext uri="{BB962C8B-B14F-4D97-AF65-F5344CB8AC3E}">
        <p14:creationId xmlns:p14="http://schemas.microsoft.com/office/powerpoint/2010/main" val="4030207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A0B13-8B08-0681-A269-7B9F489D5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88DD61B-9642-5D6B-F567-F5C4BB842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B696C3-9C90-C468-317D-768F1E93BA16}"/>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5" name="Footer Placeholder 4">
            <a:extLst>
              <a:ext uri="{FF2B5EF4-FFF2-40B4-BE49-F238E27FC236}">
                <a16:creationId xmlns:a16="http://schemas.microsoft.com/office/drawing/2014/main" id="{450ED92F-038D-3141-5A96-6AA4025FA0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91E0AB-EC81-6499-24B6-A99D89B932C1}"/>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30819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B811E-EEE5-502A-69D6-507BD43A49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D77FED-0983-090A-4641-928B9A5679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02C79-3D1F-4C33-CC7F-29AD64777C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71456D-8819-C7E5-46FD-E9CDC65F199D}"/>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6" name="Footer Placeholder 5">
            <a:extLst>
              <a:ext uri="{FF2B5EF4-FFF2-40B4-BE49-F238E27FC236}">
                <a16:creationId xmlns:a16="http://schemas.microsoft.com/office/drawing/2014/main" id="{CB961758-CC2F-EF95-CB7C-B04CC56B76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CEB49B-2E61-D478-9E78-19D36546ECFD}"/>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331282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0828D-A743-0CC0-2469-5613207940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5CD6750-A294-1448-97F3-481204D2FD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2352935-ED76-D389-A94A-C9E49DA7D3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0F6B451-E9CC-C1EC-699B-B5E4E76B6E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A7143E-4521-33A1-D74D-318D146785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CA72F3-5F6B-097A-58F6-67582F1543C3}"/>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8" name="Footer Placeholder 7">
            <a:extLst>
              <a:ext uri="{FF2B5EF4-FFF2-40B4-BE49-F238E27FC236}">
                <a16:creationId xmlns:a16="http://schemas.microsoft.com/office/drawing/2014/main" id="{B022BAF6-7BB5-2750-C4E4-9AC03BF5BE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B676C6-8009-E953-C950-1F65C2DD3241}"/>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2436058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CECAA-166B-6AA5-52A2-81A4E7F7738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3BA93D-45C9-61F3-B883-93592A301C6F}"/>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4" name="Footer Placeholder 3">
            <a:extLst>
              <a:ext uri="{FF2B5EF4-FFF2-40B4-BE49-F238E27FC236}">
                <a16:creationId xmlns:a16="http://schemas.microsoft.com/office/drawing/2014/main" id="{9E8B1F02-AA11-E8D9-CC36-E7DBDE0696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6AEC974-6AAB-414A-CE96-1B67A4CF6170}"/>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4021296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21C605-5C18-12B0-DC9C-6C789BBD80B0}"/>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3" name="Footer Placeholder 2">
            <a:extLst>
              <a:ext uri="{FF2B5EF4-FFF2-40B4-BE49-F238E27FC236}">
                <a16:creationId xmlns:a16="http://schemas.microsoft.com/office/drawing/2014/main" id="{8778FB27-F8B8-E17F-3130-33F02680FF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21B3414-0183-E67D-D3D3-F221E110CB0D}"/>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130434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FB1D-AD49-D429-9A45-A5EEDDBA1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381675-E8FA-5395-A36D-0E970D9566C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98EAE1-BD16-408D-C92D-10565AF9A7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F656C4-9C31-0A3D-4FC6-3129ACF8E16E}"/>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6" name="Footer Placeholder 5">
            <a:extLst>
              <a:ext uri="{FF2B5EF4-FFF2-40B4-BE49-F238E27FC236}">
                <a16:creationId xmlns:a16="http://schemas.microsoft.com/office/drawing/2014/main" id="{D4011647-1076-4785-FAEC-0FD9FAA7E8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0FBEB2-2D2E-17FD-359F-2366AE767EE9}"/>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2821567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7CB05-326E-9EB2-94E3-46DAC7498F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F1093F-BAE6-F60E-E2F7-548C12A289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0320A90-C64B-4519-37C1-7F3E040352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ECFAEF-2ED2-3B9C-5A64-33AADED41695}"/>
              </a:ext>
            </a:extLst>
          </p:cNvPr>
          <p:cNvSpPr>
            <a:spLocks noGrp="1"/>
          </p:cNvSpPr>
          <p:nvPr>
            <p:ph type="dt" sz="half" idx="10"/>
          </p:nvPr>
        </p:nvSpPr>
        <p:spPr/>
        <p:txBody>
          <a:bodyPr/>
          <a:lstStyle/>
          <a:p>
            <a:fld id="{A3E161BC-BFE6-4BCF-A675-42D223A25659}" type="datetimeFigureOut">
              <a:rPr lang="en-US" smtClean="0"/>
              <a:t>10/28/2024</a:t>
            </a:fld>
            <a:endParaRPr lang="en-US"/>
          </a:p>
        </p:txBody>
      </p:sp>
      <p:sp>
        <p:nvSpPr>
          <p:cNvPr id="6" name="Footer Placeholder 5">
            <a:extLst>
              <a:ext uri="{FF2B5EF4-FFF2-40B4-BE49-F238E27FC236}">
                <a16:creationId xmlns:a16="http://schemas.microsoft.com/office/drawing/2014/main" id="{006208EC-A8BF-9605-56AF-4AE038C6C3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71FDB-F063-7361-CEA0-88EE435704D8}"/>
              </a:ext>
            </a:extLst>
          </p:cNvPr>
          <p:cNvSpPr>
            <a:spLocks noGrp="1"/>
          </p:cNvSpPr>
          <p:nvPr>
            <p:ph type="sldNum" sz="quarter" idx="12"/>
          </p:nvPr>
        </p:nvSpPr>
        <p:spPr/>
        <p:txBody>
          <a:bodyPr/>
          <a:lstStyle/>
          <a:p>
            <a:fld id="{F12D3480-E382-4047-94DA-8492303F728F}" type="slidenum">
              <a:rPr lang="en-US" smtClean="0"/>
              <a:t>‹#›</a:t>
            </a:fld>
            <a:endParaRPr lang="en-US"/>
          </a:p>
        </p:txBody>
      </p:sp>
    </p:spTree>
    <p:extLst>
      <p:ext uri="{BB962C8B-B14F-4D97-AF65-F5344CB8AC3E}">
        <p14:creationId xmlns:p14="http://schemas.microsoft.com/office/powerpoint/2010/main" val="330101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3.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D710E7-0DC6-702E-9EF1-1FE6483010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FA71DE-B536-EF9E-99D3-89FF39BB77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737B9-A995-F5B5-59CE-861BB28990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161BC-BFE6-4BCF-A675-42D223A25659}" type="datetimeFigureOut">
              <a:rPr lang="en-US" smtClean="0"/>
              <a:t>10/28/2024</a:t>
            </a:fld>
            <a:endParaRPr lang="en-US"/>
          </a:p>
        </p:txBody>
      </p:sp>
      <p:sp>
        <p:nvSpPr>
          <p:cNvPr id="5" name="Footer Placeholder 4">
            <a:extLst>
              <a:ext uri="{FF2B5EF4-FFF2-40B4-BE49-F238E27FC236}">
                <a16:creationId xmlns:a16="http://schemas.microsoft.com/office/drawing/2014/main" id="{371AF851-DDE0-FF2B-B11C-36B4BC086E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DDE7A4-5712-01A2-F820-DC5363B15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D3480-E382-4047-94DA-8492303F728F}" type="slidenum">
              <a:rPr lang="en-US" smtClean="0"/>
              <a:t>‹#›</a:t>
            </a:fld>
            <a:endParaRPr lang="en-US"/>
          </a:p>
        </p:txBody>
      </p:sp>
    </p:spTree>
    <p:extLst>
      <p:ext uri="{BB962C8B-B14F-4D97-AF65-F5344CB8AC3E}">
        <p14:creationId xmlns:p14="http://schemas.microsoft.com/office/powerpoint/2010/main" val="37862864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11" cstate="print">
            <a:extLst>
              <a:ext uri="{28A0092B-C50C-407E-A947-70E740481C1C}">
                <a14:useLocalDpi xmlns:a14="http://schemas.microsoft.com/office/drawing/2010/main" val="0"/>
              </a:ext>
            </a:extLst>
          </a:blip>
          <a:stretch>
            <a:fillRect/>
          </a:stretch>
        </p:blipFill>
        <p:spPr bwMode="auto">
          <a:xfrm>
            <a:off x="177800" y="138746"/>
            <a:ext cx="3058160" cy="195580"/>
          </a:xfrm>
          <a:prstGeom prst="rect">
            <a:avLst/>
          </a:prstGeom>
          <a:noFill/>
          <a:extLst>
            <a:ext uri="{909E8E84-426E-40dd-AFC4-6F175D3DCCD1}">
              <a14:hiddenFill xmlns:a14="http://schemas.microsoft.com/office/drawing/2010/main" xmlns="">
                <a:solidFill>
                  <a:srgbClr val="FFFFFF"/>
                </a:solidFill>
              </a14:hiddenFill>
            </a:ext>
          </a:extLst>
        </p:spPr>
      </p:pic>
      <p:sp>
        <p:nvSpPr>
          <p:cNvPr id="1026" name="Rectangle 2"/>
          <p:cNvSpPr>
            <a:spLocks noGrp="1" noChangeArrowheads="1"/>
          </p:cNvSpPr>
          <p:nvPr>
            <p:ph type="title"/>
          </p:nvPr>
        </p:nvSpPr>
        <p:spPr bwMode="auto">
          <a:xfrm>
            <a:off x="508000" y="838200"/>
            <a:ext cx="1046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Insert section title</a:t>
            </a:r>
          </a:p>
        </p:txBody>
      </p:sp>
      <p:sp>
        <p:nvSpPr>
          <p:cNvPr id="1027" name="Rectangle 3"/>
          <p:cNvSpPr>
            <a:spLocks noGrp="1" noChangeArrowheads="1"/>
          </p:cNvSpPr>
          <p:nvPr>
            <p:ph type="body" idx="1"/>
          </p:nvPr>
        </p:nvSpPr>
        <p:spPr bwMode="auto">
          <a:xfrm>
            <a:off x="491067" y="1308101"/>
            <a:ext cx="10481733" cy="5008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CA" altLang="en-GB" dirty="0"/>
              <a:t>Click to edit master text styles</a:t>
            </a:r>
          </a:p>
          <a:p>
            <a:pPr lvl="1"/>
            <a:r>
              <a:rPr lang="en-CA" altLang="en-GB" dirty="0"/>
              <a:t>Second level</a:t>
            </a:r>
          </a:p>
          <a:p>
            <a:pPr lvl="2"/>
            <a:r>
              <a:rPr lang="en-CA" altLang="en-GB" dirty="0"/>
              <a:t>Third level</a:t>
            </a:r>
          </a:p>
          <a:p>
            <a:pPr lvl="3"/>
            <a:r>
              <a:rPr lang="en-CA" altLang="en-GB" dirty="0"/>
              <a:t>Fourth level</a:t>
            </a:r>
          </a:p>
        </p:txBody>
      </p:sp>
      <p:sp>
        <p:nvSpPr>
          <p:cNvPr id="12" name="Rectangle 8"/>
          <p:cNvSpPr>
            <a:spLocks noGrp="1" noChangeArrowheads="1"/>
          </p:cNvSpPr>
          <p:nvPr>
            <p:ph type="sldNum" sz="quarter" idx="4"/>
          </p:nvPr>
        </p:nvSpPr>
        <p:spPr>
          <a:xfrm>
            <a:off x="10769600" y="6400800"/>
            <a:ext cx="1016000" cy="304800"/>
          </a:xfrm>
          <a:prstGeom prst="rect">
            <a:avLst/>
          </a:prstGeom>
          <a:ln/>
        </p:spPr>
        <p:txBody>
          <a:bodyPr/>
          <a:lstStyle>
            <a:lvl1pPr algn="r">
              <a:defRPr sz="1600">
                <a:solidFill>
                  <a:srgbClr val="969696"/>
                </a:solidFill>
                <a:latin typeface="+mj-lt"/>
              </a:defRPr>
            </a:lvl1pPr>
          </a:lstStyle>
          <a:p>
            <a:pPr>
              <a:defRPr/>
            </a:pPr>
            <a:fld id="{E00B6E52-F07A-44C8-B7AE-D6EEC3D50429}" type="slidenum">
              <a:rPr lang="en-CA" smtClean="0"/>
              <a:pPr>
                <a:defRPr/>
              </a:pPr>
              <a:t>‹#›</a:t>
            </a:fld>
            <a:endParaRPr lang="en-CA" dirty="0"/>
          </a:p>
        </p:txBody>
      </p:sp>
      <p:pic>
        <p:nvPicPr>
          <p:cNvPr id="2050" name="Picture 2" descr="\\creative\media$\GRAPHICS 2018\Corporate Branding - Templates\CIRNAC\PNG\CIRNA-symbol.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12184" y="6088807"/>
            <a:ext cx="700616" cy="700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1825854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hf hdr="0" ftr="0" dt="0"/>
  <p:txStyles>
    <p:titleStyle>
      <a:lvl1pPr algn="l" rtl="0" eaLnBrk="0" fontAlgn="base" hangingPunct="0">
        <a:lnSpc>
          <a:spcPts val="3200"/>
        </a:lnSpc>
        <a:spcBef>
          <a:spcPct val="0"/>
        </a:spcBef>
        <a:spcAft>
          <a:spcPct val="0"/>
        </a:spcAft>
        <a:defRPr sz="3200" b="1" baseline="0">
          <a:solidFill>
            <a:srgbClr val="000000"/>
          </a:solidFill>
          <a:latin typeface="+mj-lt"/>
          <a:ea typeface="+mj-ea"/>
          <a:cs typeface="+mj-cs"/>
        </a:defRPr>
      </a:lvl1pPr>
      <a:lvl2pPr algn="l" rtl="0" eaLnBrk="0" fontAlgn="base" hangingPunct="0">
        <a:lnSpc>
          <a:spcPts val="3200"/>
        </a:lnSpc>
        <a:spcBef>
          <a:spcPct val="0"/>
        </a:spcBef>
        <a:spcAft>
          <a:spcPct val="0"/>
        </a:spcAft>
        <a:defRPr sz="3200" b="1">
          <a:solidFill>
            <a:srgbClr val="000000"/>
          </a:solidFill>
          <a:latin typeface="Arial" charset="0"/>
        </a:defRPr>
      </a:lvl2pPr>
      <a:lvl3pPr algn="l" rtl="0" eaLnBrk="0" fontAlgn="base" hangingPunct="0">
        <a:lnSpc>
          <a:spcPts val="3200"/>
        </a:lnSpc>
        <a:spcBef>
          <a:spcPct val="0"/>
        </a:spcBef>
        <a:spcAft>
          <a:spcPct val="0"/>
        </a:spcAft>
        <a:defRPr sz="3200" b="1">
          <a:solidFill>
            <a:srgbClr val="000000"/>
          </a:solidFill>
          <a:latin typeface="Arial" charset="0"/>
        </a:defRPr>
      </a:lvl3pPr>
      <a:lvl4pPr algn="l" rtl="0" eaLnBrk="0" fontAlgn="base" hangingPunct="0">
        <a:lnSpc>
          <a:spcPts val="3200"/>
        </a:lnSpc>
        <a:spcBef>
          <a:spcPct val="0"/>
        </a:spcBef>
        <a:spcAft>
          <a:spcPct val="0"/>
        </a:spcAft>
        <a:defRPr sz="3200" b="1">
          <a:solidFill>
            <a:srgbClr val="000000"/>
          </a:solidFill>
          <a:latin typeface="Arial" charset="0"/>
        </a:defRPr>
      </a:lvl4pPr>
      <a:lvl5pPr algn="l" rtl="0" eaLnBrk="0" fontAlgn="base" hangingPunct="0">
        <a:lnSpc>
          <a:spcPts val="3200"/>
        </a:lnSpc>
        <a:spcBef>
          <a:spcPct val="0"/>
        </a:spcBef>
        <a:spcAft>
          <a:spcPct val="0"/>
        </a:spcAft>
        <a:defRPr sz="3200" b="1">
          <a:solidFill>
            <a:srgbClr val="000000"/>
          </a:solidFill>
          <a:latin typeface="Arial" charset="0"/>
        </a:defRPr>
      </a:lvl5pPr>
      <a:lvl6pPr marL="609585" algn="l" rtl="0" fontAlgn="base">
        <a:lnSpc>
          <a:spcPts val="3200"/>
        </a:lnSpc>
        <a:spcBef>
          <a:spcPct val="0"/>
        </a:spcBef>
        <a:spcAft>
          <a:spcPct val="0"/>
        </a:spcAft>
        <a:defRPr sz="3200" b="1">
          <a:solidFill>
            <a:srgbClr val="000000"/>
          </a:solidFill>
          <a:latin typeface="Arial" charset="0"/>
        </a:defRPr>
      </a:lvl6pPr>
      <a:lvl7pPr marL="1219170" algn="l" rtl="0" fontAlgn="base">
        <a:lnSpc>
          <a:spcPts val="3200"/>
        </a:lnSpc>
        <a:spcBef>
          <a:spcPct val="0"/>
        </a:spcBef>
        <a:spcAft>
          <a:spcPct val="0"/>
        </a:spcAft>
        <a:defRPr sz="3200" b="1">
          <a:solidFill>
            <a:srgbClr val="000000"/>
          </a:solidFill>
          <a:latin typeface="Arial" charset="0"/>
        </a:defRPr>
      </a:lvl7pPr>
      <a:lvl8pPr marL="1828754" algn="l" rtl="0" fontAlgn="base">
        <a:lnSpc>
          <a:spcPts val="3200"/>
        </a:lnSpc>
        <a:spcBef>
          <a:spcPct val="0"/>
        </a:spcBef>
        <a:spcAft>
          <a:spcPct val="0"/>
        </a:spcAft>
        <a:defRPr sz="3200" b="1">
          <a:solidFill>
            <a:srgbClr val="000000"/>
          </a:solidFill>
          <a:latin typeface="Arial" charset="0"/>
        </a:defRPr>
      </a:lvl8pPr>
      <a:lvl9pPr marL="2438339" algn="l" rtl="0" fontAlgn="base">
        <a:lnSpc>
          <a:spcPts val="3200"/>
        </a:lnSpc>
        <a:spcBef>
          <a:spcPct val="0"/>
        </a:spcBef>
        <a:spcAft>
          <a:spcPct val="0"/>
        </a:spcAft>
        <a:defRPr sz="3200" b="1">
          <a:solidFill>
            <a:srgbClr val="000000"/>
          </a:solidFill>
          <a:latin typeface="Arial" charset="0"/>
        </a:defRPr>
      </a:lvl9pPr>
    </p:titleStyle>
    <p:bodyStyle>
      <a:lvl1pPr marL="253994" indent="-253994" algn="l" rtl="0" eaLnBrk="0" fontAlgn="base" hangingPunct="0">
        <a:spcBef>
          <a:spcPct val="0"/>
        </a:spcBef>
        <a:spcAft>
          <a:spcPct val="37000"/>
        </a:spcAft>
        <a:buChar char="•"/>
        <a:tabLst>
          <a:tab pos="7619810" algn="l"/>
        </a:tabLst>
        <a:defRPr>
          <a:solidFill>
            <a:srgbClr val="000000"/>
          </a:solidFill>
          <a:latin typeface="+mn-lt"/>
          <a:ea typeface="+mn-ea"/>
          <a:cs typeface="+mn-cs"/>
        </a:defRPr>
      </a:lvl1pPr>
      <a:lvl2pPr marL="510105" indent="-253994" algn="l" rtl="0" eaLnBrk="0" fontAlgn="base" hangingPunct="0">
        <a:spcBef>
          <a:spcPct val="0"/>
        </a:spcBef>
        <a:spcAft>
          <a:spcPct val="35000"/>
        </a:spcAft>
        <a:buChar char="–"/>
        <a:tabLst>
          <a:tab pos="7619810" algn="l"/>
        </a:tabLst>
        <a:defRPr sz="2133">
          <a:solidFill>
            <a:srgbClr val="000000"/>
          </a:solidFill>
          <a:latin typeface="+mn-lt"/>
        </a:defRPr>
      </a:lvl2pPr>
      <a:lvl3pPr marL="766214" indent="-253994" algn="l" rtl="0" eaLnBrk="0" fontAlgn="base" hangingPunct="0">
        <a:spcBef>
          <a:spcPct val="0"/>
        </a:spcBef>
        <a:spcAft>
          <a:spcPct val="35000"/>
        </a:spcAft>
        <a:buChar char="–"/>
        <a:tabLst>
          <a:tab pos="7619810" algn="l"/>
        </a:tabLst>
        <a:defRPr sz="1867">
          <a:solidFill>
            <a:srgbClr val="000000"/>
          </a:solidFill>
          <a:latin typeface="+mn-lt"/>
        </a:defRPr>
      </a:lvl3pPr>
      <a:lvl4pPr marL="1028674" indent="-260344" algn="l" rtl="0" eaLnBrk="0" fontAlgn="base" hangingPunct="0">
        <a:spcBef>
          <a:spcPct val="0"/>
        </a:spcBef>
        <a:spcAft>
          <a:spcPct val="35000"/>
        </a:spcAft>
        <a:buChar char="–"/>
        <a:tabLst>
          <a:tab pos="7619810" algn="l"/>
        </a:tabLst>
        <a:defRPr sz="1600">
          <a:solidFill>
            <a:srgbClr val="000000"/>
          </a:solidFill>
          <a:latin typeface="+mn-lt"/>
        </a:defRPr>
      </a:lvl4pPr>
      <a:lvl5pPr marL="1280552" indent="-249760" algn="l" rtl="0" eaLnBrk="0" fontAlgn="base" hangingPunct="0">
        <a:lnSpc>
          <a:spcPts val="2133"/>
        </a:lnSpc>
        <a:spcBef>
          <a:spcPct val="0"/>
        </a:spcBef>
        <a:spcAft>
          <a:spcPct val="0"/>
        </a:spcAft>
        <a:buChar char="–"/>
        <a:tabLst>
          <a:tab pos="7619810" algn="l"/>
        </a:tabLst>
        <a:defRPr sz="1600">
          <a:solidFill>
            <a:schemeClr val="tx1"/>
          </a:solidFill>
          <a:latin typeface="Verdana" pitchFamily="34" charset="0"/>
        </a:defRPr>
      </a:lvl5pPr>
      <a:lvl6pPr marL="1890137" indent="-249760" algn="l" rtl="0" fontAlgn="base">
        <a:lnSpc>
          <a:spcPts val="2133"/>
        </a:lnSpc>
        <a:spcBef>
          <a:spcPct val="0"/>
        </a:spcBef>
        <a:spcAft>
          <a:spcPct val="0"/>
        </a:spcAft>
        <a:buChar char="–"/>
        <a:tabLst>
          <a:tab pos="7619810" algn="l"/>
        </a:tabLst>
        <a:defRPr sz="1600">
          <a:solidFill>
            <a:schemeClr val="tx1"/>
          </a:solidFill>
          <a:latin typeface="Verdana" pitchFamily="34" charset="0"/>
        </a:defRPr>
      </a:lvl6pPr>
      <a:lvl7pPr marL="2499722" indent="-249760" algn="l" rtl="0" fontAlgn="base">
        <a:lnSpc>
          <a:spcPts val="2133"/>
        </a:lnSpc>
        <a:spcBef>
          <a:spcPct val="0"/>
        </a:spcBef>
        <a:spcAft>
          <a:spcPct val="0"/>
        </a:spcAft>
        <a:buChar char="–"/>
        <a:tabLst>
          <a:tab pos="7619810" algn="l"/>
        </a:tabLst>
        <a:defRPr sz="1600">
          <a:solidFill>
            <a:schemeClr val="tx1"/>
          </a:solidFill>
          <a:latin typeface="Verdana" pitchFamily="34" charset="0"/>
        </a:defRPr>
      </a:lvl7pPr>
      <a:lvl8pPr marL="3109306" indent="-249760" algn="l" rtl="0" fontAlgn="base">
        <a:lnSpc>
          <a:spcPts val="2133"/>
        </a:lnSpc>
        <a:spcBef>
          <a:spcPct val="0"/>
        </a:spcBef>
        <a:spcAft>
          <a:spcPct val="0"/>
        </a:spcAft>
        <a:buChar char="–"/>
        <a:tabLst>
          <a:tab pos="7619810" algn="l"/>
        </a:tabLst>
        <a:defRPr sz="1600">
          <a:solidFill>
            <a:schemeClr val="tx1"/>
          </a:solidFill>
          <a:latin typeface="Verdana" pitchFamily="34" charset="0"/>
        </a:defRPr>
      </a:lvl8pPr>
      <a:lvl9pPr marL="3718891" indent="-249760" algn="l" rtl="0" fontAlgn="base">
        <a:lnSpc>
          <a:spcPts val="2133"/>
        </a:lnSpc>
        <a:spcBef>
          <a:spcPct val="0"/>
        </a:spcBef>
        <a:spcAft>
          <a:spcPct val="0"/>
        </a:spcAft>
        <a:buChar char="–"/>
        <a:tabLst>
          <a:tab pos="7619810" algn="l"/>
        </a:tabLst>
        <a:defRPr sz="1600">
          <a:solidFill>
            <a:schemeClr val="tx1"/>
          </a:solidFill>
          <a:latin typeface="Verdana" pitchFamily="34" charset="0"/>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14.jpg"/><Relationship Id="rId4" Type="http://schemas.openxmlformats.org/officeDocument/2006/relationships/image" Target="../media/image13.sv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545" y="2503055"/>
            <a:ext cx="6373091" cy="1926168"/>
          </a:xfrm>
          <a:prstGeom prst="rect">
            <a:avLst/>
          </a:prstGeom>
          <a:noFill/>
        </p:spPr>
        <p:txBody>
          <a:bodyPr wrap="square" rtlCol="0">
            <a:spAutoFit/>
          </a:bodyPr>
          <a:lstStyle/>
          <a:p>
            <a:pPr>
              <a:lnSpc>
                <a:spcPts val="2300"/>
              </a:lnSpc>
              <a:spcAft>
                <a:spcPts val="500"/>
              </a:spcAft>
            </a:pPr>
            <a:br>
              <a:rPr lang="en-US" sz="2400" dirty="0">
                <a:solidFill>
                  <a:srgbClr val="FFFFFF"/>
                </a:solidFill>
                <a:latin typeface="Arial Black" panose="020B0A04020102020204" pitchFamily="34" charset="0"/>
              </a:rPr>
            </a:br>
            <a:r>
              <a:rPr lang="en-US" sz="2400" dirty="0">
                <a:solidFill>
                  <a:srgbClr val="FFFFFF"/>
                </a:solidFill>
                <a:latin typeface="Arial Black" panose="020B0A04020102020204" pitchFamily="34" charset="0"/>
              </a:rPr>
              <a:t>Gender-based Analysis Plus (GBA Plus) &amp; Specific Claims</a:t>
            </a:r>
          </a:p>
          <a:p>
            <a:pPr>
              <a:lnSpc>
                <a:spcPts val="2300"/>
              </a:lnSpc>
            </a:pPr>
            <a:r>
              <a:rPr lang="en-US" sz="1100" dirty="0">
                <a:solidFill>
                  <a:srgbClr val="FFFFFF"/>
                </a:solidFill>
                <a:cs typeface="Arial" panose="020B0604020202020204" pitchFamily="34" charset="0"/>
              </a:rPr>
              <a:t>Amanda Fletcher, Manager, CIRNAC GBA Plus Centre of Expertise</a:t>
            </a:r>
          </a:p>
          <a:p>
            <a:pPr>
              <a:lnSpc>
                <a:spcPts val="2300"/>
              </a:lnSpc>
            </a:pPr>
            <a:r>
              <a:rPr lang="en-US" sz="1100" dirty="0">
                <a:solidFill>
                  <a:srgbClr val="FFFFFF"/>
                </a:solidFill>
                <a:cs typeface="Arial" panose="020B0604020202020204" pitchFamily="34" charset="0"/>
              </a:rPr>
              <a:t>Heather Burton, Policy Analyst, Specific Claims Branch</a:t>
            </a:r>
          </a:p>
          <a:p>
            <a:pPr>
              <a:lnSpc>
                <a:spcPts val="2300"/>
              </a:lnSpc>
              <a:spcAft>
                <a:spcPts val="500"/>
              </a:spcAft>
            </a:pPr>
            <a:endParaRPr lang="en-US" sz="2000" dirty="0">
              <a:solidFill>
                <a:srgbClr val="FFFFFF"/>
              </a:solidFill>
              <a:cs typeface="Arial" panose="020B0604020202020204" pitchFamily="34" charset="0"/>
            </a:endParaRPr>
          </a:p>
        </p:txBody>
      </p:sp>
      <p:sp>
        <p:nvSpPr>
          <p:cNvPr id="3" name="TextBox 2">
            <a:extLst>
              <a:ext uri="{FF2B5EF4-FFF2-40B4-BE49-F238E27FC236}">
                <a16:creationId xmlns:a16="http://schemas.microsoft.com/office/drawing/2014/main" id="{E5AD03AB-A1A9-2A20-CBC6-C18946611B6F}"/>
              </a:ext>
            </a:extLst>
          </p:cNvPr>
          <p:cNvSpPr txBox="1"/>
          <p:nvPr/>
        </p:nvSpPr>
        <p:spPr>
          <a:xfrm>
            <a:off x="138545" y="4147127"/>
            <a:ext cx="3429000" cy="369332"/>
          </a:xfrm>
          <a:prstGeom prst="rect">
            <a:avLst/>
          </a:prstGeom>
          <a:noFill/>
        </p:spPr>
        <p:txBody>
          <a:bodyPr wrap="square" rtlCol="0">
            <a:spAutoFit/>
          </a:bodyPr>
          <a:lstStyle/>
          <a:p>
            <a:r>
              <a:rPr lang="en-US" dirty="0">
                <a:solidFill>
                  <a:schemeClr val="bg1"/>
                </a:solidFill>
              </a:rPr>
              <a:t>November 5, 2024</a:t>
            </a:r>
          </a:p>
        </p:txBody>
      </p:sp>
    </p:spTree>
    <p:extLst>
      <p:ext uri="{BB962C8B-B14F-4D97-AF65-F5344CB8AC3E}">
        <p14:creationId xmlns:p14="http://schemas.microsoft.com/office/powerpoint/2010/main" val="206314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How to identify a “good” GBA Plus">
            <a:extLst>
              <a:ext uri="{FF2B5EF4-FFF2-40B4-BE49-F238E27FC236}">
                <a16:creationId xmlns:a16="http://schemas.microsoft.com/office/drawing/2014/main" id="{EC8AC663-24E9-3A41-4CF0-C3343A051E41}"/>
              </a:ext>
            </a:extLst>
          </p:cNvPr>
          <p:cNvSpPr>
            <a:spLocks noGrp="1"/>
          </p:cNvSpPr>
          <p:nvPr>
            <p:ph type="title"/>
          </p:nvPr>
        </p:nvSpPr>
        <p:spPr>
          <a:xfrm>
            <a:off x="762000" y="575399"/>
            <a:ext cx="10515600" cy="430887"/>
          </a:xfrm>
        </p:spPr>
        <p:txBody>
          <a:bodyPr>
            <a:noAutofit/>
          </a:bodyPr>
          <a:lstStyle/>
          <a:p>
            <a:r>
              <a:rPr lang="en-US" sz="3600" dirty="0">
                <a:latin typeface="Arial" panose="020B0604020202020204" pitchFamily="34" charset="0"/>
                <a:cs typeface="Arial" panose="020B0604020202020204" pitchFamily="34" charset="0"/>
              </a:rPr>
              <a:t>Culturally Competent GBA Plus - Common Pitfalls</a:t>
            </a:r>
          </a:p>
        </p:txBody>
      </p:sp>
      <p:sp>
        <p:nvSpPr>
          <p:cNvPr id="6" name="Rectangle 5" descr="The impacts of the issue being addressed have been clearly identified for a variety of groups, from an intersectional perspective&#10;">
            <a:extLst>
              <a:ext uri="{FF2B5EF4-FFF2-40B4-BE49-F238E27FC236}">
                <a16:creationId xmlns:a16="http://schemas.microsoft.com/office/drawing/2014/main" id="{43944CDD-BF0A-86B3-A523-2AE701708DA8}"/>
              </a:ext>
            </a:extLst>
          </p:cNvPr>
          <p:cNvSpPr/>
          <p:nvPr/>
        </p:nvSpPr>
        <p:spPr>
          <a:xfrm>
            <a:off x="1693282" y="1515530"/>
            <a:ext cx="10327268" cy="4539704"/>
          </a:xfrm>
          <a:prstGeom prst="rect">
            <a:avLst/>
          </a:prstGeom>
        </p:spPr>
        <p:txBody>
          <a:bodyPr wrap="square">
            <a:spAutoFit/>
          </a:bodyPr>
          <a:lstStyle/>
          <a:p>
            <a:pPr>
              <a:lnSpc>
                <a:spcPct val="100000"/>
              </a:lnSpc>
            </a:pPr>
            <a:r>
              <a:rPr lang="en-US" dirty="0">
                <a:solidFill>
                  <a:srgbClr val="000000"/>
                </a:solidFill>
                <a:latin typeface="Arial" panose="020B0604020202020204" pitchFamily="34" charset="0"/>
                <a:cs typeface="Arial" panose="020B0604020202020204" pitchFamily="34" charset="0"/>
              </a:rPr>
              <a:t>Assuming GBA Plus in just the annex to an initiative. </a:t>
            </a:r>
          </a:p>
          <a:p>
            <a:pPr marL="342891" indent="-34289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lnSpc>
                <a:spcPct val="100000"/>
              </a:lnSpc>
            </a:pPr>
            <a:r>
              <a:rPr lang="en-US" dirty="0">
                <a:solidFill>
                  <a:srgbClr val="000000"/>
                </a:solidFill>
                <a:latin typeface="Arial" panose="020B0604020202020204" pitchFamily="34" charset="0"/>
                <a:cs typeface="Arial" panose="020B0604020202020204" pitchFamily="34" charset="0"/>
              </a:rPr>
              <a:t>Claiming an initiative will have “no GBA Plus impacts” or will affect all “equally”.</a:t>
            </a:r>
          </a:p>
          <a:p>
            <a:pPr marL="342891" indent="-34289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lnSpc>
                <a:spcPct val="100000"/>
              </a:lnSpc>
            </a:pPr>
            <a:r>
              <a:rPr lang="en-US" dirty="0">
                <a:solidFill>
                  <a:srgbClr val="000000"/>
                </a:solidFill>
                <a:latin typeface="Arial" panose="020B0604020202020204" pitchFamily="34" charset="0"/>
                <a:cs typeface="Arial" panose="020B0604020202020204" pitchFamily="34" charset="0"/>
              </a:rPr>
              <a:t>Only focusing analysis on gender, with no mention of other intersectional identity factors.</a:t>
            </a:r>
          </a:p>
          <a:p>
            <a:pPr marL="342891" indent="-34289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lnSpc>
                <a:spcPct val="100000"/>
              </a:lnSpc>
            </a:pPr>
            <a:r>
              <a:rPr lang="en-US" dirty="0">
                <a:solidFill>
                  <a:srgbClr val="000000"/>
                </a:solidFill>
                <a:latin typeface="Arial" panose="020B0604020202020204" pitchFamily="34" charset="0"/>
                <a:cs typeface="Arial" panose="020B0604020202020204" pitchFamily="34" charset="0"/>
              </a:rPr>
              <a:t>Doing GBA Plus at the end of the initiative development and/or using it to justify an initiative.</a:t>
            </a:r>
          </a:p>
          <a:p>
            <a:pPr marL="342891" indent="-34289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lnSpc>
                <a:spcPct val="100000"/>
              </a:lnSpc>
            </a:pPr>
            <a:r>
              <a:rPr lang="en-US" dirty="0">
                <a:solidFill>
                  <a:srgbClr val="000000"/>
                </a:solidFill>
                <a:latin typeface="Arial" panose="020B0604020202020204" pitchFamily="34" charset="0"/>
                <a:cs typeface="Arial" panose="020B0604020202020204" pitchFamily="34" charset="0"/>
              </a:rPr>
              <a:t>Failing to acknowledge data gaps or failing to consider specific groups because of lack of data.</a:t>
            </a:r>
          </a:p>
          <a:p>
            <a:pPr marL="342891" indent="-34289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lnSpc>
                <a:spcPct val="100000"/>
              </a:lnSpc>
            </a:pPr>
            <a:r>
              <a:rPr lang="en-US" dirty="0">
                <a:solidFill>
                  <a:srgbClr val="000000"/>
                </a:solidFill>
                <a:latin typeface="Arial" panose="020B0604020202020204" pitchFamily="34" charset="0"/>
                <a:cs typeface="Arial" panose="020B0604020202020204" pitchFamily="34" charset="0"/>
              </a:rPr>
              <a:t>Claiming that GBA Plus can not be conducted because of Indigenous self-determination.</a:t>
            </a:r>
          </a:p>
          <a:p>
            <a:pPr marL="342891" indent="-34289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lnSpc>
                <a:spcPct val="100000"/>
              </a:lnSpc>
            </a:pPr>
            <a:r>
              <a:rPr lang="en-US" dirty="0">
                <a:solidFill>
                  <a:srgbClr val="000000"/>
                </a:solidFill>
                <a:latin typeface="Arial" panose="020B0604020202020204" pitchFamily="34" charset="0"/>
                <a:cs typeface="Arial" panose="020B0604020202020204" pitchFamily="34" charset="0"/>
              </a:rPr>
              <a:t>Failing to reflect GBA Plus findings in options and recommendations.</a:t>
            </a:r>
          </a:p>
          <a:p>
            <a:pPr marL="342891" indent="-342891">
              <a:buFont typeface="Arial" panose="020B0604020202020204" pitchFamily="34" charset="0"/>
              <a:buChar char="•"/>
            </a:pPr>
            <a:endParaRPr lang="en-US" dirty="0">
              <a:solidFill>
                <a:srgbClr val="000000"/>
              </a:solidFill>
              <a:latin typeface="Arial" panose="020B0604020202020204" pitchFamily="34" charset="0"/>
              <a:cs typeface="Arial" panose="020B0604020202020204" pitchFamily="34" charset="0"/>
            </a:endParaRPr>
          </a:p>
          <a:p>
            <a:pPr>
              <a:lnSpc>
                <a:spcPct val="100000"/>
              </a:lnSpc>
            </a:pPr>
            <a:r>
              <a:rPr lang="en-US" dirty="0">
                <a:solidFill>
                  <a:srgbClr val="000000"/>
                </a:solidFill>
                <a:latin typeface="Arial" panose="020B0604020202020204" pitchFamily="34" charset="0"/>
                <a:cs typeface="Arial" panose="020B0604020202020204" pitchFamily="34" charset="0"/>
              </a:rPr>
              <a:t>Not engaging impacted communities to gather diverse perspectives.</a:t>
            </a:r>
          </a:p>
          <a:p>
            <a:pPr lvl="0"/>
            <a:endParaRPr lang="en-CA" sz="1900" dirty="0"/>
          </a:p>
        </p:txBody>
      </p:sp>
      <p:pic>
        <p:nvPicPr>
          <p:cNvPr id="7" name="Picture 51">
            <a:extLst>
              <a:ext uri="{FF2B5EF4-FFF2-40B4-BE49-F238E27FC236}">
                <a16:creationId xmlns:a16="http://schemas.microsoft.com/office/drawing/2014/main" id="{69B30C06-2399-5A33-56BD-266BD440C6FE}"/>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81382" y="1562403"/>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51">
            <a:extLst>
              <a:ext uri="{FF2B5EF4-FFF2-40B4-BE49-F238E27FC236}">
                <a16:creationId xmlns:a16="http://schemas.microsoft.com/office/drawing/2014/main" id="{83E3EAEF-DBD4-C2B2-03B9-446DEB61A247}"/>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71645" y="2105139"/>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51">
            <a:extLst>
              <a:ext uri="{FF2B5EF4-FFF2-40B4-BE49-F238E27FC236}">
                <a16:creationId xmlns:a16="http://schemas.microsoft.com/office/drawing/2014/main" id="{B9185D8F-C928-2675-D42E-DED3C22408E8}"/>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71644" y="2673368"/>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51">
            <a:extLst>
              <a:ext uri="{FF2B5EF4-FFF2-40B4-BE49-F238E27FC236}">
                <a16:creationId xmlns:a16="http://schemas.microsoft.com/office/drawing/2014/main" id="{8977371B-040B-BDD5-8799-63332D64B303}"/>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81381" y="3244050"/>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51">
            <a:extLst>
              <a:ext uri="{FF2B5EF4-FFF2-40B4-BE49-F238E27FC236}">
                <a16:creationId xmlns:a16="http://schemas.microsoft.com/office/drawing/2014/main" id="{6ACDE870-2C4F-AB5F-04BF-0136E8CA7759}"/>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81381" y="4383982"/>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51">
            <a:extLst>
              <a:ext uri="{FF2B5EF4-FFF2-40B4-BE49-F238E27FC236}">
                <a16:creationId xmlns:a16="http://schemas.microsoft.com/office/drawing/2014/main" id="{AF34A056-38DC-12CD-A00B-10A5122B9770}"/>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81381" y="3776751"/>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14" descr="Purple shapes on a white background&#10;&#10;Description automatically generated">
            <a:extLst>
              <a:ext uri="{FF2B5EF4-FFF2-40B4-BE49-F238E27FC236}">
                <a16:creationId xmlns:a16="http://schemas.microsoft.com/office/drawing/2014/main" id="{265545A9-9DB9-4B99-21AE-2062FB0C68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5" y="6140165"/>
            <a:ext cx="3910716" cy="722361"/>
          </a:xfrm>
          <a:prstGeom prst="rect">
            <a:avLst/>
          </a:prstGeom>
        </p:spPr>
      </p:pic>
      <p:pic>
        <p:nvPicPr>
          <p:cNvPr id="16" name="Content Placeholder 5" descr="A circular diagram with different symbols&#10;&#10;Description automatically generated">
            <a:extLst>
              <a:ext uri="{FF2B5EF4-FFF2-40B4-BE49-F238E27FC236}">
                <a16:creationId xmlns:a16="http://schemas.microsoft.com/office/drawing/2014/main" id="{7F5246B3-A8FD-4EEC-A82E-73066FAA4F58}"/>
              </a:ext>
            </a:extLst>
          </p:cNvPr>
          <p:cNvPicPr>
            <a:picLocks noChangeAspect="1"/>
          </p:cNvPicPr>
          <p:nvPr/>
        </p:nvPicPr>
        <p:blipFill rotWithShape="1">
          <a:blip r:embed="rId5">
            <a:extLst>
              <a:ext uri="{28A0092B-C50C-407E-A947-70E740481C1C}">
                <a14:useLocalDpi xmlns:a14="http://schemas.microsoft.com/office/drawing/2010/main" val="0"/>
              </a:ext>
            </a:extLst>
          </a:blip>
          <a:srcRect l="11765" t="11263"/>
          <a:stretch/>
        </p:blipFill>
        <p:spPr bwMode="auto">
          <a:xfrm>
            <a:off x="10759257" y="5495342"/>
            <a:ext cx="1346088" cy="1321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51">
            <a:extLst>
              <a:ext uri="{FF2B5EF4-FFF2-40B4-BE49-F238E27FC236}">
                <a16:creationId xmlns:a16="http://schemas.microsoft.com/office/drawing/2014/main" id="{4A2220E9-6938-2249-635B-B436AA2826AF}"/>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71643" y="4851832"/>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51">
            <a:extLst>
              <a:ext uri="{FF2B5EF4-FFF2-40B4-BE49-F238E27FC236}">
                <a16:creationId xmlns:a16="http://schemas.microsoft.com/office/drawing/2014/main" id="{66023365-6532-E366-5323-D4BC604DDC61}"/>
              </a:ext>
              <a:ext uri="{C183D7F6-B498-43B3-948B-1728B52AA6E4}">
                <adec:decorative xmlns:adec="http://schemas.microsoft.com/office/drawing/2017/decorative" val="1"/>
              </a:ext>
            </a:extLst>
          </p:cNvPr>
          <p:cNvPicPr>
            <a:picLocks noChangeAspect="1"/>
          </p:cNvPicPr>
          <p:nvPr/>
        </p:nvPicPr>
        <p:blipFill rotWithShape="1">
          <a:blip r:embed="rId2" cstate="print">
            <a:duotone>
              <a:prstClr val="black"/>
              <a:srgbClr val="C00000">
                <a:tint val="45000"/>
                <a:satMod val="400000"/>
              </a:srgbClr>
            </a:duotone>
            <a:extLst>
              <a:ext uri="{BEBA8EAE-BF5A-486C-A8C5-ECC9F3942E4B}">
                <a14:imgProps xmlns:a14="http://schemas.microsoft.com/office/drawing/2010/main">
                  <a14:imgLayer r:embed="rId3">
                    <a14:imgEffect>
                      <a14:sharpenSoften amount="-25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t="4170" b="4170"/>
          <a:stretch/>
        </p:blipFill>
        <p:spPr bwMode="auto">
          <a:xfrm>
            <a:off x="1171642" y="5325717"/>
            <a:ext cx="369899" cy="369899"/>
          </a:xfrm>
          <a:prstGeom prst="rect">
            <a:avLst/>
          </a:prstGeom>
          <a:noFill/>
          <a:ln w="9525">
            <a:solidFill>
              <a:srgbClr val="FFFF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874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B3BCB9-41A7-77E7-4030-96F83B454204}"/>
              </a:ext>
            </a:extLst>
          </p:cNvPr>
          <p:cNvSpPr>
            <a:spLocks noGrp="1"/>
          </p:cNvSpPr>
          <p:nvPr>
            <p:ph type="sldNum" sz="quarter" idx="4"/>
          </p:nvPr>
        </p:nvSpPr>
        <p:spPr>
          <a:xfrm>
            <a:off x="8077200" y="4800600"/>
            <a:ext cx="762000" cy="228600"/>
          </a:xfrm>
          <a:prstGeom prst="rect">
            <a:avLst/>
          </a:prstGeom>
          <a:ln/>
        </p:spPr>
        <p:txBody>
          <a:bodyPr/>
          <a:lstStyle>
            <a:defPPr>
              <a:defRPr lang="en-CA"/>
            </a:defPPr>
            <a:lvl1pPr algn="r" rtl="0" fontAlgn="base">
              <a:lnSpc>
                <a:spcPct val="90000"/>
              </a:lnSpc>
              <a:spcBef>
                <a:spcPct val="0"/>
              </a:spcBef>
              <a:spcAft>
                <a:spcPct val="37000"/>
              </a:spcAft>
              <a:defRPr sz="1200" kern="1200">
                <a:solidFill>
                  <a:srgbClr val="969696"/>
                </a:solidFill>
                <a:latin typeface="+mj-lt"/>
                <a:ea typeface="+mn-ea"/>
                <a:cs typeface="+mn-cs"/>
              </a:defRPr>
            </a:lvl1pPr>
            <a:lvl2pPr marL="457200" algn="l" rtl="0" fontAlgn="base">
              <a:lnSpc>
                <a:spcPct val="90000"/>
              </a:lnSpc>
              <a:spcBef>
                <a:spcPct val="0"/>
              </a:spcBef>
              <a:spcAft>
                <a:spcPct val="37000"/>
              </a:spcAft>
              <a:defRPr kern="1200">
                <a:solidFill>
                  <a:schemeClr val="tx1"/>
                </a:solidFill>
                <a:latin typeface="Verdana" pitchFamily="34" charset="0"/>
                <a:ea typeface="+mn-ea"/>
                <a:cs typeface="+mn-cs"/>
              </a:defRPr>
            </a:lvl2pPr>
            <a:lvl3pPr marL="914400" algn="l" rtl="0" fontAlgn="base">
              <a:lnSpc>
                <a:spcPct val="90000"/>
              </a:lnSpc>
              <a:spcBef>
                <a:spcPct val="0"/>
              </a:spcBef>
              <a:spcAft>
                <a:spcPct val="37000"/>
              </a:spcAft>
              <a:defRPr kern="1200">
                <a:solidFill>
                  <a:schemeClr val="tx1"/>
                </a:solidFill>
                <a:latin typeface="Verdana" pitchFamily="34" charset="0"/>
                <a:ea typeface="+mn-ea"/>
                <a:cs typeface="+mn-cs"/>
              </a:defRPr>
            </a:lvl3pPr>
            <a:lvl4pPr marL="1371600" algn="l" rtl="0" fontAlgn="base">
              <a:lnSpc>
                <a:spcPct val="90000"/>
              </a:lnSpc>
              <a:spcBef>
                <a:spcPct val="0"/>
              </a:spcBef>
              <a:spcAft>
                <a:spcPct val="37000"/>
              </a:spcAft>
              <a:defRPr kern="1200">
                <a:solidFill>
                  <a:schemeClr val="tx1"/>
                </a:solidFill>
                <a:latin typeface="Verdana" pitchFamily="34" charset="0"/>
                <a:ea typeface="+mn-ea"/>
                <a:cs typeface="+mn-cs"/>
              </a:defRPr>
            </a:lvl4pPr>
            <a:lvl5pPr marL="1828800" algn="l" rtl="0" fontAlgn="base">
              <a:lnSpc>
                <a:spcPct val="90000"/>
              </a:lnSpc>
              <a:spcBef>
                <a:spcPct val="0"/>
              </a:spcBef>
              <a:spcAft>
                <a:spcPct val="3700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fld id="{E00B6E52-F07A-44C8-B7AE-D6EEC3D50429}" type="slidenum">
              <a:rPr lang="en-CA" smtClean="0"/>
              <a:pPr>
                <a:defRPr/>
              </a:pPr>
              <a:t>11</a:t>
            </a:fld>
            <a:endParaRPr lang="en-CA" dirty="0"/>
          </a:p>
        </p:txBody>
      </p:sp>
      <p:sp>
        <p:nvSpPr>
          <p:cNvPr id="5" name="Title 1" descr="How to identify a “good” GBA Plus">
            <a:extLst>
              <a:ext uri="{FF2B5EF4-FFF2-40B4-BE49-F238E27FC236}">
                <a16:creationId xmlns:a16="http://schemas.microsoft.com/office/drawing/2014/main" id="{EC8AC663-24E9-3A41-4CF0-C3343A051E41}"/>
              </a:ext>
            </a:extLst>
          </p:cNvPr>
          <p:cNvSpPr>
            <a:spLocks noGrp="1"/>
          </p:cNvSpPr>
          <p:nvPr>
            <p:ph type="title"/>
          </p:nvPr>
        </p:nvSpPr>
        <p:spPr>
          <a:xfrm>
            <a:off x="1060173" y="503584"/>
            <a:ext cx="9806609" cy="1202008"/>
          </a:xfrm>
        </p:spPr>
        <p:txBody>
          <a:bodyPr>
            <a:noAutofit/>
          </a:bodyPr>
          <a:lstStyle/>
          <a:p>
            <a:r>
              <a:rPr lang="en-US" dirty="0">
                <a:cs typeface="Arial" panose="020B0604020202020204" pitchFamily="34" charset="0"/>
              </a:rPr>
              <a:t>CCGBA Plus &amp; Specific Claims</a:t>
            </a:r>
            <a:br>
              <a:rPr lang="en-US" dirty="0">
                <a:cs typeface="Arial" panose="020B0604020202020204" pitchFamily="34" charset="0"/>
              </a:rPr>
            </a:br>
            <a:r>
              <a:rPr lang="en-US" dirty="0">
                <a:cs typeface="Arial" panose="020B0604020202020204" pitchFamily="34" charset="0"/>
              </a:rPr>
              <a:t> </a:t>
            </a:r>
            <a:r>
              <a:rPr lang="en-US" sz="3200" dirty="0">
                <a:cs typeface="Arial" panose="020B0604020202020204" pitchFamily="34" charset="0"/>
              </a:rPr>
              <a:t>Introduction</a:t>
            </a:r>
            <a:br>
              <a:rPr lang="en-US" dirty="0">
                <a:cs typeface="Arial" panose="020B0604020202020204" pitchFamily="34" charset="0"/>
              </a:rPr>
            </a:br>
            <a:r>
              <a:rPr lang="en-US" dirty="0">
                <a:cs typeface="Arial" panose="020B0604020202020204" pitchFamily="34" charset="0"/>
              </a:rPr>
              <a:t> </a:t>
            </a:r>
          </a:p>
        </p:txBody>
      </p:sp>
      <p:sp>
        <p:nvSpPr>
          <p:cNvPr id="6" name="Rectangle 5" descr="The impacts of the issue being addressed have been clearly identified for a variety of groups, from an intersectional perspective&#10;">
            <a:extLst>
              <a:ext uri="{FF2B5EF4-FFF2-40B4-BE49-F238E27FC236}">
                <a16:creationId xmlns:a16="http://schemas.microsoft.com/office/drawing/2014/main" id="{43944CDD-BF0A-86B3-A523-2AE701708DA8}"/>
              </a:ext>
            </a:extLst>
          </p:cNvPr>
          <p:cNvSpPr/>
          <p:nvPr/>
        </p:nvSpPr>
        <p:spPr>
          <a:xfrm>
            <a:off x="762000" y="1726540"/>
            <a:ext cx="10327268" cy="661720"/>
          </a:xfrm>
          <a:prstGeom prst="rect">
            <a:avLst/>
          </a:prstGeom>
        </p:spPr>
        <p:txBody>
          <a:bodyPr wrap="square">
            <a:spAutoFit/>
          </a:bodyPr>
          <a:lstStyle/>
          <a:p>
            <a:pPr>
              <a:lnSpc>
                <a:spcPct val="100000"/>
              </a:lnSpc>
            </a:pPr>
            <a:r>
              <a:rPr lang="en-US" dirty="0">
                <a:solidFill>
                  <a:srgbClr val="000000"/>
                </a:solidFill>
                <a:latin typeface="Arial" panose="020B0604020202020204" pitchFamily="34" charset="0"/>
                <a:cs typeface="Arial" panose="020B0604020202020204" pitchFamily="34" charset="0"/>
              </a:rPr>
              <a:t>.</a:t>
            </a:r>
          </a:p>
          <a:p>
            <a:pPr lvl="0"/>
            <a:endParaRPr lang="en-CA" sz="1900" dirty="0"/>
          </a:p>
        </p:txBody>
      </p:sp>
      <p:pic>
        <p:nvPicPr>
          <p:cNvPr id="15" name="Picture 14" descr="Purple shapes on a white background&#10;&#10;Description automatically generated">
            <a:extLst>
              <a:ext uri="{FF2B5EF4-FFF2-40B4-BE49-F238E27FC236}">
                <a16:creationId xmlns:a16="http://schemas.microsoft.com/office/drawing/2014/main" id="{265545A9-9DB9-4B99-21AE-2062FB0C6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5" y="6140165"/>
            <a:ext cx="3910716" cy="722361"/>
          </a:xfrm>
          <a:prstGeom prst="rect">
            <a:avLst/>
          </a:prstGeom>
        </p:spPr>
      </p:pic>
      <p:pic>
        <p:nvPicPr>
          <p:cNvPr id="16" name="Content Placeholder 5" descr="A circular diagram with different symbols&#10;&#10;Description automatically generated">
            <a:extLst>
              <a:ext uri="{FF2B5EF4-FFF2-40B4-BE49-F238E27FC236}">
                <a16:creationId xmlns:a16="http://schemas.microsoft.com/office/drawing/2014/main" id="{7F5246B3-A8FD-4EEC-A82E-73066FAA4F58}"/>
              </a:ext>
            </a:extLst>
          </p:cNvPr>
          <p:cNvPicPr>
            <a:picLocks noChangeAspect="1"/>
          </p:cNvPicPr>
          <p:nvPr/>
        </p:nvPicPr>
        <p:blipFill rotWithShape="1">
          <a:blip r:embed="rId4">
            <a:extLst>
              <a:ext uri="{28A0092B-C50C-407E-A947-70E740481C1C}">
                <a14:useLocalDpi xmlns:a14="http://schemas.microsoft.com/office/drawing/2010/main" val="0"/>
              </a:ext>
            </a:extLst>
          </a:blip>
          <a:srcRect l="11765" t="11263"/>
          <a:stretch/>
        </p:blipFill>
        <p:spPr bwMode="auto">
          <a:xfrm>
            <a:off x="10759257" y="5495342"/>
            <a:ext cx="1346088" cy="1321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18850678-4237-5206-BD9A-13FD20C16568}"/>
              </a:ext>
            </a:extLst>
          </p:cNvPr>
          <p:cNvSpPr txBox="1"/>
          <p:nvPr/>
        </p:nvSpPr>
        <p:spPr>
          <a:xfrm>
            <a:off x="1102732" y="1524000"/>
            <a:ext cx="9482640" cy="6720814"/>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2400" dirty="0">
                <a:solidFill>
                  <a:srgbClr val="000000"/>
                </a:solidFill>
                <a:latin typeface="+mj-lt"/>
              </a:rPr>
              <a:t>Indigenous women, 2SLGBTQQIA+ people, and other groups are all uniquely impacted by Specific Claims: </a:t>
            </a:r>
          </a:p>
          <a:p>
            <a:pPr marL="685800" lvl="1" indent="-228600">
              <a:lnSpc>
                <a:spcPct val="90000"/>
              </a:lnSpc>
              <a:spcBef>
                <a:spcPts val="1000"/>
              </a:spcBef>
              <a:buFont typeface="Arial" panose="020B0604020202020204" pitchFamily="34" charset="0"/>
              <a:buChar char="•"/>
              <a:defRPr/>
            </a:pPr>
            <a:endParaRPr lang="en-US" sz="2400" dirty="0">
              <a:solidFill>
                <a:srgbClr val="000000"/>
              </a:solidFill>
              <a:latin typeface="+mj-lt"/>
            </a:endParaRPr>
          </a:p>
          <a:p>
            <a:pPr marL="685800" lvl="1" indent="-228600">
              <a:lnSpc>
                <a:spcPct val="90000"/>
              </a:lnSpc>
              <a:spcBef>
                <a:spcPts val="1000"/>
              </a:spcBef>
              <a:buFont typeface="Arial" panose="020B0604020202020204" pitchFamily="34" charset="0"/>
              <a:buChar char="•"/>
              <a:defRPr/>
            </a:pPr>
            <a:r>
              <a:rPr lang="en-US" sz="2400" dirty="0">
                <a:solidFill>
                  <a:srgbClr val="000000"/>
                </a:solidFill>
                <a:latin typeface="+mj-lt"/>
              </a:rPr>
              <a:t>For example, r</a:t>
            </a:r>
            <a:r>
              <a:rPr kumimoji="0" lang="en-US" sz="2400" b="0" i="0" u="none" strike="noStrike" kern="1200" cap="none" spc="0" normalizeH="0" baseline="0" noProof="0" dirty="0" err="1">
                <a:ln>
                  <a:noFill/>
                </a:ln>
                <a:solidFill>
                  <a:srgbClr val="000000"/>
                </a:solidFill>
                <a:effectLst/>
                <a:uLnTx/>
                <a:uFillTx/>
                <a:latin typeface="+mj-lt"/>
                <a:ea typeface="+mn-ea"/>
                <a:cs typeface="+mn-cs"/>
              </a:rPr>
              <a:t>eserve</a:t>
            </a:r>
            <a:r>
              <a:rPr kumimoji="0" lang="en-US" sz="2400" b="0" i="0" u="none" strike="noStrike" kern="1200" cap="none" spc="0" normalizeH="0" baseline="0" noProof="0" dirty="0">
                <a:ln>
                  <a:noFill/>
                </a:ln>
                <a:solidFill>
                  <a:srgbClr val="000000"/>
                </a:solidFill>
                <a:effectLst/>
                <a:uLnTx/>
                <a:uFillTx/>
                <a:latin typeface="+mj-lt"/>
                <a:ea typeface="+mn-ea"/>
                <a:cs typeface="+mn-cs"/>
              </a:rPr>
              <a:t> creation </a:t>
            </a:r>
            <a:r>
              <a:rPr kumimoji="0" lang="en-US" sz="2400" b="0" i="0" u="none" strike="noStrike" kern="1200" cap="none" spc="0" normalizeH="0" baseline="0" noProof="0" dirty="0">
                <a:ln>
                  <a:noFill/>
                </a:ln>
                <a:solidFill>
                  <a:prstClr val="black"/>
                </a:solidFill>
                <a:effectLst/>
                <a:uLnTx/>
                <a:uFillTx/>
                <a:latin typeface="+mj-lt"/>
                <a:ea typeface="+mn-ea"/>
                <a:cs typeface="+mn-cs"/>
              </a:rPr>
              <a:t>processes carried out by colonial and Dominion officials in the </a:t>
            </a:r>
            <a:r>
              <a:rPr kumimoji="0" lang="en-US" sz="2400" b="0" i="0" u="none" strike="noStrike" kern="1200" cap="none" spc="0" normalizeH="0" baseline="0" noProof="0" dirty="0">
                <a:ln>
                  <a:noFill/>
                </a:ln>
                <a:solidFill>
                  <a:srgbClr val="000000"/>
                </a:solidFill>
                <a:effectLst/>
                <a:uLnTx/>
                <a:uFillTx/>
                <a:latin typeface="+mj-lt"/>
                <a:ea typeface="+mn-ea"/>
                <a:cs typeface="+mn-cs"/>
              </a:rPr>
              <a:t>19th and 20th centuries had profound impacts on the political, economic, and social power of Indigenous women. </a:t>
            </a:r>
          </a:p>
          <a:p>
            <a:pPr lvl="1">
              <a:lnSpc>
                <a:spcPct val="90000"/>
              </a:lnSpc>
              <a:spcBef>
                <a:spcPts val="1000"/>
              </a:spcBef>
              <a:defRPr/>
            </a:pPr>
            <a:endParaRPr kumimoji="0" lang="en-US" sz="2400" b="0" i="0" u="none" strike="noStrike" kern="1200" cap="none" spc="0" normalizeH="0" baseline="0" noProof="0" dirty="0">
              <a:ln>
                <a:noFill/>
              </a:ln>
              <a:solidFill>
                <a:srgbClr val="000000"/>
              </a:solidFill>
              <a:effectLst/>
              <a:uLnTx/>
              <a:uFillTx/>
              <a:latin typeface="+mj-lt"/>
              <a:ea typeface="+mn-ea"/>
              <a:cs typeface="+mn-cs"/>
            </a:endParaRPr>
          </a:p>
          <a:p>
            <a:pPr marL="228600" indent="-228600">
              <a:lnSpc>
                <a:spcPct val="90000"/>
              </a:lnSpc>
              <a:spcBef>
                <a:spcPts val="1000"/>
              </a:spcBef>
              <a:buFont typeface="Arial" panose="020B0604020202020204" pitchFamily="34" charset="0"/>
              <a:buChar char="•"/>
              <a:defRPr/>
            </a:pPr>
            <a:r>
              <a:rPr lang="en-US" sz="2400" dirty="0">
                <a:solidFill>
                  <a:srgbClr val="000000"/>
                </a:solidFill>
                <a:latin typeface="+mj-lt"/>
              </a:rPr>
              <a:t>There is a need to better u</a:t>
            </a:r>
            <a:r>
              <a:rPr kumimoji="0" lang="en-US" sz="2400" b="0" i="0" u="none" strike="noStrike" kern="1200" cap="none" spc="0" normalizeH="0" baseline="0" noProof="0" dirty="0" err="1">
                <a:ln>
                  <a:noFill/>
                </a:ln>
                <a:solidFill>
                  <a:srgbClr val="000000"/>
                </a:solidFill>
                <a:effectLst/>
                <a:uLnTx/>
                <a:uFillTx/>
                <a:latin typeface="+mj-lt"/>
                <a:ea typeface="+mn-ea"/>
                <a:cs typeface="+mn-cs"/>
              </a:rPr>
              <a:t>nderstand</a:t>
            </a:r>
            <a:r>
              <a:rPr kumimoji="0" lang="en-US" sz="2400" b="0" i="0" u="none" strike="noStrike" kern="1200" cap="none" spc="0" normalizeH="0" baseline="0" noProof="0" dirty="0">
                <a:ln>
                  <a:noFill/>
                </a:ln>
                <a:solidFill>
                  <a:srgbClr val="000000"/>
                </a:solidFill>
                <a:effectLst/>
                <a:uLnTx/>
                <a:uFillTx/>
                <a:latin typeface="+mj-lt"/>
                <a:ea typeface="+mn-ea"/>
                <a:cs typeface="+mn-cs"/>
              </a:rPr>
              <a:t> </a:t>
            </a:r>
            <a:r>
              <a:rPr lang="en-US" sz="2400" dirty="0">
                <a:solidFill>
                  <a:srgbClr val="000000"/>
                </a:solidFill>
                <a:latin typeface="+mj-lt"/>
              </a:rPr>
              <a:t>the </a:t>
            </a:r>
            <a:r>
              <a:rPr kumimoji="0" lang="en-US" sz="2400" b="0" i="0" u="none" strike="noStrike" kern="1200" cap="none" spc="0" normalizeH="0" baseline="0" noProof="0" dirty="0">
                <a:ln>
                  <a:noFill/>
                </a:ln>
                <a:solidFill>
                  <a:srgbClr val="000000"/>
                </a:solidFill>
                <a:effectLst/>
                <a:uLnTx/>
                <a:uFillTx/>
                <a:latin typeface="+mj-lt"/>
                <a:ea typeface="+mn-ea"/>
                <a:cs typeface="+mn-cs"/>
              </a:rPr>
              <a:t>colonial suppression of women’s authority and economies, and </a:t>
            </a:r>
            <a:r>
              <a:rPr lang="en-US" sz="2400" dirty="0">
                <a:solidFill>
                  <a:srgbClr val="000000"/>
                </a:solidFill>
                <a:latin typeface="+mj-lt"/>
              </a:rPr>
              <a:t>how </a:t>
            </a:r>
            <a:r>
              <a:rPr kumimoji="0" lang="en-US" sz="2400" b="0" i="0" u="none" strike="noStrike" kern="1200" cap="none" spc="0" normalizeH="0" baseline="0" noProof="0" dirty="0">
                <a:ln>
                  <a:noFill/>
                </a:ln>
                <a:solidFill>
                  <a:srgbClr val="000000"/>
                </a:solidFill>
                <a:effectLst/>
                <a:uLnTx/>
                <a:uFillTx/>
                <a:latin typeface="+mj-lt"/>
                <a:ea typeface="+mn-ea"/>
                <a:cs typeface="+mn-cs"/>
              </a:rPr>
              <a:t>reconciliation considers the gendered nature of colonial harms in the context of specific claims</a:t>
            </a:r>
          </a:p>
          <a:p>
            <a:pPr>
              <a:lnSpc>
                <a:spcPct val="90000"/>
              </a:lnSpc>
              <a:spcBef>
                <a:spcPts val="1000"/>
              </a:spcBef>
              <a:defRPr/>
            </a:pPr>
            <a:endParaRPr lang="en-US" sz="2400" dirty="0">
              <a:solidFill>
                <a:srgbClr val="000000"/>
              </a:solidFill>
              <a:latin typeface="+mj-lt"/>
            </a:endParaRPr>
          </a:p>
          <a:p>
            <a:pPr marL="685800" lvl="1" indent="-228600">
              <a:lnSpc>
                <a:spcPct val="90000"/>
              </a:lnSpc>
              <a:spcBef>
                <a:spcPts val="1000"/>
              </a:spcBef>
              <a:buFont typeface="Arial" panose="020B0604020202020204" pitchFamily="34" charset="0"/>
              <a:buChar char="•"/>
              <a:defRPr/>
            </a:pPr>
            <a:endParaRPr lang="en-US" dirty="0">
              <a:solidFill>
                <a:prstClr val="black"/>
              </a:solidFill>
              <a:latin typeface="+mj-lt"/>
            </a:endParaRPr>
          </a:p>
          <a:p>
            <a:pPr marL="685800" lvl="1" indent="-228600">
              <a:lnSpc>
                <a:spcPct val="90000"/>
              </a:lnSpc>
              <a:spcBef>
                <a:spcPts val="1000"/>
              </a:spcBef>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685800" lvl="1" indent="-228600">
              <a:lnSpc>
                <a:spcPct val="90000"/>
              </a:lnSpc>
              <a:spcBef>
                <a:spcPts val="1000"/>
              </a:spcBef>
              <a:buFont typeface="Arial" panose="020B0604020202020204" pitchFamily="34" charset="0"/>
              <a:buChar char="•"/>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mj-lt"/>
              <a:ea typeface="+mn-ea"/>
              <a:cs typeface="+mn-cs"/>
            </a:endParaRPr>
          </a:p>
        </p:txBody>
      </p:sp>
    </p:spTree>
    <p:extLst>
      <p:ext uri="{BB962C8B-B14F-4D97-AF65-F5344CB8AC3E}">
        <p14:creationId xmlns:p14="http://schemas.microsoft.com/office/powerpoint/2010/main" val="1459542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A043-2FDC-A978-5EA2-B304D273CDA7}"/>
              </a:ext>
            </a:extLst>
          </p:cNvPr>
          <p:cNvSpPr>
            <a:spLocks noGrp="1"/>
          </p:cNvSpPr>
          <p:nvPr>
            <p:ph type="title"/>
          </p:nvPr>
        </p:nvSpPr>
        <p:spPr>
          <a:xfrm>
            <a:off x="595223" y="391005"/>
            <a:ext cx="10515600" cy="1325563"/>
          </a:xfrm>
        </p:spPr>
        <p:txBody>
          <a:bodyPr/>
          <a:lstStyle/>
          <a:p>
            <a:r>
              <a:rPr lang="en-US" dirty="0"/>
              <a:t>CCGBA Plus &amp; Specific Claims</a:t>
            </a:r>
          </a:p>
        </p:txBody>
      </p:sp>
      <p:sp>
        <p:nvSpPr>
          <p:cNvPr id="3" name="Content Placeholder 2">
            <a:extLst>
              <a:ext uri="{FF2B5EF4-FFF2-40B4-BE49-F238E27FC236}">
                <a16:creationId xmlns:a16="http://schemas.microsoft.com/office/drawing/2014/main" id="{29741AF4-6D9A-B37E-3E1A-F1AA07E5B300}"/>
              </a:ext>
            </a:extLst>
          </p:cNvPr>
          <p:cNvSpPr>
            <a:spLocks noGrp="1"/>
          </p:cNvSpPr>
          <p:nvPr>
            <p:ph idx="1"/>
          </p:nvPr>
        </p:nvSpPr>
        <p:spPr>
          <a:xfrm>
            <a:off x="613659" y="1401243"/>
            <a:ext cx="6370237" cy="4704571"/>
          </a:xfrm>
        </p:spPr>
        <p:txBody>
          <a:bodyPr>
            <a:normAutofit/>
          </a:bodyPr>
          <a:lstStyle/>
          <a:p>
            <a:pPr marL="0" indent="0">
              <a:buNone/>
            </a:pPr>
            <a:r>
              <a:rPr lang="en-US" b="1" dirty="0">
                <a:latin typeface="+mj-lt"/>
              </a:rPr>
              <a:t>Challenges </a:t>
            </a:r>
          </a:p>
          <a:p>
            <a:pPr marL="514350" indent="-514350">
              <a:buAutoNum type="arabicPeriod"/>
            </a:pPr>
            <a:r>
              <a:rPr lang="en-US" dirty="0">
                <a:latin typeface="+mj-lt"/>
              </a:rPr>
              <a:t>GBA Plus is not enshrined in the Specific Claims policy or legislation</a:t>
            </a:r>
          </a:p>
          <a:p>
            <a:pPr marL="514350" indent="-514350">
              <a:buAutoNum type="arabicPeriod"/>
            </a:pPr>
            <a:r>
              <a:rPr lang="en-US" dirty="0">
                <a:latin typeface="+mj-lt"/>
              </a:rPr>
              <a:t>the specific claims process is gender-neutral</a:t>
            </a:r>
          </a:p>
          <a:p>
            <a:pPr marL="514350" indent="-514350">
              <a:buAutoNum type="arabicPeriod"/>
            </a:pPr>
            <a:r>
              <a:rPr lang="en-US" dirty="0">
                <a:latin typeface="+mj-lt"/>
              </a:rPr>
              <a:t>archival evidence of women’s voices and authority are scarce </a:t>
            </a:r>
          </a:p>
          <a:p>
            <a:pPr marL="514350" indent="-514350">
              <a:buAutoNum type="arabicPeriod"/>
            </a:pPr>
            <a:r>
              <a:rPr lang="en-US" sz="2800" dirty="0">
                <a:latin typeface="+mj-lt"/>
              </a:rPr>
              <a:t>there </a:t>
            </a:r>
            <a:r>
              <a:rPr lang="en-US" dirty="0">
                <a:latin typeface="+mj-lt"/>
              </a:rPr>
              <a:t>are </a:t>
            </a:r>
            <a:r>
              <a:rPr lang="en-US" sz="2800" dirty="0">
                <a:latin typeface="+mj-lt"/>
              </a:rPr>
              <a:t>limitations to collecting and monitoring data</a:t>
            </a:r>
          </a:p>
          <a:p>
            <a:pPr marL="0" indent="0">
              <a:buNone/>
            </a:pPr>
            <a:endParaRPr lang="en-US" sz="2800" dirty="0">
              <a:latin typeface="+mj-lt"/>
            </a:endParaRPr>
          </a:p>
          <a:p>
            <a:pPr marL="0" indent="0">
              <a:buNone/>
            </a:pPr>
            <a:endParaRPr lang="en-US" sz="2800" dirty="0">
              <a:latin typeface="+mj-lt"/>
            </a:endParaRPr>
          </a:p>
          <a:p>
            <a:pPr marL="514350" indent="-514350">
              <a:buAutoNum type="arabicPeriod"/>
            </a:pPr>
            <a:endParaRPr lang="en-US" dirty="0">
              <a:latin typeface="+mj-lt"/>
            </a:endParaRPr>
          </a:p>
          <a:p>
            <a:pPr marL="514350" indent="-514350">
              <a:buAutoNum type="arabicPeriod"/>
            </a:pPr>
            <a:endParaRPr lang="en-US" sz="2800" dirty="0">
              <a:latin typeface="+mj-lt"/>
            </a:endParaRPr>
          </a:p>
          <a:p>
            <a:endParaRPr lang="en-US" dirty="0">
              <a:latin typeface="+mj-lt"/>
            </a:endParaRPr>
          </a:p>
          <a:p>
            <a:pPr lvl="1"/>
            <a:endParaRPr lang="en-US" dirty="0">
              <a:latin typeface="+mj-lt"/>
            </a:endParaRPr>
          </a:p>
        </p:txBody>
      </p:sp>
      <p:pic>
        <p:nvPicPr>
          <p:cNvPr id="5" name="Graphic 4" descr="Customer review outline">
            <a:extLst>
              <a:ext uri="{FF2B5EF4-FFF2-40B4-BE49-F238E27FC236}">
                <a16:creationId xmlns:a16="http://schemas.microsoft.com/office/drawing/2014/main" id="{0D709E09-715F-1A21-0D26-5DB1636191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4288" y="869183"/>
            <a:ext cx="3851810" cy="3247961"/>
          </a:xfrm>
          <a:prstGeom prst="rect">
            <a:avLst/>
          </a:prstGeom>
        </p:spPr>
      </p:pic>
      <p:sp>
        <p:nvSpPr>
          <p:cNvPr id="7" name="TextBox 6">
            <a:extLst>
              <a:ext uri="{FF2B5EF4-FFF2-40B4-BE49-F238E27FC236}">
                <a16:creationId xmlns:a16="http://schemas.microsoft.com/office/drawing/2014/main" id="{DF354028-1810-BBBA-9C14-B37FEFB817A4}"/>
              </a:ext>
            </a:extLst>
          </p:cNvPr>
          <p:cNvSpPr txBox="1"/>
          <p:nvPr/>
        </p:nvSpPr>
        <p:spPr>
          <a:xfrm>
            <a:off x="7414288" y="4117144"/>
            <a:ext cx="3966829" cy="1754326"/>
          </a:xfrm>
          <a:prstGeom prst="rect">
            <a:avLst/>
          </a:prstGeom>
          <a:noFill/>
        </p:spPr>
        <p:txBody>
          <a:bodyPr wrap="square" rtlCol="0">
            <a:spAutoFit/>
          </a:bodyPr>
          <a:lstStyle/>
          <a:p>
            <a:pPr marL="0" indent="0">
              <a:buNone/>
            </a:pPr>
            <a:r>
              <a:rPr lang="en-US" dirty="0">
                <a:latin typeface="+mj-lt"/>
              </a:rPr>
              <a:t>F</a:t>
            </a:r>
            <a:r>
              <a:rPr lang="en-US" sz="1800" dirty="0">
                <a:latin typeface="+mj-lt"/>
              </a:rPr>
              <a:t>urther efforts are still needed to have conversations with Indigenous partners about GBA Plus to identify potential opportunities to build inclusive gender and diversity considerations into any co-developed initiatives.</a:t>
            </a:r>
          </a:p>
        </p:txBody>
      </p:sp>
      <p:pic>
        <p:nvPicPr>
          <p:cNvPr id="4" name="Picture 3">
            <a:extLst>
              <a:ext uri="{FF2B5EF4-FFF2-40B4-BE49-F238E27FC236}">
                <a16:creationId xmlns:a16="http://schemas.microsoft.com/office/drawing/2014/main" id="{B62842E4-3E3E-BA6F-F1FC-B37295639A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0096" y="6513176"/>
            <a:ext cx="3120229" cy="225979"/>
          </a:xfrm>
          <a:prstGeom prst="rect">
            <a:avLst/>
          </a:prstGeom>
        </p:spPr>
      </p:pic>
      <p:pic>
        <p:nvPicPr>
          <p:cNvPr id="6" name="Picture 5" descr="Purple shapes on a white background&#10;&#10;Description automatically generated">
            <a:extLst>
              <a:ext uri="{FF2B5EF4-FFF2-40B4-BE49-F238E27FC236}">
                <a16:creationId xmlns:a16="http://schemas.microsoft.com/office/drawing/2014/main" id="{5FCC9E16-CCBF-B46A-14BA-5A0B4424D5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09" y="6105814"/>
            <a:ext cx="3910716" cy="722361"/>
          </a:xfrm>
          <a:prstGeom prst="rect">
            <a:avLst/>
          </a:prstGeom>
        </p:spPr>
      </p:pic>
    </p:spTree>
    <p:extLst>
      <p:ext uri="{BB962C8B-B14F-4D97-AF65-F5344CB8AC3E}">
        <p14:creationId xmlns:p14="http://schemas.microsoft.com/office/powerpoint/2010/main" val="3490601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C0B76-AC4A-51F5-2E9F-AF3D8619B3D8}"/>
              </a:ext>
            </a:extLst>
          </p:cNvPr>
          <p:cNvSpPr>
            <a:spLocks noGrp="1"/>
          </p:cNvSpPr>
          <p:nvPr>
            <p:ph type="title"/>
          </p:nvPr>
        </p:nvSpPr>
        <p:spPr>
          <a:xfrm>
            <a:off x="1351722" y="365125"/>
            <a:ext cx="10002078" cy="1325563"/>
          </a:xfrm>
        </p:spPr>
        <p:txBody>
          <a:bodyPr/>
          <a:lstStyle/>
          <a:p>
            <a:r>
              <a:rPr lang="en-US" dirty="0"/>
              <a:t>CCGBA Plus &amp; Specific Claims</a:t>
            </a:r>
            <a:br>
              <a:rPr lang="en-US" dirty="0"/>
            </a:br>
            <a:r>
              <a:rPr lang="en-US" sz="3200" dirty="0"/>
              <a:t>Interim Process metrics</a:t>
            </a:r>
            <a:endParaRPr lang="en-US" dirty="0"/>
          </a:p>
        </p:txBody>
      </p:sp>
      <p:pic>
        <p:nvPicPr>
          <p:cNvPr id="4" name="Picture 3" descr="Purple shapes on a white background&#10;&#10;Description automatically generated">
            <a:extLst>
              <a:ext uri="{FF2B5EF4-FFF2-40B4-BE49-F238E27FC236}">
                <a16:creationId xmlns:a16="http://schemas.microsoft.com/office/drawing/2014/main" id="{4FD9982D-0836-8B8E-71C4-D4F9BC432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5" y="6140165"/>
            <a:ext cx="3910716" cy="722361"/>
          </a:xfrm>
          <a:prstGeom prst="rect">
            <a:avLst/>
          </a:prstGeom>
        </p:spPr>
      </p:pic>
      <p:pic>
        <p:nvPicPr>
          <p:cNvPr id="5" name="Picture 4">
            <a:extLst>
              <a:ext uri="{FF2B5EF4-FFF2-40B4-BE49-F238E27FC236}">
                <a16:creationId xmlns:a16="http://schemas.microsoft.com/office/drawing/2014/main" id="{00FC0463-8F58-8656-6FFE-93D0F2E22E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0096" y="6513176"/>
            <a:ext cx="3120229" cy="225979"/>
          </a:xfrm>
          <a:prstGeom prst="rect">
            <a:avLst/>
          </a:prstGeom>
        </p:spPr>
      </p:pic>
      <p:sp>
        <p:nvSpPr>
          <p:cNvPr id="3" name="Content Placeholder 2">
            <a:extLst>
              <a:ext uri="{FF2B5EF4-FFF2-40B4-BE49-F238E27FC236}">
                <a16:creationId xmlns:a16="http://schemas.microsoft.com/office/drawing/2014/main" id="{4F608D6C-C4F4-0B6D-58DA-A9CC279F0979}"/>
              </a:ext>
            </a:extLst>
          </p:cNvPr>
          <p:cNvSpPr>
            <a:spLocks noGrp="1"/>
          </p:cNvSpPr>
          <p:nvPr>
            <p:ph idx="1"/>
          </p:nvPr>
        </p:nvSpPr>
        <p:spPr>
          <a:xfrm>
            <a:off x="881270" y="1537331"/>
            <a:ext cx="10909678" cy="4266703"/>
          </a:xfrm>
        </p:spPr>
        <p:txBody>
          <a:bodyPr>
            <a:normAutofit fontScale="92500" lnSpcReduction="10000"/>
          </a:bodyPr>
          <a:lstStyle/>
          <a:p>
            <a:pPr marL="457200" marR="0" lvl="1" indent="0">
              <a:lnSpc>
                <a:spcPct val="107000"/>
              </a:lnSpc>
              <a:spcBef>
                <a:spcPts val="0"/>
              </a:spcBef>
              <a:spcAft>
                <a:spcPts val="0"/>
              </a:spcAft>
              <a:buNone/>
            </a:pPr>
            <a:r>
              <a:rPr lang="en-US" kern="100" dirty="0">
                <a:effectLst/>
                <a:latin typeface="+mj-lt"/>
                <a:ea typeface="Calibri" panose="020F0502020204030204" pitchFamily="34" charset="0"/>
                <a:cs typeface="Times New Roman" panose="02020603050405020304" pitchFamily="18" charset="0"/>
              </a:rPr>
              <a:t>During the summer of 2024, </a:t>
            </a:r>
            <a:r>
              <a:rPr lang="en-US" kern="100" dirty="0">
                <a:latin typeface="+mj-lt"/>
                <a:ea typeface="Calibri" panose="020F0502020204030204" pitchFamily="34" charset="0"/>
                <a:cs typeface="Times New Roman" panose="02020603050405020304" pitchFamily="18" charset="0"/>
              </a:rPr>
              <a:t>CIRNAC </a:t>
            </a:r>
            <a:r>
              <a:rPr lang="en-US" kern="100" dirty="0">
                <a:effectLst/>
                <a:latin typeface="+mj-lt"/>
                <a:ea typeface="Calibri" panose="020F0502020204030204" pitchFamily="34" charset="0"/>
                <a:cs typeface="Times New Roman" panose="02020603050405020304" pitchFamily="18" charset="0"/>
              </a:rPr>
              <a:t>explored publicly available data sets that could help inform ways in which to improve and integrate CCGBA Plus into the program:</a:t>
            </a:r>
          </a:p>
          <a:p>
            <a:pPr marL="457200" marR="0" lvl="1" indent="0">
              <a:lnSpc>
                <a:spcPct val="107000"/>
              </a:lnSpc>
              <a:spcBef>
                <a:spcPts val="0"/>
              </a:spcBef>
              <a:spcAft>
                <a:spcPts val="0"/>
              </a:spcAft>
              <a:buNone/>
            </a:pPr>
            <a:endParaRPr lang="en-US" kern="1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kern="100" dirty="0">
                <a:effectLst/>
                <a:latin typeface="+mj-lt"/>
                <a:ea typeface="Calibri" panose="020F0502020204030204" pitchFamily="34" charset="0"/>
                <a:cs typeface="Times New Roman" panose="02020603050405020304" pitchFamily="18" charset="0"/>
              </a:rPr>
              <a:t>First Nations Profile</a:t>
            </a:r>
            <a:r>
              <a:rPr lang="en-US" kern="100" dirty="0">
                <a:effectLst/>
                <a:latin typeface="+mj-lt"/>
                <a:ea typeface="Calibri" panose="020F0502020204030204" pitchFamily="34" charset="0"/>
                <a:cs typeface="Times New Roman" panose="02020603050405020304" pitchFamily="18" charset="0"/>
              </a:rPr>
              <a:t>:  This data details governance structures, geographic remoteness and disaggregated population data for First Nation members on and off reserve, and by gender. </a:t>
            </a:r>
          </a:p>
          <a:p>
            <a:pPr marL="742950" marR="0" lvl="1" indent="-285750">
              <a:lnSpc>
                <a:spcPct val="107000"/>
              </a:lnSpc>
              <a:spcBef>
                <a:spcPts val="0"/>
              </a:spcBef>
              <a:spcAft>
                <a:spcPts val="0"/>
              </a:spcAft>
              <a:buFont typeface="Courier New" panose="02070309020205020404" pitchFamily="49" charset="0"/>
              <a:buChar char="o"/>
            </a:pPr>
            <a:endParaRPr lang="en-US" b="1" kern="100" dirty="0">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b="1" kern="100" dirty="0">
                <a:effectLst/>
                <a:latin typeface="+mj-lt"/>
                <a:ea typeface="Calibri" panose="020F0502020204030204" pitchFamily="34" charset="0"/>
                <a:cs typeface="Times New Roman" panose="02020603050405020304" pitchFamily="18" charset="0"/>
              </a:rPr>
              <a:t>Specific Claims Public Reporting  Interface: </a:t>
            </a:r>
            <a:r>
              <a:rPr lang="en-US" kern="100" dirty="0">
                <a:effectLst/>
                <a:latin typeface="+mj-lt"/>
                <a:ea typeface="Calibri" panose="020F0502020204030204" pitchFamily="34" charset="0"/>
                <a:cs typeface="Times New Roman" panose="02020603050405020304" pitchFamily="18" charset="0"/>
              </a:rPr>
              <a:t>the Specific Claims Branch maintains a public database which includes data such as the number claims settled </a:t>
            </a:r>
            <a:r>
              <a:rPr lang="en-US" kern="100" dirty="0">
                <a:latin typeface="+mj-lt"/>
                <a:ea typeface="Calibri" panose="020F0502020204030204" pitchFamily="34" charset="0"/>
                <a:cs typeface="Times New Roman" panose="02020603050405020304" pitchFamily="18" charset="0"/>
              </a:rPr>
              <a:t>by</a:t>
            </a:r>
            <a:r>
              <a:rPr lang="en-US" kern="100" dirty="0">
                <a:effectLst/>
                <a:latin typeface="+mj-lt"/>
                <a:ea typeface="Calibri" panose="020F0502020204030204" pitchFamily="34" charset="0"/>
                <a:cs typeface="Times New Roman" panose="02020603050405020304" pitchFamily="18" charset="0"/>
              </a:rPr>
              <a:t> Province/</a:t>
            </a:r>
            <a:r>
              <a:rPr lang="en-US" kern="100" dirty="0">
                <a:latin typeface="+mj-lt"/>
                <a:ea typeface="Calibri" panose="020F0502020204030204" pitchFamily="34" charset="0"/>
                <a:cs typeface="Times New Roman" panose="02020603050405020304" pitchFamily="18" charset="0"/>
              </a:rPr>
              <a:t>Territory</a:t>
            </a:r>
            <a:r>
              <a:rPr lang="en-US" kern="100" dirty="0">
                <a:effectLst/>
                <a:latin typeface="+mj-lt"/>
                <a:ea typeface="Calibri" panose="020F0502020204030204" pitchFamily="34" charset="0"/>
                <a:cs typeface="Times New Roman" panose="02020603050405020304" pitchFamily="18" charset="0"/>
              </a:rPr>
              <a:t>. </a:t>
            </a:r>
          </a:p>
          <a:p>
            <a:pPr marL="742950" marR="0" lvl="1" indent="-285750">
              <a:lnSpc>
                <a:spcPct val="107000"/>
              </a:lnSpc>
              <a:spcBef>
                <a:spcPts val="0"/>
              </a:spcBef>
              <a:spcAft>
                <a:spcPts val="800"/>
              </a:spcAft>
              <a:buFont typeface="Courier New" panose="02070309020205020404" pitchFamily="49" charset="0"/>
              <a:buChar char="o"/>
            </a:pPr>
            <a:endParaRPr lang="en-US" b="1" kern="100" dirty="0">
              <a:effectLst/>
              <a:latin typeface="+mj-lt"/>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b="1" kern="100" dirty="0">
                <a:effectLst/>
                <a:latin typeface="+mj-lt"/>
                <a:ea typeface="Calibri" panose="020F0502020204030204" pitchFamily="34" charset="0"/>
                <a:cs typeface="Times New Roman" panose="02020603050405020304" pitchFamily="18" charset="0"/>
              </a:rPr>
              <a:t>Community Wellbeing Index</a:t>
            </a:r>
            <a:r>
              <a:rPr lang="en-US" kern="100" dirty="0">
                <a:effectLst/>
                <a:latin typeface="+mj-lt"/>
                <a:ea typeface="Calibri" panose="020F0502020204030204" pitchFamily="34" charset="0"/>
                <a:cs typeface="Times New Roman" panose="02020603050405020304" pitchFamily="18" charset="0"/>
              </a:rPr>
              <a:t>:  measures socio-economic well-being using 4 components: education, </a:t>
            </a:r>
            <a:r>
              <a:rPr lang="en-US" kern="100" dirty="0" err="1">
                <a:effectLst/>
                <a:latin typeface="+mj-lt"/>
                <a:ea typeface="Calibri" panose="020F0502020204030204" pitchFamily="34" charset="0"/>
                <a:cs typeface="Times New Roman" panose="02020603050405020304" pitchFamily="18" charset="0"/>
              </a:rPr>
              <a:t>labour</a:t>
            </a:r>
            <a:r>
              <a:rPr lang="en-US" kern="100" dirty="0">
                <a:effectLst/>
                <a:latin typeface="+mj-lt"/>
                <a:ea typeface="Calibri" panose="020F0502020204030204" pitchFamily="34" charset="0"/>
                <a:cs typeface="Times New Roman" panose="02020603050405020304" pitchFamily="18" charset="0"/>
              </a:rPr>
              <a:t> force activity, income and housing</a:t>
            </a:r>
            <a:endParaRPr lang="en-US" sz="1600" dirty="0">
              <a:latin typeface="+mj-lt"/>
            </a:endParaRPr>
          </a:p>
        </p:txBody>
      </p:sp>
    </p:spTree>
    <p:extLst>
      <p:ext uri="{BB962C8B-B14F-4D97-AF65-F5344CB8AC3E}">
        <p14:creationId xmlns:p14="http://schemas.microsoft.com/office/powerpoint/2010/main" val="380110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5823D-3745-C4CF-3F66-909BEF0DDC44}"/>
              </a:ext>
            </a:extLst>
          </p:cNvPr>
          <p:cNvSpPr>
            <a:spLocks noGrp="1"/>
          </p:cNvSpPr>
          <p:nvPr>
            <p:ph type="title"/>
          </p:nvPr>
        </p:nvSpPr>
        <p:spPr/>
        <p:txBody>
          <a:bodyPr>
            <a:normAutofit/>
          </a:bodyPr>
          <a:lstStyle/>
          <a:p>
            <a:r>
              <a:rPr lang="en-US" sz="4000" dirty="0"/>
              <a:t>Specific Claims Reform</a:t>
            </a:r>
            <a:br>
              <a:rPr lang="en-US" sz="4000" dirty="0"/>
            </a:br>
            <a:r>
              <a:rPr lang="en-US" sz="2800" dirty="0"/>
              <a:t>Considerations for improvement</a:t>
            </a:r>
            <a:endParaRPr lang="en-US" sz="4000" dirty="0"/>
          </a:p>
        </p:txBody>
      </p:sp>
      <p:sp>
        <p:nvSpPr>
          <p:cNvPr id="3" name="Content Placeholder 2">
            <a:extLst>
              <a:ext uri="{FF2B5EF4-FFF2-40B4-BE49-F238E27FC236}">
                <a16:creationId xmlns:a16="http://schemas.microsoft.com/office/drawing/2014/main" id="{65CE5B9D-D7A0-DD26-A752-1B4FF6CC33D7}"/>
              </a:ext>
            </a:extLst>
          </p:cNvPr>
          <p:cNvSpPr>
            <a:spLocks noGrp="1"/>
          </p:cNvSpPr>
          <p:nvPr>
            <p:ph idx="1"/>
          </p:nvPr>
        </p:nvSpPr>
        <p:spPr>
          <a:xfrm>
            <a:off x="930965" y="1653890"/>
            <a:ext cx="9299713" cy="4486275"/>
          </a:xfrm>
        </p:spPr>
        <p:txBody>
          <a:bodyPr>
            <a:normAutofit fontScale="70000" lnSpcReduction="20000"/>
          </a:bodyPr>
          <a:lstStyle/>
          <a:p>
            <a:pPr marL="0" indent="0">
              <a:buNone/>
            </a:pPr>
            <a:r>
              <a:rPr lang="en-US" dirty="0">
                <a:solidFill>
                  <a:srgbClr val="000000"/>
                </a:solidFill>
                <a:latin typeface="+mj-lt"/>
              </a:rPr>
              <a:t>How can a reformed process support diversity and the inclusion of First Nations cultures, traditions, knowledges and lived experiences?</a:t>
            </a:r>
          </a:p>
          <a:p>
            <a:pPr marL="0" indent="0">
              <a:buNone/>
            </a:pPr>
            <a:endParaRPr lang="en-US" dirty="0">
              <a:latin typeface="+mj-lt"/>
              <a:ea typeface="Calibri" panose="020F0502020204030204" pitchFamily="34" charset="0"/>
              <a:cs typeface="Times New Roman" panose="02020603050405020304" pitchFamily="18" charset="0"/>
            </a:endParaRPr>
          </a:p>
          <a:p>
            <a:pPr marL="0" indent="0">
              <a:buNone/>
            </a:pPr>
            <a:r>
              <a:rPr lang="en-US" dirty="0">
                <a:latin typeface="+mj-lt"/>
                <a:ea typeface="Calibri" panose="020F0502020204030204" pitchFamily="34" charset="0"/>
                <a:cs typeface="Times New Roman" panose="02020603050405020304" pitchFamily="18" charset="0"/>
              </a:rPr>
              <a:t>Reform:</a:t>
            </a:r>
          </a:p>
          <a:p>
            <a:r>
              <a:rPr lang="en-US" dirty="0">
                <a:latin typeface="+mj-lt"/>
                <a:ea typeface="Calibri" panose="020F0502020204030204" pitchFamily="34" charset="0"/>
                <a:cs typeface="Times New Roman" panose="02020603050405020304" pitchFamily="18" charset="0"/>
              </a:rPr>
              <a:t>provides an opportunity to p</a:t>
            </a:r>
            <a:r>
              <a:rPr lang="en-US" dirty="0">
                <a:effectLst/>
                <a:latin typeface="+mj-lt"/>
                <a:ea typeface="Calibri" panose="020F0502020204030204" pitchFamily="34" charset="0"/>
                <a:cs typeface="Times New Roman" panose="02020603050405020304" pitchFamily="18" charset="0"/>
              </a:rPr>
              <a:t>romote a ‘hard-wiring’ of Culturally Competent GBA Plus principles into the ongoing co-development work  on Specific Claims reform </a:t>
            </a:r>
          </a:p>
          <a:p>
            <a:pPr lvl="2"/>
            <a:r>
              <a:rPr lang="en-US" sz="2600" dirty="0">
                <a:effectLst/>
                <a:latin typeface="+mj-lt"/>
                <a:ea typeface="Calibri" panose="020F0502020204030204" pitchFamily="34" charset="0"/>
                <a:cs typeface="Times New Roman" panose="02020603050405020304" pitchFamily="18" charset="0"/>
              </a:rPr>
              <a:t>For example, continuing to explore and make space for the inclusion of Indigenous laws and legal traditions throughout the  resolution process</a:t>
            </a:r>
          </a:p>
          <a:p>
            <a:pPr marL="457200" lvl="1" indent="0">
              <a:buNone/>
            </a:pPr>
            <a:endParaRPr lang="en-US" sz="2100" dirty="0">
              <a:latin typeface="+mj-lt"/>
              <a:ea typeface="Calibri" panose="020F0502020204030204" pitchFamily="34" charset="0"/>
              <a:cs typeface="Times New Roman" panose="02020603050405020304" pitchFamily="18" charset="0"/>
            </a:endParaRPr>
          </a:p>
          <a:p>
            <a:r>
              <a:rPr lang="en-US" dirty="0">
                <a:effectLst/>
                <a:latin typeface="+mj-lt"/>
                <a:ea typeface="Calibri" panose="020F0502020204030204" pitchFamily="34" charset="0"/>
                <a:cs typeface="Times New Roman" panose="02020603050405020304" pitchFamily="18" charset="0"/>
              </a:rPr>
              <a:t>provides opportunities for Canada and First Nations or a new Centre to explore a more effective process informed by GBA Plus throughout a claim’s lifecycle:</a:t>
            </a:r>
            <a:endParaRPr lang="en-US" dirty="0">
              <a:latin typeface="+mj-lt"/>
            </a:endParaRPr>
          </a:p>
          <a:p>
            <a:pPr lvl="2"/>
            <a:r>
              <a:rPr lang="en-US" sz="2800" dirty="0">
                <a:latin typeface="+mj-lt"/>
              </a:rPr>
              <a:t>Development</a:t>
            </a:r>
          </a:p>
          <a:p>
            <a:pPr lvl="2"/>
            <a:r>
              <a:rPr lang="en-US" sz="2800" dirty="0">
                <a:latin typeface="+mj-lt"/>
              </a:rPr>
              <a:t>Review</a:t>
            </a:r>
          </a:p>
          <a:p>
            <a:pPr lvl="2"/>
            <a:r>
              <a:rPr lang="en-US" sz="2800" dirty="0">
                <a:latin typeface="+mj-lt"/>
              </a:rPr>
              <a:t>Negotiations</a:t>
            </a:r>
          </a:p>
          <a:p>
            <a:pPr lvl="2"/>
            <a:r>
              <a:rPr lang="en-US" sz="2800" dirty="0">
                <a:latin typeface="+mj-lt"/>
              </a:rPr>
              <a:t>Settlement</a:t>
            </a:r>
          </a:p>
          <a:p>
            <a:pPr lvl="2"/>
            <a:endParaRPr lang="en-US" dirty="0">
              <a:solidFill>
                <a:srgbClr val="000000"/>
              </a:solidFill>
              <a:latin typeface="+mj-lt"/>
            </a:endParaRPr>
          </a:p>
          <a:p>
            <a:pPr lvl="2"/>
            <a:endParaRPr lang="en-US" dirty="0">
              <a:solidFill>
                <a:srgbClr val="000000"/>
              </a:solidFill>
              <a:latin typeface="+mj-lt"/>
            </a:endParaRPr>
          </a:p>
          <a:p>
            <a:pPr lvl="2"/>
            <a:endParaRPr lang="en-US" dirty="0">
              <a:solidFill>
                <a:srgbClr val="000000"/>
              </a:solidFill>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a:p>
            <a:pPr lvl="1"/>
            <a:endParaRPr lang="en-US" dirty="0">
              <a:latin typeface="+mj-lt"/>
            </a:endParaRPr>
          </a:p>
        </p:txBody>
      </p:sp>
      <p:pic>
        <p:nvPicPr>
          <p:cNvPr id="4" name="Picture 3">
            <a:extLst>
              <a:ext uri="{FF2B5EF4-FFF2-40B4-BE49-F238E27FC236}">
                <a16:creationId xmlns:a16="http://schemas.microsoft.com/office/drawing/2014/main" id="{B2AC40C4-837C-5313-45FD-D70FBD7F70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096" y="6513176"/>
            <a:ext cx="3120229" cy="225979"/>
          </a:xfrm>
          <a:prstGeom prst="rect">
            <a:avLst/>
          </a:prstGeom>
        </p:spPr>
      </p:pic>
      <p:pic>
        <p:nvPicPr>
          <p:cNvPr id="5" name="Picture 4" descr="Purple shapes on a white background&#10;&#10;Description automatically generated">
            <a:extLst>
              <a:ext uri="{FF2B5EF4-FFF2-40B4-BE49-F238E27FC236}">
                <a16:creationId xmlns:a16="http://schemas.microsoft.com/office/drawing/2014/main" id="{7D4E36BE-D5B0-73A2-5E3B-FC502B0803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5" y="6140165"/>
            <a:ext cx="3910716" cy="722361"/>
          </a:xfrm>
          <a:prstGeom prst="rect">
            <a:avLst/>
          </a:prstGeom>
        </p:spPr>
      </p:pic>
    </p:spTree>
    <p:extLst>
      <p:ext uri="{BB962C8B-B14F-4D97-AF65-F5344CB8AC3E}">
        <p14:creationId xmlns:p14="http://schemas.microsoft.com/office/powerpoint/2010/main" val="1106511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B90D93-D48A-1D98-A95A-DBA96060D372}"/>
              </a:ext>
            </a:extLst>
          </p:cNvPr>
          <p:cNvSpPr>
            <a:spLocks noGrp="1"/>
          </p:cNvSpPr>
          <p:nvPr>
            <p:ph idx="1"/>
          </p:nvPr>
        </p:nvSpPr>
        <p:spPr>
          <a:xfrm>
            <a:off x="2595861" y="2124440"/>
            <a:ext cx="6384235" cy="983836"/>
          </a:xfrm>
        </p:spPr>
        <p:txBody>
          <a:bodyPr>
            <a:normAutofit lnSpcReduction="10000"/>
          </a:bodyPr>
          <a:lstStyle/>
          <a:p>
            <a:pPr marL="0" indent="0">
              <a:buNone/>
            </a:pPr>
            <a:endParaRPr lang="en-US" dirty="0"/>
          </a:p>
          <a:p>
            <a:pPr marL="0" indent="0" algn="ctr">
              <a:buNone/>
            </a:pPr>
            <a:r>
              <a:rPr lang="en-US" dirty="0"/>
              <a:t> </a:t>
            </a:r>
            <a:r>
              <a:rPr lang="en-US" dirty="0" err="1"/>
              <a:t>Miigwech</a:t>
            </a:r>
            <a:r>
              <a:rPr lang="en-US" dirty="0"/>
              <a:t> | Merci | Thank – you </a:t>
            </a:r>
          </a:p>
        </p:txBody>
      </p:sp>
      <p:pic>
        <p:nvPicPr>
          <p:cNvPr id="4" name="Picture 3">
            <a:extLst>
              <a:ext uri="{FF2B5EF4-FFF2-40B4-BE49-F238E27FC236}">
                <a16:creationId xmlns:a16="http://schemas.microsoft.com/office/drawing/2014/main" id="{C9C427D4-2274-7B34-DE0A-70C61E4412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0096" y="6513176"/>
            <a:ext cx="3120229" cy="225979"/>
          </a:xfrm>
          <a:prstGeom prst="rect">
            <a:avLst/>
          </a:prstGeom>
        </p:spPr>
      </p:pic>
      <p:pic>
        <p:nvPicPr>
          <p:cNvPr id="5" name="Picture 4" descr="Purple shapes on a white background&#10;&#10;Description automatically generated">
            <a:extLst>
              <a:ext uri="{FF2B5EF4-FFF2-40B4-BE49-F238E27FC236}">
                <a16:creationId xmlns:a16="http://schemas.microsoft.com/office/drawing/2014/main" id="{654A8D3B-FA5C-0833-DBE0-4F018C3439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85" y="6140165"/>
            <a:ext cx="3910716" cy="722361"/>
          </a:xfrm>
          <a:prstGeom prst="rect">
            <a:avLst/>
          </a:prstGeom>
        </p:spPr>
      </p:pic>
    </p:spTree>
    <p:extLst>
      <p:ext uri="{BB962C8B-B14F-4D97-AF65-F5344CB8AC3E}">
        <p14:creationId xmlns:p14="http://schemas.microsoft.com/office/powerpoint/2010/main" val="385838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9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dirty="0"/>
              <a:t>What is GBA Plus?</a:t>
            </a:r>
          </a:p>
        </p:txBody>
      </p:sp>
      <p:sp>
        <p:nvSpPr>
          <p:cNvPr id="309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2"/>
          </p:nvPr>
        </p:nvSpPr>
        <p:spPr>
          <a:xfrm>
            <a:off x="572493" y="2071316"/>
            <a:ext cx="6713552" cy="4119172"/>
          </a:xfrm>
        </p:spPr>
        <p:txBody>
          <a:bodyPr vert="horz" lIns="91440" tIns="45720" rIns="91440" bIns="45720" rtlCol="0" anchor="t">
            <a:normAutofit fontScale="92500" lnSpcReduction="20000"/>
          </a:bodyPr>
          <a:lstStyle/>
          <a:p>
            <a:pPr marL="253359">
              <a:spcAft>
                <a:spcPts val="800"/>
              </a:spcAft>
            </a:pPr>
            <a:r>
              <a:rPr lang="en-US" sz="2400" dirty="0"/>
              <a:t>A </a:t>
            </a:r>
            <a:r>
              <a:rPr lang="en-US" sz="2400" b="1" dirty="0"/>
              <a:t>powerful analytical process</a:t>
            </a:r>
            <a:r>
              <a:rPr lang="en-US" sz="2400" dirty="0"/>
              <a:t> that helps build considerations of diversity and inclusion into Government of Canada initiatives.</a:t>
            </a:r>
          </a:p>
          <a:p>
            <a:pPr marL="253359">
              <a:spcAft>
                <a:spcPts val="800"/>
              </a:spcAft>
            </a:pPr>
            <a:endParaRPr lang="en-US" sz="2400" dirty="0"/>
          </a:p>
          <a:p>
            <a:pPr marL="253359">
              <a:spcAft>
                <a:spcPts val="800"/>
              </a:spcAft>
            </a:pPr>
            <a:r>
              <a:rPr lang="en-US" sz="2400" dirty="0"/>
              <a:t>Takes into consideration </a:t>
            </a:r>
            <a:r>
              <a:rPr lang="en-US" sz="2400" b="1" dirty="0"/>
              <a:t>intersecting identity factors </a:t>
            </a:r>
            <a:r>
              <a:rPr lang="en-US" sz="2400" dirty="0"/>
              <a:t>beyond gender (race, geography, disability, age, etc.), as well as systems of oppression, and power dynamics. </a:t>
            </a:r>
          </a:p>
          <a:p>
            <a:pPr marL="255899" lvl="1">
              <a:spcAft>
                <a:spcPts val="800"/>
              </a:spcAft>
            </a:pPr>
            <a:endParaRPr lang="en-US" dirty="0"/>
          </a:p>
          <a:p>
            <a:pPr marL="253359">
              <a:spcAft>
                <a:spcPts val="800"/>
              </a:spcAft>
            </a:pPr>
            <a:r>
              <a:rPr lang="en-US" sz="2400" dirty="0"/>
              <a:t>GBA Plus should be considered at </a:t>
            </a:r>
            <a:r>
              <a:rPr lang="en-US" sz="2400" b="1" dirty="0"/>
              <a:t>every stage of an initiative’s lifecycle</a:t>
            </a:r>
            <a:r>
              <a:rPr lang="en-US" sz="2400" dirty="0"/>
              <a:t> – from identifying the issue and developing options, all the way to implementation and evaluation.</a:t>
            </a:r>
          </a:p>
        </p:txBody>
      </p:sp>
      <p:pic>
        <p:nvPicPr>
          <p:cNvPr id="3074" name="Picture 2" descr="This figure illustrates some of the factors which can intersect with sex and gender. Six oblong shapes of differing colors overlap and fan out. Each oblong has two identity factors written on it. The middle oblong has the word “sex” written on the left and “gender” written on the right. From the word “sex”, in a clockwise order, other identity factors are written: language, ethnicity/race, religion, age, disability, geography, culture, income, sexual orientation, and education.">
            <a:extLst>
              <a:ext uri="{FF2B5EF4-FFF2-40B4-BE49-F238E27FC236}">
                <a16:creationId xmlns:a16="http://schemas.microsoft.com/office/drawing/2014/main" id="{B8582CD9-F441-85A4-06CD-7DC402BC86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276" r="3" b="2"/>
          <a:stretch/>
        </p:blipFill>
        <p:spPr bwMode="auto">
          <a:xfrm>
            <a:off x="7675658" y="2093976"/>
            <a:ext cx="3941064" cy="4096512"/>
          </a:xfrm>
          <a:prstGeom prst="rect">
            <a:avLst/>
          </a:prstGeom>
          <a:solidFill>
            <a:srgbClr val="FFFFFF"/>
          </a:solidFill>
        </p:spPr>
      </p:pic>
    </p:spTree>
    <p:extLst>
      <p:ext uri="{BB962C8B-B14F-4D97-AF65-F5344CB8AC3E}">
        <p14:creationId xmlns:p14="http://schemas.microsoft.com/office/powerpoint/2010/main" val="3518761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rple shapes on a white background&#10;&#10;Description automatically generated">
            <a:extLst>
              <a:ext uri="{FF2B5EF4-FFF2-40B4-BE49-F238E27FC236}">
                <a16:creationId xmlns:a16="http://schemas.microsoft.com/office/drawing/2014/main" id="{FFE7B43B-928E-904A-B686-656DADFD79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5" y="6121399"/>
            <a:ext cx="4012316" cy="741128"/>
          </a:xfrm>
          <a:prstGeom prst="rect">
            <a:avLst/>
          </a:prstGeom>
        </p:spPr>
      </p:pic>
      <p:grpSp>
        <p:nvGrpSpPr>
          <p:cNvPr id="12" name="Group 11" descr="Image of a circle with layers of rings. Each ring represents a different layer to the whole context of a person. &#10;The first inner ring shows the personal or individual identity factors. Seven oblong shapes of differeing colours overlap and fan out. Each oblong has two identity factors written on it. The middle oblong has the word 'Intersectionality across the middle', then “sex” written on the left and “gender” written on the right. From the word “sex”, in a clockwise order, other identity factors are written: race, language, ethnicity, income, age, disability, gender, geography, indigeneity, culture, religion, sexual orientation and education.&#10;The second larger ring is labelled group membership. &#10;The third larger ring is labelled social context.&#10;The fourth and outermost ring represents systems of oppression.">
            <a:extLst>
              <a:ext uri="{FF2B5EF4-FFF2-40B4-BE49-F238E27FC236}">
                <a16:creationId xmlns:a16="http://schemas.microsoft.com/office/drawing/2014/main" id="{2FB78164-14B6-4408-AD34-1D80F720408E}"/>
              </a:ext>
            </a:extLst>
          </p:cNvPr>
          <p:cNvGrpSpPr/>
          <p:nvPr/>
        </p:nvGrpSpPr>
        <p:grpSpPr>
          <a:xfrm>
            <a:off x="762299" y="742892"/>
            <a:ext cx="11843060" cy="6013176"/>
            <a:chOff x="1423060" y="677674"/>
            <a:chExt cx="7865706" cy="4642505"/>
          </a:xfrm>
        </p:grpSpPr>
        <p:pic>
          <p:nvPicPr>
            <p:cNvPr id="7" name="Picture 6" descr="Ecological model of Strengthened Approach&#10;&#10;Image of a circle with layers of rings. Each ring represents a different layer to the whole context of a person. &#10;&#10;The first inner ring shows the personal or individual identity factors. Seven oblong shapes of differeing colours overlap and fan out. Each oblong has two identity factors written on it. The middle oblong has the word 'Intersectionality across the middle', then “sex” written on the left and “gender” written on the right. From the word “sex”, in a clockwise order, other identity factors are written: race, language, ethnicity, income, age, disability, gender, geography, indigeneity, culture, religion, sexual orientation and education.&#10;&#10;The second larger ring is labelled group membership. &#10;&#10;The third larger ring is labelled social context.&#10;&#10;The fourth and outermost ring represents systems of oppression.">
              <a:extLst>
                <a:ext uri="{FF2B5EF4-FFF2-40B4-BE49-F238E27FC236}">
                  <a16:creationId xmlns:a16="http://schemas.microsoft.com/office/drawing/2014/main" id="{3BFF1EEC-B69B-8EB0-6912-D0EBAFDB50E9}"/>
                </a:ext>
              </a:extLst>
            </p:cNvPr>
            <p:cNvPicPr>
              <a:picLocks noChangeAspect="1"/>
            </p:cNvPicPr>
            <p:nvPr/>
          </p:nvPicPr>
          <p:blipFill>
            <a:blip r:embed="rId4"/>
            <a:stretch>
              <a:fillRect/>
            </a:stretch>
          </p:blipFill>
          <p:spPr>
            <a:xfrm>
              <a:off x="1423060" y="677674"/>
              <a:ext cx="6353465" cy="3892005"/>
            </a:xfrm>
            <a:prstGeom prst="rect">
              <a:avLst/>
            </a:prstGeom>
          </p:spPr>
        </p:pic>
        <p:sp>
          <p:nvSpPr>
            <p:cNvPr id="5" name="TextBox 43" descr="The third ring represents group membership which includes family, peer groups and social networks">
              <a:extLst>
                <a:ext uri="{FF2B5EF4-FFF2-40B4-BE49-F238E27FC236}">
                  <a16:creationId xmlns:a16="http://schemas.microsoft.com/office/drawing/2014/main" id="{64FA6913-345E-486A-9283-C011CA70668A}"/>
                </a:ext>
              </a:extLst>
            </p:cNvPr>
            <p:cNvSpPr txBox="1">
              <a:spLocks noChangeArrowheads="1"/>
            </p:cNvSpPr>
            <p:nvPr/>
          </p:nvSpPr>
          <p:spPr bwMode="auto">
            <a:xfrm>
              <a:off x="1819933" y="2327149"/>
              <a:ext cx="1627991" cy="427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54">
                <a:lnSpc>
                  <a:spcPts val="1751"/>
                </a:lnSpc>
                <a:spcBef>
                  <a:spcPct val="0"/>
                </a:spcBef>
                <a:buNone/>
                <a:defRPr/>
              </a:pPr>
              <a:r>
                <a:rPr lang="en-US" altLang="en-US" sz="1867">
                  <a:solidFill>
                    <a:srgbClr val="000000"/>
                  </a:solidFill>
                  <a:latin typeface="Arial" panose="020B0604020202020204" pitchFamily="34" charset="0"/>
                  <a:ea typeface="Lato Light"/>
                  <a:cs typeface="Arial" panose="020B0604020202020204" pitchFamily="34" charset="0"/>
                </a:rPr>
                <a:t>Family, peer groups, social networks  </a:t>
              </a:r>
            </a:p>
          </p:txBody>
        </p:sp>
        <p:sp>
          <p:nvSpPr>
            <p:cNvPr id="6" name="TextBox 46" descr="The second ring relates to the first ring and represents the individual's identities: race, ethnicity, religion, age, disability, gender, geography, language, income, sexual orientation, education, and sex">
              <a:extLst>
                <a:ext uri="{FF2B5EF4-FFF2-40B4-BE49-F238E27FC236}">
                  <a16:creationId xmlns:a16="http://schemas.microsoft.com/office/drawing/2014/main" id="{E9BEE691-68D8-4439-AA91-7C3D5AF465B2}"/>
                </a:ext>
              </a:extLst>
            </p:cNvPr>
            <p:cNvSpPr txBox="1">
              <a:spLocks noChangeArrowheads="1"/>
            </p:cNvSpPr>
            <p:nvPr/>
          </p:nvSpPr>
          <p:spPr bwMode="auto">
            <a:xfrm>
              <a:off x="2380942" y="4240254"/>
              <a:ext cx="2312174" cy="78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54">
                <a:lnSpc>
                  <a:spcPts val="1751"/>
                </a:lnSpc>
                <a:spcBef>
                  <a:spcPct val="0"/>
                </a:spcBef>
                <a:buNone/>
                <a:defRPr/>
              </a:pPr>
              <a:r>
                <a:rPr lang="en-US" altLang="en-US" sz="1867" dirty="0">
                  <a:solidFill>
                    <a:prstClr val="black"/>
                  </a:solidFill>
                  <a:latin typeface="Arial" panose="020B0604020202020204" pitchFamily="34" charset="0"/>
                  <a:ea typeface="Lato Light"/>
                  <a:cs typeface="Arial" panose="020B0604020202020204" pitchFamily="34" charset="0"/>
                </a:rPr>
                <a:t>Race, Ethnicity, Religion, Age, Disability, Gender, Geography, Language, Income, Sexual orientation, Education, Sex</a:t>
              </a:r>
            </a:p>
          </p:txBody>
        </p:sp>
        <p:sp>
          <p:nvSpPr>
            <p:cNvPr id="9" name="TextBox 36" descr="The fourth ring represents the social context which includes institutions, privilege, attitudes, norms, beliefs.">
              <a:extLst>
                <a:ext uri="{FF2B5EF4-FFF2-40B4-BE49-F238E27FC236}">
                  <a16:creationId xmlns:a16="http://schemas.microsoft.com/office/drawing/2014/main" id="{07324D60-B6B0-4836-B435-750835B4D262}"/>
                </a:ext>
              </a:extLst>
            </p:cNvPr>
            <p:cNvSpPr txBox="1">
              <a:spLocks noChangeArrowheads="1"/>
            </p:cNvSpPr>
            <p:nvPr/>
          </p:nvSpPr>
          <p:spPr bwMode="auto">
            <a:xfrm>
              <a:off x="6637938" y="2297734"/>
              <a:ext cx="1619491" cy="605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54">
                <a:lnSpc>
                  <a:spcPts val="1751"/>
                </a:lnSpc>
                <a:spcBef>
                  <a:spcPct val="0"/>
                </a:spcBef>
                <a:buNone/>
                <a:defRPr/>
              </a:pPr>
              <a:r>
                <a:rPr lang="en-US" altLang="en-US" sz="1867" dirty="0">
                  <a:solidFill>
                    <a:prstClr val="black"/>
                  </a:solidFill>
                  <a:latin typeface="Arial" panose="020B0604020202020204" pitchFamily="34" charset="0"/>
                  <a:ea typeface="Lato Light"/>
                  <a:cs typeface="Arial" panose="020B0604020202020204" pitchFamily="34" charset="0"/>
                </a:rPr>
                <a:t>Institutions, privilege, attitudes, norms, beliefs</a:t>
              </a:r>
            </a:p>
          </p:txBody>
        </p:sp>
        <p:sp>
          <p:nvSpPr>
            <p:cNvPr id="10" name="TextBox 40" descr="The fifth and outermost ring represents systems of oppression, which includes Systemic/structural inequalities, racism, sexism, ableism, ageism, classism, religious oppression, distribution of resources and power&#10;">
              <a:extLst>
                <a:ext uri="{FF2B5EF4-FFF2-40B4-BE49-F238E27FC236}">
                  <a16:creationId xmlns:a16="http://schemas.microsoft.com/office/drawing/2014/main" id="{594FA62A-A2C3-40A1-BA77-A02ACD8EA8B6}"/>
                </a:ext>
              </a:extLst>
            </p:cNvPr>
            <p:cNvSpPr txBox="1">
              <a:spLocks noChangeArrowheads="1"/>
            </p:cNvSpPr>
            <p:nvPr/>
          </p:nvSpPr>
          <p:spPr bwMode="auto">
            <a:xfrm>
              <a:off x="6487905" y="4357816"/>
              <a:ext cx="2800861" cy="96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defTabSz="914354">
                <a:lnSpc>
                  <a:spcPts val="1751"/>
                </a:lnSpc>
                <a:spcBef>
                  <a:spcPct val="0"/>
                </a:spcBef>
                <a:buNone/>
                <a:defRPr/>
              </a:pPr>
              <a:r>
                <a:rPr lang="en-US" altLang="en-US" sz="1867" dirty="0">
                  <a:solidFill>
                    <a:prstClr val="black"/>
                  </a:solidFill>
                  <a:latin typeface="Arial" panose="020B0604020202020204" pitchFamily="34" charset="0"/>
                  <a:ea typeface="Lato Light"/>
                  <a:cs typeface="Arial" panose="020B0604020202020204" pitchFamily="34" charset="0"/>
                </a:rPr>
                <a:t>Racism, sexism, ableism, ageism, classism, religious oppression, bi-phobia, transphobia, homophobia, heterosexism, distribution of resources and power</a:t>
              </a:r>
            </a:p>
          </p:txBody>
        </p:sp>
      </p:grpSp>
      <p:sp>
        <p:nvSpPr>
          <p:cNvPr id="11" name="Title 1">
            <a:extLst>
              <a:ext uri="{FF2B5EF4-FFF2-40B4-BE49-F238E27FC236}">
                <a16:creationId xmlns:a16="http://schemas.microsoft.com/office/drawing/2014/main" id="{4AC9A0CB-5CB8-4B56-B772-F1956929364D}"/>
              </a:ext>
            </a:extLst>
          </p:cNvPr>
          <p:cNvSpPr>
            <a:spLocks noGrp="1"/>
          </p:cNvSpPr>
          <p:nvPr>
            <p:ph type="title"/>
          </p:nvPr>
        </p:nvSpPr>
        <p:spPr>
          <a:xfrm>
            <a:off x="304580" y="101931"/>
            <a:ext cx="11989021" cy="789960"/>
          </a:xfrm>
        </p:spPr>
        <p:txBody>
          <a:bodyPr wrap="square" anchor="t">
            <a:noAutofit/>
          </a:bodyPr>
          <a:lstStyle/>
          <a:p>
            <a:r>
              <a:rPr lang="en-US" dirty="0"/>
              <a:t>GBA Plus Considerations for a Systemic and Holistic Analysis of Inequity</a:t>
            </a:r>
          </a:p>
        </p:txBody>
      </p:sp>
    </p:spTree>
    <p:extLst>
      <p:ext uri="{BB962C8B-B14F-4D97-AF65-F5344CB8AC3E}">
        <p14:creationId xmlns:p14="http://schemas.microsoft.com/office/powerpoint/2010/main" val="279137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B0269D7-1915-BC3B-FA64-07BD7483B724}"/>
              </a:ext>
            </a:extLst>
          </p:cNvPr>
          <p:cNvSpPr>
            <a:spLocks noGrp="1"/>
          </p:cNvSpPr>
          <p:nvPr>
            <p:ph type="sldNum" sz="quarter" idx="4"/>
          </p:nvPr>
        </p:nvSpPr>
        <p:spPr/>
        <p:txBody>
          <a:bodyPr/>
          <a:lstStyle/>
          <a:p>
            <a:pPr defTabSz="1219170" fontAlgn="base">
              <a:lnSpc>
                <a:spcPct val="90000"/>
              </a:lnSpc>
              <a:spcBef>
                <a:spcPct val="0"/>
              </a:spcBef>
              <a:spcAft>
                <a:spcPct val="37000"/>
              </a:spcAft>
              <a:defRPr/>
            </a:pPr>
            <a:fld id="{E00B6E52-F07A-44C8-B7AE-D6EEC3D50429}" type="slidenum">
              <a:rPr lang="en-CA">
                <a:latin typeface="Arial"/>
              </a:rPr>
              <a:pPr defTabSz="1219170" fontAlgn="base">
                <a:lnSpc>
                  <a:spcPct val="90000"/>
                </a:lnSpc>
                <a:spcBef>
                  <a:spcPct val="0"/>
                </a:spcBef>
                <a:spcAft>
                  <a:spcPct val="37000"/>
                </a:spcAft>
                <a:defRPr/>
              </a:pPr>
              <a:t>4</a:t>
            </a:fld>
            <a:endParaRPr lang="en-CA" dirty="0">
              <a:latin typeface="Arial"/>
            </a:endParaRPr>
          </a:p>
        </p:txBody>
      </p:sp>
      <p:sp>
        <p:nvSpPr>
          <p:cNvPr id="7" name="TextBox 6">
            <a:extLst>
              <a:ext uri="{FF2B5EF4-FFF2-40B4-BE49-F238E27FC236}">
                <a16:creationId xmlns:a16="http://schemas.microsoft.com/office/drawing/2014/main" id="{61ED70EF-1F86-25D8-259A-0B1293D0B599}"/>
              </a:ext>
            </a:extLst>
          </p:cNvPr>
          <p:cNvSpPr txBox="1">
            <a:spLocks noGrp="1" noRot="1" noMove="1" noResize="1" noEditPoints="1" noAdjustHandles="1" noChangeArrowheads="1" noChangeShapeType="1"/>
          </p:cNvSpPr>
          <p:nvPr/>
        </p:nvSpPr>
        <p:spPr>
          <a:xfrm>
            <a:off x="430925" y="1139739"/>
            <a:ext cx="11398703" cy="4561249"/>
          </a:xfrm>
          <a:prstGeom prst="rect">
            <a:avLst/>
          </a:prstGeom>
          <a:noFill/>
        </p:spPr>
        <p:txBody>
          <a:bodyPr wrap="square">
            <a:spAutoFit/>
          </a:bodyPr>
          <a:lstStyle/>
          <a:p>
            <a:pPr marL="253994" indent="-253994" defTabSz="1219170" eaLnBrk="0" fontAlgn="base" hangingPunct="0">
              <a:lnSpc>
                <a:spcPct val="90000"/>
              </a:lnSpc>
              <a:spcBef>
                <a:spcPts val="600"/>
              </a:spcBef>
              <a:spcAft>
                <a:spcPct val="37000"/>
              </a:spcAft>
              <a:buFont typeface="Arial" panose="020B0604020202020204" pitchFamily="34" charset="0"/>
              <a:buChar char="•"/>
              <a:tabLst>
                <a:tab pos="7619810" algn="l"/>
              </a:tabLst>
            </a:pPr>
            <a:r>
              <a:rPr lang="en-US" sz="2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Be distinctions-based and acknowledge the unique historical, cultural, political, and socio-economic realities of First Nations, Inuit, and Métis;</a:t>
            </a:r>
          </a:p>
          <a:p>
            <a:pPr marL="253994" indent="-253994" defTabSz="1219170" eaLnBrk="0" fontAlgn="base" hangingPunct="0">
              <a:lnSpc>
                <a:spcPct val="90000"/>
              </a:lnSpc>
              <a:spcBef>
                <a:spcPts val="600"/>
              </a:spcBef>
              <a:spcAft>
                <a:spcPct val="37000"/>
              </a:spcAft>
              <a:buFont typeface="Arial" panose="020B0604020202020204" pitchFamily="34" charset="0"/>
              <a:buChar char="•"/>
              <a:tabLst>
                <a:tab pos="7619810" algn="l"/>
              </a:tabLst>
            </a:pPr>
            <a:r>
              <a:rPr lang="en-US" sz="2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Be informed by the unique perspectives, lived experiences, and worldviews of First Nations, Inuit, and, as well as by communities within these distinctions;</a:t>
            </a:r>
          </a:p>
          <a:p>
            <a:pPr marL="253994" indent="-253994" defTabSz="1219170" eaLnBrk="0" fontAlgn="base" hangingPunct="0">
              <a:lnSpc>
                <a:spcPct val="90000"/>
              </a:lnSpc>
              <a:spcBef>
                <a:spcPts val="600"/>
              </a:spcBef>
              <a:spcAft>
                <a:spcPct val="37000"/>
              </a:spcAft>
              <a:buFont typeface="Arial" panose="020B0604020202020204" pitchFamily="34" charset="0"/>
              <a:buChar char="•"/>
              <a:tabLst>
                <a:tab pos="7619810" algn="l"/>
              </a:tabLst>
            </a:pPr>
            <a:r>
              <a:rPr lang="en-US" sz="2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Take an anti-racist approach and acknowledge colonialism, patriarchy, and systemic racism, as well as the diverse impacts these structures and systems have on Indigenous Peoples;</a:t>
            </a:r>
          </a:p>
          <a:p>
            <a:pPr marL="253994" indent="-253994" defTabSz="1219170" eaLnBrk="0" fontAlgn="base" hangingPunct="0">
              <a:lnSpc>
                <a:spcPct val="90000"/>
              </a:lnSpc>
              <a:spcBef>
                <a:spcPts val="600"/>
              </a:spcBef>
              <a:spcAft>
                <a:spcPct val="37000"/>
              </a:spcAft>
              <a:buFont typeface="Arial" panose="020B0604020202020204" pitchFamily="34" charset="0"/>
              <a:buChar char="•"/>
              <a:tabLst>
                <a:tab pos="7619810" algn="l"/>
              </a:tabLst>
            </a:pPr>
            <a:r>
              <a:rPr lang="en-US" sz="2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Recognize that the gender binary is a colonial construct and understand that gender is socially and culturally constructed, respecting the lived realities of 2SLGBTQI+ people;</a:t>
            </a:r>
          </a:p>
          <a:p>
            <a:pPr marL="253994" indent="-253994" defTabSz="1219170" eaLnBrk="0" fontAlgn="base" hangingPunct="0">
              <a:lnSpc>
                <a:spcPct val="90000"/>
              </a:lnSpc>
              <a:spcBef>
                <a:spcPts val="600"/>
              </a:spcBef>
              <a:spcAft>
                <a:spcPct val="37000"/>
              </a:spcAft>
              <a:buFont typeface="Arial" panose="020B0604020202020204" pitchFamily="34" charset="0"/>
              <a:buChar char="•"/>
              <a:tabLst>
                <a:tab pos="7619810" algn="l"/>
              </a:tabLst>
            </a:pPr>
            <a:r>
              <a:rPr lang="en-US" sz="2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Build initiatives on communities’ strengths rather than focusing on challenges;</a:t>
            </a:r>
          </a:p>
          <a:p>
            <a:pPr marL="253994" indent="-253994" defTabSz="1219170" eaLnBrk="0" fontAlgn="base" hangingPunct="0">
              <a:lnSpc>
                <a:spcPct val="90000"/>
              </a:lnSpc>
              <a:spcBef>
                <a:spcPts val="600"/>
              </a:spcBef>
              <a:spcAft>
                <a:spcPct val="37000"/>
              </a:spcAft>
              <a:buFont typeface="Arial" panose="020B0604020202020204" pitchFamily="34" charset="0"/>
              <a:buChar char="•"/>
              <a:tabLst>
                <a:tab pos="7619810" algn="l"/>
              </a:tabLst>
            </a:pPr>
            <a:r>
              <a:rPr lang="en-US" sz="2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Value both Indigenous knowledges as well as Western knowledge; and,</a:t>
            </a:r>
          </a:p>
          <a:p>
            <a:pPr marL="253994" indent="-253994" defTabSz="1219170" eaLnBrk="0" fontAlgn="base" hangingPunct="0">
              <a:lnSpc>
                <a:spcPct val="90000"/>
              </a:lnSpc>
              <a:spcBef>
                <a:spcPts val="600"/>
              </a:spcBef>
              <a:spcAft>
                <a:spcPct val="37000"/>
              </a:spcAft>
              <a:buFont typeface="Arial" panose="020B0604020202020204" pitchFamily="34" charset="0"/>
              <a:buChar char="•"/>
              <a:tabLst>
                <a:tab pos="7619810" algn="l"/>
              </a:tabLst>
            </a:pPr>
            <a:r>
              <a:rPr lang="en-US" sz="2000"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Undertake intersectional analyses in respectful partnership with Indigenous Peoples, mindful of self-determination.</a:t>
            </a:r>
          </a:p>
        </p:txBody>
      </p:sp>
      <p:sp>
        <p:nvSpPr>
          <p:cNvPr id="8" name="Title 3">
            <a:extLst>
              <a:ext uri="{FF2B5EF4-FFF2-40B4-BE49-F238E27FC236}">
                <a16:creationId xmlns:a16="http://schemas.microsoft.com/office/drawing/2014/main" id="{8DB8AB05-D300-22A8-3C0F-72D8D1EFB443}"/>
              </a:ext>
            </a:extLst>
          </p:cNvPr>
          <p:cNvSpPr>
            <a:spLocks noGrp="1"/>
          </p:cNvSpPr>
          <p:nvPr>
            <p:ph type="title"/>
          </p:nvPr>
        </p:nvSpPr>
        <p:spPr>
          <a:xfrm>
            <a:off x="491067" y="707683"/>
            <a:ext cx="11338560" cy="304800"/>
          </a:xfrm>
        </p:spPr>
        <p:txBody>
          <a:bodyPr/>
          <a:lstStyle/>
          <a:p>
            <a:r>
              <a:rPr lang="en-US" sz="3200" dirty="0">
                <a:latin typeface="Calibri Light" panose="020F0302020204030204" pitchFamily="34" charset="0"/>
                <a:ea typeface="Calibri Light" panose="020F0302020204030204" pitchFamily="34" charset="0"/>
                <a:cs typeface="Calibri Light" panose="020F0302020204030204" pitchFamily="34" charset="0"/>
              </a:rPr>
              <a:t>Common Principles of Culturally Competent GBA Plus</a:t>
            </a:r>
          </a:p>
        </p:txBody>
      </p:sp>
      <p:pic>
        <p:nvPicPr>
          <p:cNvPr id="9" name="Picture 8" descr="Purple shapes on a white background&#10;&#10;Description automatically generated">
            <a:extLst>
              <a:ext uri="{FF2B5EF4-FFF2-40B4-BE49-F238E27FC236}">
                <a16:creationId xmlns:a16="http://schemas.microsoft.com/office/drawing/2014/main" id="{3D06AABE-78AE-E11B-40BF-47E3CFE973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5" y="6121399"/>
            <a:ext cx="4012316" cy="741128"/>
          </a:xfrm>
          <a:prstGeom prst="rect">
            <a:avLst/>
          </a:prstGeom>
        </p:spPr>
      </p:pic>
      <p:pic>
        <p:nvPicPr>
          <p:cNvPr id="10" name="Content Placeholder 5" descr="A circular diagram with different symbols&#10;&#10;Description automatically generated">
            <a:extLst>
              <a:ext uri="{FF2B5EF4-FFF2-40B4-BE49-F238E27FC236}">
                <a16:creationId xmlns:a16="http://schemas.microsoft.com/office/drawing/2014/main" id="{BCF2D92B-D887-EAC6-22BF-F9E4E1EFE1B6}"/>
              </a:ext>
            </a:extLst>
          </p:cNvPr>
          <p:cNvPicPr>
            <a:picLocks noChangeAspect="1"/>
          </p:cNvPicPr>
          <p:nvPr/>
        </p:nvPicPr>
        <p:blipFill rotWithShape="1">
          <a:blip r:embed="rId4">
            <a:extLst>
              <a:ext uri="{28A0092B-C50C-407E-A947-70E740481C1C}">
                <a14:useLocalDpi xmlns:a14="http://schemas.microsoft.com/office/drawing/2010/main" val="0"/>
              </a:ext>
            </a:extLst>
          </a:blip>
          <a:srcRect l="11765" t="11263"/>
          <a:stretch/>
        </p:blipFill>
        <p:spPr bwMode="auto">
          <a:xfrm>
            <a:off x="10759256" y="5472197"/>
            <a:ext cx="1381059" cy="1356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980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290EC5-92BB-FCE2-53AE-EED3E6A3AE84}"/>
              </a:ext>
            </a:extLst>
          </p:cNvPr>
          <p:cNvSpPr>
            <a:spLocks noGrp="1"/>
          </p:cNvSpPr>
          <p:nvPr>
            <p:ph type="sldNum" sz="quarter" idx="4"/>
          </p:nvPr>
        </p:nvSpPr>
        <p:spPr/>
        <p:txBody>
          <a:bodyPr/>
          <a:lstStyle/>
          <a:p>
            <a:pPr>
              <a:defRPr/>
            </a:pPr>
            <a:fld id="{E00B6E52-F07A-44C8-B7AE-D6EEC3D50429}" type="slidenum">
              <a:rPr lang="en-CA" smtClean="0"/>
              <a:pPr>
                <a:defRPr/>
              </a:pPr>
              <a:t>5</a:t>
            </a:fld>
            <a:endParaRPr lang="en-CA" dirty="0"/>
          </a:p>
        </p:txBody>
      </p:sp>
      <p:sp>
        <p:nvSpPr>
          <p:cNvPr id="5" name="Title 1" descr="How to identify a “good” GBA Plus">
            <a:extLst>
              <a:ext uri="{FF2B5EF4-FFF2-40B4-BE49-F238E27FC236}">
                <a16:creationId xmlns:a16="http://schemas.microsoft.com/office/drawing/2014/main" id="{DB7C4539-AFC5-2329-6604-A7190191AB1E}"/>
              </a:ext>
            </a:extLst>
          </p:cNvPr>
          <p:cNvSpPr>
            <a:spLocks noGrp="1"/>
          </p:cNvSpPr>
          <p:nvPr>
            <p:ph type="title"/>
          </p:nvPr>
        </p:nvSpPr>
        <p:spPr>
          <a:xfrm>
            <a:off x="428889" y="460541"/>
            <a:ext cx="10777537" cy="444836"/>
          </a:xfrm>
        </p:spPr>
        <p:txBody>
          <a:bodyPr/>
          <a:lstStyle/>
          <a:p>
            <a:r>
              <a:rPr lang="en-US" dirty="0">
                <a:latin typeface="Calibri Light" panose="020F0302020204030204" pitchFamily="34" charset="0"/>
                <a:ea typeface="Calibri Light" panose="020F0302020204030204" pitchFamily="34" charset="0"/>
                <a:cs typeface="Calibri Light" panose="020F0302020204030204" pitchFamily="34" charset="0"/>
              </a:rPr>
              <a:t>Standards of a Strong, Culturally Competent GBA Plus</a:t>
            </a:r>
          </a:p>
        </p:txBody>
      </p:sp>
      <p:pic>
        <p:nvPicPr>
          <p:cNvPr id="16" name="Picture 15" descr="Purple shapes on a white background&#10;&#10;Description automatically generated">
            <a:extLst>
              <a:ext uri="{FF2B5EF4-FFF2-40B4-BE49-F238E27FC236}">
                <a16:creationId xmlns:a16="http://schemas.microsoft.com/office/drawing/2014/main" id="{B5BE1B1F-4347-8B72-DA88-911EA2CFB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5" y="6132821"/>
            <a:ext cx="3950472" cy="729705"/>
          </a:xfrm>
          <a:prstGeom prst="rect">
            <a:avLst/>
          </a:prstGeom>
        </p:spPr>
      </p:pic>
      <p:pic>
        <p:nvPicPr>
          <p:cNvPr id="17" name="Content Placeholder 5" descr="A circular diagram with different symbols&#10;&#10;Description automatically generated">
            <a:extLst>
              <a:ext uri="{FF2B5EF4-FFF2-40B4-BE49-F238E27FC236}">
                <a16:creationId xmlns:a16="http://schemas.microsoft.com/office/drawing/2014/main" id="{F45406AB-FAD0-7C25-E509-42AB3AADBB3D}"/>
              </a:ext>
            </a:extLst>
          </p:cNvPr>
          <p:cNvPicPr>
            <a:picLocks noChangeAspect="1"/>
          </p:cNvPicPr>
          <p:nvPr/>
        </p:nvPicPr>
        <p:blipFill rotWithShape="1">
          <a:blip r:embed="rId4">
            <a:extLst>
              <a:ext uri="{28A0092B-C50C-407E-A947-70E740481C1C}">
                <a14:useLocalDpi xmlns:a14="http://schemas.microsoft.com/office/drawing/2010/main" val="0"/>
              </a:ext>
            </a:extLst>
          </a:blip>
          <a:srcRect l="11765" t="11263"/>
          <a:stretch/>
        </p:blipFill>
        <p:spPr bwMode="auto">
          <a:xfrm>
            <a:off x="10759257" y="5461000"/>
            <a:ext cx="1381059" cy="13562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Content Placeholder 2">
            <a:extLst>
              <a:ext uri="{FF2B5EF4-FFF2-40B4-BE49-F238E27FC236}">
                <a16:creationId xmlns:a16="http://schemas.microsoft.com/office/drawing/2014/main" id="{3AAEAE59-97A7-8F50-AA4C-EC2E20A8AB22}"/>
              </a:ext>
            </a:extLst>
          </p:cNvPr>
          <p:cNvSpPr>
            <a:spLocks noGrp="1"/>
          </p:cNvSpPr>
          <p:nvPr>
            <p:ph idx="1"/>
          </p:nvPr>
        </p:nvSpPr>
        <p:spPr>
          <a:xfrm>
            <a:off x="428889" y="865597"/>
            <a:ext cx="11334221" cy="5155584"/>
          </a:xfrm>
        </p:spPr>
        <p:txBody>
          <a:bodyPr>
            <a:noAutofit/>
          </a:bodyPr>
          <a:lstStyle/>
          <a:p>
            <a:pPr>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Includes a basic demographic profile of impacted population(s).</a:t>
            </a:r>
          </a:p>
          <a:p>
            <a:pPr>
              <a:spcBef>
                <a:spcPts val="600"/>
              </a:spcBef>
              <a:buFont typeface="Wingdings" panose="05000000000000000000" pitchFamily="2" charset="2"/>
              <a:buChar char="ü"/>
            </a:pPr>
            <a:r>
              <a:rPr lang="en-US" altLang="en-US" dirty="0">
                <a:solidFill>
                  <a:srgbClr val="000000"/>
                </a:solidFill>
                <a:latin typeface="Calibri Light" panose="020F0302020204030204" pitchFamily="34" charset="0"/>
                <a:ea typeface="Calibri Light" panose="020F0302020204030204" pitchFamily="34" charset="0"/>
                <a:cs typeface="Calibri Light" panose="020F0302020204030204" pitchFamily="34" charset="0"/>
              </a:rPr>
              <a:t>Takes an intersectional approach to identifying impacts (consideration of multiple identity factors including disability, geography, distinctions, gender, age, income, etc.)</a:t>
            </a:r>
          </a:p>
          <a:p>
            <a:pPr>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Consideration of how systemic issues (colonialism, racism, cultural assimilation, patriarchy) shape how impacted populations experience an issue.</a:t>
            </a:r>
          </a:p>
          <a:p>
            <a:pPr>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Understands that CCGBA Plus can apply at the community level, and not always at the individual level.</a:t>
            </a:r>
          </a:p>
          <a:p>
            <a:pPr>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Efforts taken through the program design to minimize barriers to access and mitigate negative impacts on impacted population(s).</a:t>
            </a:r>
          </a:p>
          <a:p>
            <a:pPr>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CCGBA Plus incorporated throughout reporting and Cabinet documents.</a:t>
            </a:r>
          </a:p>
          <a:p>
            <a:pPr rtl="0">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Complies with requirements of the </a:t>
            </a:r>
            <a:r>
              <a:rPr lang="en-US" i="1" dirty="0">
                <a:latin typeface="Calibri Light" panose="020F0302020204030204" pitchFamily="34" charset="0"/>
                <a:ea typeface="Calibri Light" panose="020F0302020204030204" pitchFamily="34" charset="0"/>
                <a:cs typeface="Calibri Light" panose="020F0302020204030204" pitchFamily="34" charset="0"/>
              </a:rPr>
              <a:t>Canadian Gender Budgeting Act </a:t>
            </a:r>
            <a:r>
              <a:rPr lang="en-US" dirty="0">
                <a:latin typeface="Calibri Light" panose="020F0302020204030204" pitchFamily="34" charset="0"/>
                <a:ea typeface="Calibri Light" panose="020F0302020204030204" pitchFamily="34" charset="0"/>
                <a:cs typeface="Calibri Light" panose="020F0302020204030204" pitchFamily="34" charset="0"/>
              </a:rPr>
              <a:t>to report on gender &amp; diversity results.</a:t>
            </a:r>
          </a:p>
          <a:p>
            <a:pPr>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Uses disaggregated data specific to the impacted population to inform program design and implementation.</a:t>
            </a:r>
          </a:p>
          <a:p>
            <a:pPr rtl="0">
              <a:spcBef>
                <a:spcPts val="600"/>
              </a:spcBef>
              <a:buFont typeface="Wingdings" panose="05000000000000000000" pitchFamily="2" charset="2"/>
              <a:buChar char="ü"/>
            </a:pPr>
            <a:r>
              <a:rPr lang="en-US" dirty="0">
                <a:latin typeface="Calibri Light" panose="020F0302020204030204" pitchFamily="34" charset="0"/>
                <a:ea typeface="Calibri Light" panose="020F0302020204030204" pitchFamily="34" charset="0"/>
                <a:cs typeface="Calibri Light" panose="020F0302020204030204" pitchFamily="34" charset="0"/>
              </a:rPr>
              <a:t>Incorporate Culturally Competent GBA Plus and address data gaps via the utilization of innovative approaches (e.g.: qualitative data)</a:t>
            </a:r>
          </a:p>
        </p:txBody>
      </p:sp>
    </p:spTree>
    <p:extLst>
      <p:ext uri="{BB962C8B-B14F-4D97-AF65-F5344CB8AC3E}">
        <p14:creationId xmlns:p14="http://schemas.microsoft.com/office/powerpoint/2010/main" val="3576458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able: Common themes in GBA Plus internal advice"/>
          <p:cNvSpPr>
            <a:spLocks noGrp="1"/>
          </p:cNvSpPr>
          <p:nvPr>
            <p:ph type="title"/>
          </p:nvPr>
        </p:nvSpPr>
        <p:spPr>
          <a:xfrm>
            <a:off x="491067" y="360631"/>
            <a:ext cx="11338560" cy="304800"/>
          </a:xfrm>
        </p:spPr>
        <p:txBody>
          <a:bodyPr>
            <a:noAutofit/>
          </a:bodyPr>
          <a:lstStyle/>
          <a:p>
            <a:r>
              <a:rPr lang="en-US" sz="3200"/>
              <a:t>Key Considerations for Culturally Competent GBA Plus </a:t>
            </a:r>
            <a:r>
              <a:rPr lang="en-US" sz="3200">
                <a:solidFill>
                  <a:schemeClr val="bg1">
                    <a:lumMod val="10000"/>
                  </a:schemeClr>
                </a:solidFill>
              </a:rPr>
              <a:t>(1 of 3)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461788187"/>
              </p:ext>
            </p:extLst>
          </p:nvPr>
        </p:nvGraphicFramePr>
        <p:xfrm>
          <a:off x="491067" y="929217"/>
          <a:ext cx="11338560" cy="5376119"/>
        </p:xfrm>
        <a:graphic>
          <a:graphicData uri="http://schemas.openxmlformats.org/drawingml/2006/table">
            <a:tbl>
              <a:tblPr firstRow="1" bandRow="1">
                <a:tableStyleId>{BDBED569-4797-4DF1-A0F4-6AAB3CD982D8}</a:tableStyleId>
              </a:tblPr>
              <a:tblGrid>
                <a:gridCol w="2595033">
                  <a:extLst>
                    <a:ext uri="{9D8B030D-6E8A-4147-A177-3AD203B41FA5}">
                      <a16:colId xmlns:a16="http://schemas.microsoft.com/office/drawing/2014/main" val="1789447230"/>
                    </a:ext>
                  </a:extLst>
                </a:gridCol>
                <a:gridCol w="8743527">
                  <a:extLst>
                    <a:ext uri="{9D8B030D-6E8A-4147-A177-3AD203B41FA5}">
                      <a16:colId xmlns:a16="http://schemas.microsoft.com/office/drawing/2014/main" val="1660692706"/>
                    </a:ext>
                  </a:extLst>
                </a:gridCol>
              </a:tblGrid>
              <a:tr h="1547284">
                <a:tc>
                  <a:txBody>
                    <a:bodyPr/>
                    <a:lstStyle/>
                    <a:p>
                      <a:r>
                        <a:rPr lang="en-US" sz="2300" b="1">
                          <a:solidFill>
                            <a:schemeClr val="bg1">
                              <a:lumMod val="10000"/>
                            </a:schemeClr>
                          </a:solidFill>
                        </a:rPr>
                        <a:t>Distinctions-based</a:t>
                      </a:r>
                      <a:endParaRPr lang="en-US" sz="2300" b="1" dirty="0">
                        <a:solidFill>
                          <a:schemeClr val="bg1">
                            <a:lumMod val="10000"/>
                          </a:schemeClr>
                        </a:solidFill>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2300" b="1">
                          <a:solidFill>
                            <a:schemeClr val="bg1">
                              <a:lumMod val="10000"/>
                            </a:schemeClr>
                          </a:solidFill>
                        </a:rPr>
                        <a:t>Avoid pan-Indigenous language</a:t>
                      </a:r>
                      <a:r>
                        <a:rPr lang="en-CA" sz="2300" b="0">
                          <a:solidFill>
                            <a:schemeClr val="bg1">
                              <a:lumMod val="10000"/>
                            </a:schemeClr>
                          </a:solidFill>
                        </a:rPr>
                        <a:t>, provide data to describe the unique contexts, perspectives, priorities, needs, barriers and impacts for each group, as well as address </a:t>
                      </a:r>
                      <a:r>
                        <a:rPr lang="en-CA" sz="2300" b="1">
                          <a:solidFill>
                            <a:schemeClr val="bg1">
                              <a:lumMod val="10000"/>
                            </a:schemeClr>
                          </a:solidFill>
                        </a:rPr>
                        <a:t>distinctions within distinctions </a:t>
                      </a:r>
                      <a:r>
                        <a:rPr lang="en-CA" sz="2300" b="0">
                          <a:solidFill>
                            <a:schemeClr val="bg1">
                              <a:lumMod val="10000"/>
                            </a:schemeClr>
                          </a:solidFill>
                        </a:rPr>
                        <a:t>(e.g. status/non status, on/off reserve, etc.).</a:t>
                      </a:r>
                      <a:endParaRPr lang="en-CA" sz="2300" b="0" dirty="0">
                        <a:solidFill>
                          <a:schemeClr val="bg1">
                            <a:lumMod val="10000"/>
                          </a:schemeClr>
                        </a:solidFill>
                      </a:endParaRPr>
                    </a:p>
                  </a:txBody>
                  <a:tcPr/>
                </a:tc>
                <a:extLst>
                  <a:ext uri="{0D108BD9-81ED-4DB2-BD59-A6C34878D82A}">
                    <a16:rowId xmlns:a16="http://schemas.microsoft.com/office/drawing/2014/main" val="3632744378"/>
                  </a:ext>
                </a:extLst>
              </a:tr>
              <a:tr h="1485900">
                <a:tc>
                  <a:txBody>
                    <a:bodyPr/>
                    <a:lstStyle/>
                    <a:p>
                      <a:r>
                        <a:rPr lang="en-US" sz="2300" b="1">
                          <a:solidFill>
                            <a:schemeClr val="bg1">
                              <a:lumMod val="10000"/>
                            </a:schemeClr>
                          </a:solidFill>
                        </a:rPr>
                        <a:t>Gender Diversity</a:t>
                      </a:r>
                      <a:endParaRPr lang="en-US" sz="2300" b="1" dirty="0">
                        <a:solidFill>
                          <a:schemeClr val="bg1">
                            <a:lumMod val="10000"/>
                          </a:schemeClr>
                        </a:solidFill>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2300">
                          <a:solidFill>
                            <a:schemeClr val="bg1">
                              <a:lumMod val="10000"/>
                            </a:schemeClr>
                          </a:solidFill>
                        </a:rPr>
                        <a:t>Use gender-inclusive language, acknowledge </a:t>
                      </a:r>
                      <a:r>
                        <a:rPr lang="en-CA" sz="2300" b="1">
                          <a:solidFill>
                            <a:schemeClr val="bg1">
                              <a:lumMod val="10000"/>
                            </a:schemeClr>
                          </a:solidFill>
                        </a:rPr>
                        <a:t>gender as a continuum </a:t>
                      </a:r>
                      <a:r>
                        <a:rPr lang="en-CA" sz="2300">
                          <a:solidFill>
                            <a:schemeClr val="bg1">
                              <a:lumMod val="10000"/>
                            </a:schemeClr>
                          </a:solidFill>
                        </a:rPr>
                        <a:t>and consider/provide data to describe the unique contexts, perspectives, priorities, needs, barriers and impacts for people of all genders.</a:t>
                      </a:r>
                      <a:endParaRPr lang="en-CA" sz="2300" b="1" dirty="0">
                        <a:solidFill>
                          <a:schemeClr val="bg1">
                            <a:lumMod val="10000"/>
                          </a:schemeClr>
                        </a:solidFill>
                      </a:endParaRPr>
                    </a:p>
                  </a:txBody>
                  <a:tcPr/>
                </a:tc>
                <a:extLst>
                  <a:ext uri="{0D108BD9-81ED-4DB2-BD59-A6C34878D82A}">
                    <a16:rowId xmlns:a16="http://schemas.microsoft.com/office/drawing/2014/main" val="3881405978"/>
                  </a:ext>
                </a:extLst>
              </a:tr>
              <a:tr h="2335315">
                <a:tc>
                  <a:txBody>
                    <a:bodyPr/>
                    <a:lstStyle/>
                    <a:p>
                      <a:r>
                        <a:rPr lang="en-US" sz="2300" b="1">
                          <a:solidFill>
                            <a:schemeClr val="bg1">
                              <a:lumMod val="10000"/>
                            </a:schemeClr>
                          </a:solidFill>
                        </a:rPr>
                        <a:t>Intersectionality</a:t>
                      </a:r>
                      <a:endParaRPr lang="en-US" sz="2300" b="1" dirty="0">
                        <a:solidFill>
                          <a:schemeClr val="bg1">
                            <a:lumMod val="10000"/>
                          </a:schemeClr>
                        </a:solidFill>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CA" sz="2300">
                          <a:solidFill>
                            <a:schemeClr val="bg1">
                              <a:lumMod val="10000"/>
                            </a:schemeClr>
                          </a:solidFill>
                        </a:rPr>
                        <a:t>Consider broad and intersecting characteristics and factors to conduct analysis such as </a:t>
                      </a:r>
                      <a:r>
                        <a:rPr lang="en-CA" sz="2300" b="1">
                          <a:solidFill>
                            <a:schemeClr val="bg1">
                              <a:lumMod val="10000"/>
                            </a:schemeClr>
                          </a:solidFill>
                        </a:rPr>
                        <a:t>identity </a:t>
                      </a:r>
                      <a:r>
                        <a:rPr lang="en-CA" sz="2300">
                          <a:solidFill>
                            <a:schemeClr val="bg1">
                              <a:lumMod val="10000"/>
                            </a:schemeClr>
                          </a:solidFill>
                        </a:rPr>
                        <a:t>(e.g. race, age, ability, sexuality, gender), </a:t>
                      </a:r>
                      <a:r>
                        <a:rPr lang="en-CA" sz="2300" b="1">
                          <a:solidFill>
                            <a:schemeClr val="bg1">
                              <a:lumMod val="10000"/>
                            </a:schemeClr>
                          </a:solidFill>
                        </a:rPr>
                        <a:t>geography</a:t>
                      </a:r>
                      <a:r>
                        <a:rPr lang="en-CA" sz="2300">
                          <a:solidFill>
                            <a:schemeClr val="bg1">
                              <a:lumMod val="10000"/>
                            </a:schemeClr>
                          </a:solidFill>
                        </a:rPr>
                        <a:t> (e.g. urban, rural, remote, northern, etc.), </a:t>
                      </a:r>
                      <a:r>
                        <a:rPr lang="en-CA" sz="2300" b="1">
                          <a:solidFill>
                            <a:schemeClr val="bg1">
                              <a:lumMod val="10000"/>
                            </a:schemeClr>
                          </a:solidFill>
                        </a:rPr>
                        <a:t>socioeconomic </a:t>
                      </a:r>
                      <a:r>
                        <a:rPr lang="en-CA" sz="2300">
                          <a:solidFill>
                            <a:schemeClr val="bg1">
                              <a:lumMod val="10000"/>
                            </a:schemeClr>
                          </a:solidFill>
                        </a:rPr>
                        <a:t>(e.g. education, income, household composition, etc.) and </a:t>
                      </a:r>
                      <a:r>
                        <a:rPr lang="en-CA" sz="2300" b="1">
                          <a:solidFill>
                            <a:schemeClr val="bg1">
                              <a:lumMod val="10000"/>
                            </a:schemeClr>
                          </a:solidFill>
                        </a:rPr>
                        <a:t>systemic</a:t>
                      </a:r>
                      <a:r>
                        <a:rPr lang="en-CA" sz="2300">
                          <a:solidFill>
                            <a:schemeClr val="bg1">
                              <a:lumMod val="10000"/>
                            </a:schemeClr>
                          </a:solidFill>
                        </a:rPr>
                        <a:t> (e.g. intergenerational trauma, historical systemic inequities, systems of oppression, etc.).</a:t>
                      </a:r>
                      <a:endParaRPr lang="en-CA" sz="2300" dirty="0">
                        <a:solidFill>
                          <a:schemeClr val="bg1">
                            <a:lumMod val="10000"/>
                          </a:schemeClr>
                        </a:solidFill>
                      </a:endParaRPr>
                    </a:p>
                  </a:txBody>
                  <a:tcPr/>
                </a:tc>
                <a:extLst>
                  <a:ext uri="{0D108BD9-81ED-4DB2-BD59-A6C34878D82A}">
                    <a16:rowId xmlns:a16="http://schemas.microsoft.com/office/drawing/2014/main" val="4081305644"/>
                  </a:ext>
                </a:extLst>
              </a:tr>
            </a:tbl>
          </a:graphicData>
        </a:graphic>
      </p:graphicFrame>
    </p:spTree>
    <p:extLst>
      <p:ext uri="{BB962C8B-B14F-4D97-AF65-F5344CB8AC3E}">
        <p14:creationId xmlns:p14="http://schemas.microsoft.com/office/powerpoint/2010/main" val="2753579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able: Common themes in GBA Plus internal advice"/>
          <p:cNvSpPr>
            <a:spLocks noGrp="1"/>
          </p:cNvSpPr>
          <p:nvPr>
            <p:ph type="title"/>
          </p:nvPr>
        </p:nvSpPr>
        <p:spPr>
          <a:xfrm>
            <a:off x="491067" y="360631"/>
            <a:ext cx="11338560" cy="304800"/>
          </a:xfrm>
        </p:spPr>
        <p:txBody>
          <a:bodyPr>
            <a:noAutofit/>
          </a:bodyPr>
          <a:lstStyle/>
          <a:p>
            <a:r>
              <a:rPr lang="en-US" sz="3200" dirty="0"/>
              <a:t>Key Considerations for Culturally Competent GBA Plus </a:t>
            </a:r>
            <a:r>
              <a:rPr lang="en-US" sz="3200" dirty="0">
                <a:solidFill>
                  <a:schemeClr val="bg1">
                    <a:lumMod val="10000"/>
                  </a:schemeClr>
                </a:solidFill>
              </a:rPr>
              <a:t>(2 of 3) </a:t>
            </a: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1939285453"/>
              </p:ext>
            </p:extLst>
          </p:nvPr>
        </p:nvGraphicFramePr>
        <p:xfrm>
          <a:off x="491067" y="929218"/>
          <a:ext cx="11338560" cy="5436023"/>
        </p:xfrm>
        <a:graphic>
          <a:graphicData uri="http://schemas.openxmlformats.org/drawingml/2006/table">
            <a:tbl>
              <a:tblPr firstRow="1" bandRow="1">
                <a:tableStyleId>{BDBED569-4797-4DF1-A0F4-6AAB3CD982D8}</a:tableStyleId>
              </a:tblPr>
              <a:tblGrid>
                <a:gridCol w="2595033">
                  <a:extLst>
                    <a:ext uri="{9D8B030D-6E8A-4147-A177-3AD203B41FA5}">
                      <a16:colId xmlns:a16="http://schemas.microsoft.com/office/drawing/2014/main" val="1789447230"/>
                    </a:ext>
                  </a:extLst>
                </a:gridCol>
                <a:gridCol w="8743527">
                  <a:extLst>
                    <a:ext uri="{9D8B030D-6E8A-4147-A177-3AD203B41FA5}">
                      <a16:colId xmlns:a16="http://schemas.microsoft.com/office/drawing/2014/main" val="1660692706"/>
                    </a:ext>
                  </a:extLst>
                </a:gridCol>
              </a:tblGrid>
              <a:tr h="1991783">
                <a:tc>
                  <a:txBody>
                    <a:bodyPr/>
                    <a:lstStyle/>
                    <a:p>
                      <a:r>
                        <a:rPr lang="en-US" sz="2300" b="1" dirty="0">
                          <a:solidFill>
                            <a:schemeClr val="bg1">
                              <a:lumMod val="10000"/>
                            </a:schemeClr>
                          </a:solidFill>
                        </a:rPr>
                        <a:t>Strengths-based</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300" b="0" dirty="0">
                          <a:solidFill>
                            <a:schemeClr val="bg1">
                              <a:lumMod val="10000"/>
                            </a:schemeClr>
                          </a:solidFill>
                        </a:rPr>
                        <a:t>Build upon target population strengths,</a:t>
                      </a:r>
                      <a:r>
                        <a:rPr lang="en-US" sz="2300" b="0" baseline="0" dirty="0">
                          <a:solidFill>
                            <a:schemeClr val="bg1">
                              <a:lumMod val="10000"/>
                            </a:schemeClr>
                          </a:solidFill>
                        </a:rPr>
                        <a:t> </a:t>
                      </a:r>
                      <a:r>
                        <a:rPr lang="en-US" sz="2300" b="0" dirty="0">
                          <a:solidFill>
                            <a:schemeClr val="bg1">
                              <a:lumMod val="10000"/>
                            </a:schemeClr>
                          </a:solidFill>
                        </a:rPr>
                        <a:t>acknowledge barriers, place </a:t>
                      </a:r>
                      <a:r>
                        <a:rPr lang="en-US" sz="2300" b="1" dirty="0">
                          <a:solidFill>
                            <a:schemeClr val="bg1">
                              <a:lumMod val="10000"/>
                            </a:schemeClr>
                          </a:solidFill>
                        </a:rPr>
                        <a:t>accountability on systems and structures of power </a:t>
                      </a:r>
                      <a:r>
                        <a:rPr lang="en-US" sz="2300" b="0" dirty="0">
                          <a:solidFill>
                            <a:schemeClr val="bg1">
                              <a:lumMod val="10000"/>
                            </a:schemeClr>
                          </a:solidFill>
                        </a:rPr>
                        <a:t>(e.g. colonialism,</a:t>
                      </a:r>
                      <a:r>
                        <a:rPr lang="en-US" sz="2300" b="0" baseline="0" dirty="0">
                          <a:solidFill>
                            <a:schemeClr val="bg1">
                              <a:lumMod val="10000"/>
                            </a:schemeClr>
                          </a:solidFill>
                        </a:rPr>
                        <a:t> patriarchy,</a:t>
                      </a:r>
                      <a:r>
                        <a:rPr lang="en-US" sz="2300" b="0" dirty="0">
                          <a:solidFill>
                            <a:schemeClr val="bg1">
                              <a:lumMod val="10000"/>
                            </a:schemeClr>
                          </a:solidFill>
                        </a:rPr>
                        <a:t> etc.) and </a:t>
                      </a:r>
                      <a:r>
                        <a:rPr lang="en-US" sz="2300" b="1" dirty="0">
                          <a:solidFill>
                            <a:schemeClr val="bg1">
                              <a:lumMod val="10000"/>
                            </a:schemeClr>
                          </a:solidFill>
                        </a:rPr>
                        <a:t>avoid language that targets individual characteristics </a:t>
                      </a:r>
                      <a:r>
                        <a:rPr lang="en-US" sz="2300" b="0" dirty="0">
                          <a:solidFill>
                            <a:schemeClr val="bg1">
                              <a:lumMod val="10000"/>
                            </a:schemeClr>
                          </a:solidFill>
                        </a:rPr>
                        <a:t>(e.g. framing people as “vulnerable” or “low capacity”). </a:t>
                      </a:r>
                    </a:p>
                  </a:txBody>
                  <a:tcPr/>
                </a:tc>
                <a:extLst>
                  <a:ext uri="{0D108BD9-81ED-4DB2-BD59-A6C34878D82A}">
                    <a16:rowId xmlns:a16="http://schemas.microsoft.com/office/drawing/2014/main" val="3632744378"/>
                  </a:ext>
                </a:extLst>
              </a:tr>
              <a:tr h="1600200">
                <a:tc>
                  <a:txBody>
                    <a:bodyPr/>
                    <a:lstStyle/>
                    <a:p>
                      <a:r>
                        <a:rPr lang="en-US" sz="2300" b="1" dirty="0">
                          <a:solidFill>
                            <a:schemeClr val="bg1">
                              <a:lumMod val="10000"/>
                            </a:schemeClr>
                          </a:solidFill>
                        </a:rPr>
                        <a:t>Intergenerational</a:t>
                      </a:r>
                      <a:r>
                        <a:rPr lang="en-US" sz="2300" b="1" baseline="0" dirty="0">
                          <a:solidFill>
                            <a:schemeClr val="bg1">
                              <a:lumMod val="10000"/>
                            </a:schemeClr>
                          </a:solidFill>
                        </a:rPr>
                        <a:t> Impacts</a:t>
                      </a:r>
                      <a:endParaRPr lang="en-US" sz="2300" b="1" dirty="0">
                        <a:solidFill>
                          <a:schemeClr val="bg1">
                            <a:lumMod val="10000"/>
                          </a:schemeClr>
                        </a:solidFill>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300" dirty="0">
                          <a:solidFill>
                            <a:schemeClr val="bg1">
                              <a:lumMod val="10000"/>
                            </a:schemeClr>
                          </a:solidFill>
                        </a:rPr>
                        <a:t>Consider how conditions will improve for future generations, connections will be supported, and </a:t>
                      </a:r>
                      <a:r>
                        <a:rPr lang="en-US" sz="2300" b="1" dirty="0">
                          <a:solidFill>
                            <a:schemeClr val="bg1">
                              <a:lumMod val="10000"/>
                            </a:schemeClr>
                          </a:solidFill>
                        </a:rPr>
                        <a:t>knowledge transmission will occur between generations</a:t>
                      </a:r>
                      <a:r>
                        <a:rPr lang="en-US" sz="2300" dirty="0">
                          <a:solidFill>
                            <a:schemeClr val="bg1">
                              <a:lumMod val="10000"/>
                            </a:schemeClr>
                          </a:solidFill>
                        </a:rPr>
                        <a:t> (e.g. youth and Elders), and whether this will contribute to </a:t>
                      </a:r>
                      <a:r>
                        <a:rPr lang="en-US" sz="2300" b="1" dirty="0">
                          <a:solidFill>
                            <a:schemeClr val="bg1">
                              <a:lumMod val="10000"/>
                            </a:schemeClr>
                          </a:solidFill>
                        </a:rPr>
                        <a:t>interrupting systemic issues </a:t>
                      </a:r>
                      <a:r>
                        <a:rPr lang="en-US" sz="2300" dirty="0">
                          <a:solidFill>
                            <a:schemeClr val="bg1">
                              <a:lumMod val="10000"/>
                            </a:schemeClr>
                          </a:solidFill>
                        </a:rPr>
                        <a:t>(e.g. cycles of violence).</a:t>
                      </a:r>
                    </a:p>
                  </a:txBody>
                  <a:tcPr/>
                </a:tc>
                <a:extLst>
                  <a:ext uri="{0D108BD9-81ED-4DB2-BD59-A6C34878D82A}">
                    <a16:rowId xmlns:a16="http://schemas.microsoft.com/office/drawing/2014/main" val="3881405978"/>
                  </a:ext>
                </a:extLst>
              </a:tr>
              <a:tr h="1818640">
                <a:tc>
                  <a:txBody>
                    <a:bodyPr/>
                    <a:lstStyle/>
                    <a:p>
                      <a:r>
                        <a:rPr lang="en-US" sz="2300" b="1" dirty="0">
                          <a:solidFill>
                            <a:schemeClr val="bg1">
                              <a:lumMod val="10000"/>
                            </a:schemeClr>
                          </a:solidFill>
                        </a:rPr>
                        <a:t>Engagement</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300" dirty="0">
                          <a:solidFill>
                            <a:schemeClr val="bg1">
                              <a:lumMod val="10000"/>
                            </a:schemeClr>
                          </a:solidFill>
                        </a:rPr>
                        <a:t>Highlight how engagement and co-development is </a:t>
                      </a:r>
                      <a:r>
                        <a:rPr lang="en-US" sz="2300" b="1" dirty="0">
                          <a:solidFill>
                            <a:schemeClr val="bg1">
                              <a:lumMod val="10000"/>
                            </a:schemeClr>
                          </a:solidFill>
                        </a:rPr>
                        <a:t>inclusive of diverse voices </a:t>
                      </a:r>
                      <a:r>
                        <a:rPr lang="en-US" sz="2300" dirty="0">
                          <a:solidFill>
                            <a:schemeClr val="bg1">
                              <a:lumMod val="10000"/>
                            </a:schemeClr>
                          </a:solidFill>
                        </a:rPr>
                        <a:t>(e.g. NIOs, NIWOs, regional partners, community partners, etc.), and how these voices will inform the proposal and data collection strategy. Note what </a:t>
                      </a:r>
                      <a:r>
                        <a:rPr lang="en-US" sz="2300" b="1" dirty="0">
                          <a:solidFill>
                            <a:schemeClr val="bg1">
                              <a:lumMod val="10000"/>
                            </a:schemeClr>
                          </a:solidFill>
                        </a:rPr>
                        <a:t>accessibility</a:t>
                      </a:r>
                      <a:r>
                        <a:rPr lang="en-US" sz="2300" dirty="0">
                          <a:solidFill>
                            <a:schemeClr val="bg1">
                              <a:lumMod val="10000"/>
                            </a:schemeClr>
                          </a:solidFill>
                        </a:rPr>
                        <a:t> and cultural </a:t>
                      </a:r>
                      <a:r>
                        <a:rPr lang="en-US" sz="2300" b="1" dirty="0">
                          <a:solidFill>
                            <a:schemeClr val="bg1">
                              <a:lumMod val="10000"/>
                            </a:schemeClr>
                          </a:solidFill>
                        </a:rPr>
                        <a:t>competency</a:t>
                      </a:r>
                      <a:r>
                        <a:rPr lang="en-US" sz="2300" dirty="0">
                          <a:solidFill>
                            <a:schemeClr val="bg1">
                              <a:lumMod val="10000"/>
                            </a:schemeClr>
                          </a:solidFill>
                        </a:rPr>
                        <a:t> measures were applied during engagements.</a:t>
                      </a:r>
                    </a:p>
                  </a:txBody>
                  <a:tcPr/>
                </a:tc>
                <a:extLst>
                  <a:ext uri="{0D108BD9-81ED-4DB2-BD59-A6C34878D82A}">
                    <a16:rowId xmlns:a16="http://schemas.microsoft.com/office/drawing/2014/main" val="4081305644"/>
                  </a:ext>
                </a:extLst>
              </a:tr>
            </a:tbl>
          </a:graphicData>
        </a:graphic>
      </p:graphicFrame>
    </p:spTree>
    <p:extLst>
      <p:ext uri="{BB962C8B-B14F-4D97-AF65-F5344CB8AC3E}">
        <p14:creationId xmlns:p14="http://schemas.microsoft.com/office/powerpoint/2010/main" val="31030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title="Table: Common themes in GBA Plus internal advice"/>
          <p:cNvSpPr>
            <a:spLocks noGrp="1"/>
          </p:cNvSpPr>
          <p:nvPr>
            <p:ph type="title"/>
          </p:nvPr>
        </p:nvSpPr>
        <p:spPr>
          <a:xfrm>
            <a:off x="491067" y="360631"/>
            <a:ext cx="11338560" cy="304800"/>
          </a:xfrm>
        </p:spPr>
        <p:txBody>
          <a:bodyPr>
            <a:noAutofit/>
          </a:bodyPr>
          <a:lstStyle/>
          <a:p>
            <a:r>
              <a:rPr lang="en-US" sz="3200" dirty="0">
                <a:solidFill>
                  <a:schemeClr val="bg1">
                    <a:lumMod val="10000"/>
                  </a:schemeClr>
                </a:solidFill>
              </a:rPr>
              <a:t>Key Considerations for Culturally Competent GBA Plus (3 of 3) </a:t>
            </a:r>
            <a:endParaRPr lang="en-US" sz="3200" dirty="0"/>
          </a:p>
        </p:txBody>
      </p:sp>
      <p:graphicFrame>
        <p:nvGraphicFramePr>
          <p:cNvPr id="4" name="Table 3"/>
          <p:cNvGraphicFramePr>
            <a:graphicFrameLocks noGrp="1"/>
          </p:cNvGraphicFramePr>
          <p:nvPr/>
        </p:nvGraphicFramePr>
        <p:xfrm>
          <a:off x="491067" y="929218"/>
          <a:ext cx="11338560" cy="5353473"/>
        </p:xfrm>
        <a:graphic>
          <a:graphicData uri="http://schemas.openxmlformats.org/drawingml/2006/table">
            <a:tbl>
              <a:tblPr firstRow="1" bandRow="1">
                <a:tableStyleId>{BDBED569-4797-4DF1-A0F4-6AAB3CD982D8}</a:tableStyleId>
              </a:tblPr>
              <a:tblGrid>
                <a:gridCol w="2690283">
                  <a:extLst>
                    <a:ext uri="{9D8B030D-6E8A-4147-A177-3AD203B41FA5}">
                      <a16:colId xmlns:a16="http://schemas.microsoft.com/office/drawing/2014/main" val="1789447230"/>
                    </a:ext>
                  </a:extLst>
                </a:gridCol>
                <a:gridCol w="8648277">
                  <a:extLst>
                    <a:ext uri="{9D8B030D-6E8A-4147-A177-3AD203B41FA5}">
                      <a16:colId xmlns:a16="http://schemas.microsoft.com/office/drawing/2014/main" val="1660692706"/>
                    </a:ext>
                  </a:extLst>
                </a:gridCol>
              </a:tblGrid>
              <a:tr h="1909233">
                <a:tc>
                  <a:txBody>
                    <a:bodyPr/>
                    <a:lstStyle/>
                    <a:p>
                      <a:r>
                        <a:rPr lang="en-US" sz="2300" b="1" dirty="0">
                          <a:solidFill>
                            <a:schemeClr val="bg1">
                              <a:lumMod val="10000"/>
                            </a:schemeClr>
                          </a:solidFill>
                        </a:rPr>
                        <a:t>Data</a:t>
                      </a:r>
                      <a:r>
                        <a:rPr lang="en-US" sz="2300" b="1" baseline="0" dirty="0">
                          <a:solidFill>
                            <a:schemeClr val="bg1">
                              <a:lumMod val="10000"/>
                            </a:schemeClr>
                          </a:solidFill>
                        </a:rPr>
                        <a:t> integration</a:t>
                      </a:r>
                      <a:endParaRPr lang="en-US" sz="2300" b="1" dirty="0">
                        <a:solidFill>
                          <a:schemeClr val="bg1">
                            <a:lumMod val="10000"/>
                          </a:schemeClr>
                        </a:solidFill>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300" b="0" dirty="0">
                          <a:solidFill>
                            <a:schemeClr val="bg1">
                              <a:lumMod val="10000"/>
                            </a:schemeClr>
                          </a:solidFill>
                        </a:rPr>
                        <a:t>Utilize a broad range of </a:t>
                      </a:r>
                      <a:r>
                        <a:rPr lang="en-US" sz="2300" b="1" dirty="0">
                          <a:solidFill>
                            <a:schemeClr val="bg1">
                              <a:lumMod val="10000"/>
                            </a:schemeClr>
                          </a:solidFill>
                        </a:rPr>
                        <a:t>recent</a:t>
                      </a:r>
                      <a:r>
                        <a:rPr lang="en-US" sz="2300" b="0" dirty="0">
                          <a:solidFill>
                            <a:schemeClr val="bg1">
                              <a:lumMod val="10000"/>
                            </a:schemeClr>
                          </a:solidFill>
                        </a:rPr>
                        <a:t> data sources including </a:t>
                      </a:r>
                      <a:r>
                        <a:rPr lang="en-US" sz="2300" b="1" dirty="0">
                          <a:solidFill>
                            <a:schemeClr val="bg1">
                              <a:lumMod val="10000"/>
                            </a:schemeClr>
                          </a:solidFill>
                        </a:rPr>
                        <a:t>qualitative</a:t>
                      </a:r>
                      <a:r>
                        <a:rPr lang="en-US" sz="2300" b="0" dirty="0">
                          <a:solidFill>
                            <a:schemeClr val="bg1">
                              <a:lumMod val="10000"/>
                            </a:schemeClr>
                          </a:solidFill>
                        </a:rPr>
                        <a:t> and </a:t>
                      </a:r>
                      <a:r>
                        <a:rPr lang="en-US" sz="2300" b="1" dirty="0">
                          <a:solidFill>
                            <a:schemeClr val="bg1">
                              <a:lumMod val="10000"/>
                            </a:schemeClr>
                          </a:solidFill>
                        </a:rPr>
                        <a:t>Indigenous Knowledges </a:t>
                      </a:r>
                      <a:r>
                        <a:rPr lang="en-US" sz="2300" b="0" dirty="0">
                          <a:solidFill>
                            <a:schemeClr val="bg1">
                              <a:lumMod val="10000"/>
                            </a:schemeClr>
                          </a:solidFill>
                        </a:rPr>
                        <a:t>to describe context,</a:t>
                      </a:r>
                      <a:r>
                        <a:rPr lang="en-US" sz="2300" b="0" baseline="0" dirty="0">
                          <a:solidFill>
                            <a:schemeClr val="bg1">
                              <a:lumMod val="10000"/>
                            </a:schemeClr>
                          </a:solidFill>
                        </a:rPr>
                        <a:t> anticipated impacts and to </a:t>
                      </a:r>
                      <a:r>
                        <a:rPr lang="en-US" sz="2300" b="0" dirty="0">
                          <a:solidFill>
                            <a:schemeClr val="bg1">
                              <a:lumMod val="10000"/>
                            </a:schemeClr>
                          </a:solidFill>
                        </a:rPr>
                        <a:t>inform the development of </a:t>
                      </a:r>
                      <a:r>
                        <a:rPr lang="en-US" sz="2300" b="1" dirty="0">
                          <a:solidFill>
                            <a:schemeClr val="bg1">
                              <a:lumMod val="10000"/>
                            </a:schemeClr>
                          </a:solidFill>
                        </a:rPr>
                        <a:t>clear measures </a:t>
                      </a:r>
                      <a:r>
                        <a:rPr lang="en-US" sz="2300" b="0" dirty="0">
                          <a:solidFill>
                            <a:schemeClr val="bg1">
                              <a:lumMod val="10000"/>
                            </a:schemeClr>
                          </a:solidFill>
                        </a:rPr>
                        <a:t>to monitor and evaluate impact. Address bias within and toward Eurocentric approaches and methodologies.</a:t>
                      </a:r>
                    </a:p>
                  </a:txBody>
                  <a:tcPr/>
                </a:tc>
                <a:extLst>
                  <a:ext uri="{0D108BD9-81ED-4DB2-BD59-A6C34878D82A}">
                    <a16:rowId xmlns:a16="http://schemas.microsoft.com/office/drawing/2014/main" val="3632744378"/>
                  </a:ext>
                </a:extLst>
              </a:tr>
              <a:tr h="1600200">
                <a:tc>
                  <a:txBody>
                    <a:bodyPr/>
                    <a:lstStyle/>
                    <a:p>
                      <a:r>
                        <a:rPr lang="en-US" sz="2300" b="1" dirty="0">
                          <a:solidFill>
                            <a:schemeClr val="bg1">
                              <a:lumMod val="10000"/>
                            </a:schemeClr>
                          </a:solidFill>
                        </a:rPr>
                        <a:t>Utilize and link to key reports</a:t>
                      </a: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300" dirty="0">
                          <a:solidFill>
                            <a:schemeClr val="bg1">
                              <a:lumMod val="10000"/>
                            </a:schemeClr>
                          </a:solidFill>
                        </a:rPr>
                        <a:t>Draw upon </a:t>
                      </a:r>
                      <a:r>
                        <a:rPr lang="en-US" sz="2300" b="1" dirty="0">
                          <a:solidFill>
                            <a:schemeClr val="bg1">
                              <a:lumMod val="10000"/>
                            </a:schemeClr>
                          </a:solidFill>
                        </a:rPr>
                        <a:t>key reports</a:t>
                      </a:r>
                      <a:r>
                        <a:rPr lang="en-US" sz="2300" dirty="0">
                          <a:solidFill>
                            <a:schemeClr val="bg1">
                              <a:lumMod val="10000"/>
                            </a:schemeClr>
                          </a:solidFill>
                        </a:rPr>
                        <a:t> (e.g. MMIWG Final Report and Calls to Justice, TRC Reports and Calls to Action, UNDRIP, Federal 2SLGBTQ+ Action Plan, etc.) for </a:t>
                      </a:r>
                      <a:r>
                        <a:rPr lang="en-US" sz="2300" b="1" dirty="0">
                          <a:solidFill>
                            <a:schemeClr val="bg1">
                              <a:lumMod val="10000"/>
                            </a:schemeClr>
                          </a:solidFill>
                        </a:rPr>
                        <a:t>data</a:t>
                      </a:r>
                      <a:r>
                        <a:rPr lang="en-US" sz="2300" dirty="0">
                          <a:solidFill>
                            <a:schemeClr val="bg1">
                              <a:lumMod val="10000"/>
                            </a:schemeClr>
                          </a:solidFill>
                        </a:rPr>
                        <a:t> and make links whenever possible to </a:t>
                      </a:r>
                      <a:r>
                        <a:rPr lang="en-US" sz="2300" b="1" dirty="0">
                          <a:solidFill>
                            <a:schemeClr val="bg1">
                              <a:lumMod val="10000"/>
                            </a:schemeClr>
                          </a:solidFill>
                        </a:rPr>
                        <a:t>specific calls</a:t>
                      </a:r>
                      <a:r>
                        <a:rPr lang="en-US" sz="2300" dirty="0">
                          <a:solidFill>
                            <a:schemeClr val="bg1">
                              <a:lumMod val="10000"/>
                            </a:schemeClr>
                          </a:solidFill>
                        </a:rPr>
                        <a:t>.</a:t>
                      </a:r>
                    </a:p>
                  </a:txBody>
                  <a:tcPr/>
                </a:tc>
                <a:extLst>
                  <a:ext uri="{0D108BD9-81ED-4DB2-BD59-A6C34878D82A}">
                    <a16:rowId xmlns:a16="http://schemas.microsoft.com/office/drawing/2014/main" val="3881405978"/>
                  </a:ext>
                </a:extLst>
              </a:tr>
              <a:tr h="1828800">
                <a:tc>
                  <a:txBody>
                    <a:bodyPr/>
                    <a:lstStyle/>
                    <a:p>
                      <a:r>
                        <a:rPr lang="en-US" sz="2300" b="1">
                          <a:solidFill>
                            <a:schemeClr val="bg1">
                              <a:lumMod val="10000"/>
                            </a:schemeClr>
                          </a:solidFill>
                        </a:rPr>
                        <a:t>Self-determination</a:t>
                      </a:r>
                      <a:endParaRPr lang="en-US" sz="2300" b="1" dirty="0">
                        <a:solidFill>
                          <a:schemeClr val="bg1">
                            <a:lumMod val="10000"/>
                          </a:schemeClr>
                        </a:solidFill>
                      </a:endParaRPr>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2300" dirty="0">
                          <a:solidFill>
                            <a:schemeClr val="bg1">
                              <a:lumMod val="10000"/>
                            </a:schemeClr>
                          </a:solidFill>
                        </a:rPr>
                        <a:t>Utilize language that is </a:t>
                      </a:r>
                      <a:r>
                        <a:rPr lang="en-US" sz="2300" b="1" dirty="0">
                          <a:solidFill>
                            <a:schemeClr val="bg1">
                              <a:lumMod val="10000"/>
                            </a:schemeClr>
                          </a:solidFill>
                        </a:rPr>
                        <a:t>rooted in a respect</a:t>
                      </a:r>
                      <a:r>
                        <a:rPr lang="en-US" sz="2300" dirty="0">
                          <a:solidFill>
                            <a:schemeClr val="bg1">
                              <a:lumMod val="10000"/>
                            </a:schemeClr>
                          </a:solidFill>
                        </a:rPr>
                        <a:t> for self-determination, highlight how the proposal practically reinforces self-determination (e.g. </a:t>
                      </a:r>
                      <a:r>
                        <a:rPr lang="en-US" sz="2300" b="1" dirty="0">
                          <a:solidFill>
                            <a:schemeClr val="bg1">
                              <a:lumMod val="10000"/>
                            </a:schemeClr>
                          </a:solidFill>
                        </a:rPr>
                        <a:t>promotes application of Indigenous ways of being, doing and knowing</a:t>
                      </a:r>
                      <a:r>
                        <a:rPr lang="en-US" sz="2300" dirty="0">
                          <a:solidFill>
                            <a:schemeClr val="bg1">
                              <a:lumMod val="10000"/>
                            </a:schemeClr>
                          </a:solidFill>
                        </a:rPr>
                        <a:t>) and links to the </a:t>
                      </a:r>
                      <a:r>
                        <a:rPr lang="en-US" sz="2300" b="1" dirty="0">
                          <a:solidFill>
                            <a:schemeClr val="bg1">
                              <a:lumMod val="10000"/>
                            </a:schemeClr>
                          </a:solidFill>
                        </a:rPr>
                        <a:t>department’s mandate </a:t>
                      </a:r>
                      <a:r>
                        <a:rPr lang="en-US" sz="2300" dirty="0">
                          <a:solidFill>
                            <a:schemeClr val="bg1">
                              <a:lumMod val="10000"/>
                            </a:schemeClr>
                          </a:solidFill>
                        </a:rPr>
                        <a:t>for a </a:t>
                      </a:r>
                      <a:r>
                        <a:rPr lang="en-US" sz="2300" b="1" dirty="0">
                          <a:solidFill>
                            <a:schemeClr val="bg1">
                              <a:lumMod val="10000"/>
                            </a:schemeClr>
                          </a:solidFill>
                        </a:rPr>
                        <a:t>nation-to-nation relationship</a:t>
                      </a:r>
                      <a:r>
                        <a:rPr lang="en-US" sz="2300" dirty="0">
                          <a:solidFill>
                            <a:schemeClr val="bg1">
                              <a:lumMod val="10000"/>
                            </a:schemeClr>
                          </a:solidFill>
                        </a:rPr>
                        <a:t>. </a:t>
                      </a:r>
                    </a:p>
                  </a:txBody>
                  <a:tcPr/>
                </a:tc>
                <a:extLst>
                  <a:ext uri="{0D108BD9-81ED-4DB2-BD59-A6C34878D82A}">
                    <a16:rowId xmlns:a16="http://schemas.microsoft.com/office/drawing/2014/main" val="4081305644"/>
                  </a:ext>
                </a:extLst>
              </a:tr>
            </a:tbl>
          </a:graphicData>
        </a:graphic>
      </p:graphicFrame>
    </p:spTree>
    <p:extLst>
      <p:ext uri="{BB962C8B-B14F-4D97-AF65-F5344CB8AC3E}">
        <p14:creationId xmlns:p14="http://schemas.microsoft.com/office/powerpoint/2010/main" val="3283341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descr="How to identify a “good” GBA Plus">
            <a:extLst>
              <a:ext uri="{FF2B5EF4-FFF2-40B4-BE49-F238E27FC236}">
                <a16:creationId xmlns:a16="http://schemas.microsoft.com/office/drawing/2014/main" id="{EC8AC663-24E9-3A41-4CF0-C3343A051E41}"/>
              </a:ext>
            </a:extLst>
          </p:cNvPr>
          <p:cNvSpPr>
            <a:spLocks noGrp="1"/>
          </p:cNvSpPr>
          <p:nvPr>
            <p:ph type="title"/>
          </p:nvPr>
        </p:nvSpPr>
        <p:spPr>
          <a:xfrm>
            <a:off x="762000" y="575399"/>
            <a:ext cx="10515600" cy="430887"/>
          </a:xfrm>
        </p:spPr>
        <p:txBody>
          <a:bodyPr>
            <a:noAutofit/>
          </a:bodyPr>
          <a:lstStyle/>
          <a:p>
            <a:r>
              <a:rPr lang="en-US" sz="3400" dirty="0">
                <a:latin typeface="Calibri Light" panose="020F0302020204030204" pitchFamily="34" charset="0"/>
                <a:ea typeface="Calibri Light" panose="020F0302020204030204" pitchFamily="34" charset="0"/>
                <a:cs typeface="Calibri Light" panose="020F0302020204030204" pitchFamily="34" charset="0"/>
              </a:rPr>
              <a:t>CIRNAC’s approach to Culturally Competent GBA Plus </a:t>
            </a:r>
          </a:p>
        </p:txBody>
      </p:sp>
      <p:sp>
        <p:nvSpPr>
          <p:cNvPr id="6" name="Rectangle 5" descr="The impacts of the issue being addressed have been clearly identified for a variety of groups, from an intersectional perspective&#10;">
            <a:extLst>
              <a:ext uri="{FF2B5EF4-FFF2-40B4-BE49-F238E27FC236}">
                <a16:creationId xmlns:a16="http://schemas.microsoft.com/office/drawing/2014/main" id="{43944CDD-BF0A-86B3-A523-2AE701708DA8}"/>
              </a:ext>
            </a:extLst>
          </p:cNvPr>
          <p:cNvSpPr/>
          <p:nvPr/>
        </p:nvSpPr>
        <p:spPr>
          <a:xfrm>
            <a:off x="762000" y="1726540"/>
            <a:ext cx="10327268" cy="661720"/>
          </a:xfrm>
          <a:prstGeom prst="rect">
            <a:avLst/>
          </a:prstGeom>
        </p:spPr>
        <p:txBody>
          <a:bodyPr wrap="square">
            <a:spAutoFit/>
          </a:bodyPr>
          <a:lstStyle/>
          <a:p>
            <a:pPr>
              <a:lnSpc>
                <a:spcPct val="100000"/>
              </a:lnSpc>
            </a:pPr>
            <a:r>
              <a:rPr lang="en-US" dirty="0">
                <a:solidFill>
                  <a:srgbClr val="000000"/>
                </a:solidFill>
                <a:latin typeface="Arial" panose="020B0604020202020204" pitchFamily="34" charset="0"/>
                <a:cs typeface="Arial" panose="020B0604020202020204" pitchFamily="34" charset="0"/>
              </a:rPr>
              <a:t>.</a:t>
            </a:r>
          </a:p>
          <a:p>
            <a:pPr lvl="0"/>
            <a:endParaRPr lang="en-CA" sz="1900" dirty="0"/>
          </a:p>
        </p:txBody>
      </p:sp>
      <p:pic>
        <p:nvPicPr>
          <p:cNvPr id="15" name="Picture 14" descr="Purple shapes on a white background&#10;&#10;Description automatically generated">
            <a:extLst>
              <a:ext uri="{FF2B5EF4-FFF2-40B4-BE49-F238E27FC236}">
                <a16:creationId xmlns:a16="http://schemas.microsoft.com/office/drawing/2014/main" id="{265545A9-9DB9-4B99-21AE-2062FB0C68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85" y="6140165"/>
            <a:ext cx="3910716" cy="722361"/>
          </a:xfrm>
          <a:prstGeom prst="rect">
            <a:avLst/>
          </a:prstGeom>
        </p:spPr>
      </p:pic>
      <p:pic>
        <p:nvPicPr>
          <p:cNvPr id="16" name="Content Placeholder 5" descr="A circular diagram with different symbols&#10;&#10;Description automatically generated">
            <a:extLst>
              <a:ext uri="{FF2B5EF4-FFF2-40B4-BE49-F238E27FC236}">
                <a16:creationId xmlns:a16="http://schemas.microsoft.com/office/drawing/2014/main" id="{7F5246B3-A8FD-4EEC-A82E-73066FAA4F58}"/>
              </a:ext>
            </a:extLst>
          </p:cNvPr>
          <p:cNvPicPr>
            <a:picLocks noChangeAspect="1"/>
          </p:cNvPicPr>
          <p:nvPr/>
        </p:nvPicPr>
        <p:blipFill rotWithShape="1">
          <a:blip r:embed="rId4">
            <a:extLst>
              <a:ext uri="{28A0092B-C50C-407E-A947-70E740481C1C}">
                <a14:useLocalDpi xmlns:a14="http://schemas.microsoft.com/office/drawing/2010/main" val="0"/>
              </a:ext>
            </a:extLst>
          </a:blip>
          <a:srcRect l="11765" t="11263"/>
          <a:stretch/>
        </p:blipFill>
        <p:spPr bwMode="auto">
          <a:xfrm>
            <a:off x="10794227" y="5351472"/>
            <a:ext cx="1346088" cy="1321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TextBox 13">
            <a:extLst>
              <a:ext uri="{FF2B5EF4-FFF2-40B4-BE49-F238E27FC236}">
                <a16:creationId xmlns:a16="http://schemas.microsoft.com/office/drawing/2014/main" id="{18850678-4237-5206-BD9A-13FD20C16568}"/>
              </a:ext>
            </a:extLst>
          </p:cNvPr>
          <p:cNvSpPr txBox="1"/>
          <p:nvPr/>
        </p:nvSpPr>
        <p:spPr>
          <a:xfrm>
            <a:off x="861392" y="1778549"/>
            <a:ext cx="10227876" cy="3631763"/>
          </a:xfrm>
          <a:prstGeom prst="rect">
            <a:avLst/>
          </a:prstGeom>
          <a:noFill/>
        </p:spPr>
        <p:txBody>
          <a:bodyPr wrap="square">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There are many novel and creative ways in which programs can meet GBA Plus requirements without imposing on Indigenous partners. For example:</a:t>
            </a:r>
          </a:p>
          <a:p>
            <a:pPr marL="685800" lvl="1"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Process metrics</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lvl="1" indent="-228600">
              <a:lnSpc>
                <a:spcPct val="90000"/>
              </a:lnSpc>
              <a:spcBef>
                <a:spcPts val="1000"/>
              </a:spcBef>
              <a:buFont typeface="Arial" panose="020B0604020202020204" pitchFamily="34" charset="0"/>
              <a:buChar char="•"/>
              <a:defRPr/>
            </a:pPr>
            <a:r>
              <a:rPr lang="en-US" sz="2000" dirty="0">
                <a:solidFill>
                  <a:prstClr val="black"/>
                </a:solidFill>
                <a:latin typeface="Calibri" panose="020F0502020204030204"/>
              </a:rPr>
              <a:t>Qualitative impact reporting, including:</a:t>
            </a:r>
          </a:p>
          <a:p>
            <a:pPr marL="1143000" lvl="4"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Use of Indigenous-owned data with permission, ex: Nisga’a Household Survey, Inuit Health Survey.</a:t>
            </a:r>
          </a:p>
          <a:p>
            <a:pPr marL="685800" lvl="3"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Using publicly available data and academic research.</a:t>
            </a:r>
          </a:p>
          <a:p>
            <a:pPr marL="685800" lvl="3"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Co-developing CCGBA Plus data or analysis plans with partners.</a:t>
            </a:r>
          </a:p>
          <a:p>
            <a:pPr marL="685800" lvl="3" indent="-228600">
              <a:lnSpc>
                <a:spcPct val="90000"/>
              </a:lnSpc>
              <a:spcBef>
                <a:spcPts val="1000"/>
              </a:spcBef>
              <a:buFont typeface="Arial" panose="020B0604020202020204" pitchFamily="34" charset="0"/>
              <a:buChar char="•"/>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Using CCGBA Plus frameworks developed by Indigenous partners (NWAC,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Pauktuutit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LFMO).</a:t>
            </a:r>
          </a:p>
        </p:txBody>
      </p:sp>
    </p:spTree>
    <p:extLst>
      <p:ext uri="{BB962C8B-B14F-4D97-AF65-F5344CB8AC3E}">
        <p14:creationId xmlns:p14="http://schemas.microsoft.com/office/powerpoint/2010/main" val="32322786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NGAGE" val="{&quot;SavedSwatch&quot;:&quot;-11438156|-3923935|-16743292|-16777114|-15133944|ISC / CIRNAC&quot;,&quot;Id&quot;:&quot;67054dc7453934399c475e52&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ndard_white">
  <a:themeElements>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fontScheme name="Standard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E5E5CC"/>
        </a:solidFill>
        <a:ln w="25400" cap="flat" cmpd="sng" algn="ctr">
          <a:solidFill>
            <a:srgbClr val="000066"/>
          </a:solid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190500" marR="0" indent="-190500" algn="l" defTabSz="914400" rtl="0" eaLnBrk="1" fontAlgn="base" latinLnBrk="0" hangingPunct="1">
          <a:lnSpc>
            <a:spcPct val="90000"/>
          </a:lnSpc>
          <a:spcBef>
            <a:spcPct val="0"/>
          </a:spcBef>
          <a:spcAft>
            <a:spcPct val="37000"/>
          </a:spcAft>
          <a:buClrTx/>
          <a:buSzTx/>
          <a:buFontTx/>
          <a:buNone/>
          <a:tabLst>
            <a:tab pos="5715000" algn="l"/>
          </a:tabLst>
          <a:defRPr kumimoji="0" lang="en-CA"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Standard_white 1">
        <a:dk1>
          <a:srgbClr val="000066"/>
        </a:dk1>
        <a:lt1>
          <a:srgbClr val="E5E5CC"/>
        </a:lt1>
        <a:dk2>
          <a:srgbClr val="000066"/>
        </a:dk2>
        <a:lt2>
          <a:srgbClr val="E5E5CC"/>
        </a:lt2>
        <a:accent1>
          <a:srgbClr val="009999"/>
        </a:accent1>
        <a:accent2>
          <a:srgbClr val="FFCC00"/>
        </a:accent2>
        <a:accent3>
          <a:srgbClr val="F0F0E2"/>
        </a:accent3>
        <a:accent4>
          <a:srgbClr val="000056"/>
        </a:accent4>
        <a:accent5>
          <a:srgbClr val="AACACA"/>
        </a:accent5>
        <a:accent6>
          <a:srgbClr val="E7B900"/>
        </a:accent6>
        <a:hlink>
          <a:srgbClr val="003399"/>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8431</TotalTime>
  <Words>1651</Words>
  <Application>Microsoft Office PowerPoint</Application>
  <PresentationFormat>Widescreen</PresentationFormat>
  <Paragraphs>146</Paragraphs>
  <Slides>15</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Arial</vt:lpstr>
      <vt:lpstr>Arial Black</vt:lpstr>
      <vt:lpstr>Calibri</vt:lpstr>
      <vt:lpstr>Calibri Light</vt:lpstr>
      <vt:lpstr>Courier New</vt:lpstr>
      <vt:lpstr>Symbol</vt:lpstr>
      <vt:lpstr>Verdana</vt:lpstr>
      <vt:lpstr>Wingdings</vt:lpstr>
      <vt:lpstr>Office Theme</vt:lpstr>
      <vt:lpstr>Standard_white</vt:lpstr>
      <vt:lpstr>PowerPoint Presentation</vt:lpstr>
      <vt:lpstr>What is GBA Plus?</vt:lpstr>
      <vt:lpstr>GBA Plus Considerations for a Systemic and Holistic Analysis of Inequity</vt:lpstr>
      <vt:lpstr>Common Principles of Culturally Competent GBA Plus</vt:lpstr>
      <vt:lpstr>Standards of a Strong, Culturally Competent GBA Plus</vt:lpstr>
      <vt:lpstr>Key Considerations for Culturally Competent GBA Plus (1 of 3) </vt:lpstr>
      <vt:lpstr>Key Considerations for Culturally Competent GBA Plus (2 of 3) </vt:lpstr>
      <vt:lpstr>Key Considerations for Culturally Competent GBA Plus (3 of 3) </vt:lpstr>
      <vt:lpstr>CIRNAC’s approach to Culturally Competent GBA Plus </vt:lpstr>
      <vt:lpstr>Culturally Competent GBA Plus - Common Pitfalls</vt:lpstr>
      <vt:lpstr>CCGBA Plus &amp; Specific Claims  Introduction  </vt:lpstr>
      <vt:lpstr>CCGBA Plus &amp; Specific Claims</vt:lpstr>
      <vt:lpstr>CCGBA Plus &amp; Specific Claims Interim Process metrics</vt:lpstr>
      <vt:lpstr>Specific Claims Reform Considerations for improvement</vt:lpstr>
      <vt:lpstr>PowerPoint Presentation</vt:lpstr>
    </vt:vector>
  </TitlesOfParts>
  <Company>ISC - CIRNAC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GBA Plus draft deck for NCRD</dc:title>
  <dc:creator>Burton, Heather Shail (she-elle)</dc:creator>
  <cp:lastModifiedBy>Burton, Heather Shail (she-elle)</cp:lastModifiedBy>
  <cp:revision>111</cp:revision>
  <dcterms:created xsi:type="dcterms:W3CDTF">2024-09-26T11:15:49Z</dcterms:created>
  <dcterms:modified xsi:type="dcterms:W3CDTF">2024-10-28T19:10:45Z</dcterms:modified>
</cp:coreProperties>
</file>