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8288000" cy="10287000"/>
  <p:notesSz cx="6858000" cy="9144000"/>
  <p:embeddedFontLst>
    <p:embeddedFont>
      <p:font typeface="Arialle" panose="020B0604020202020204" charset="0"/>
      <p:regular r:id="rId23"/>
    </p:embeddedFont>
    <p:embeddedFont>
      <p:font typeface="Arialle Bold" panose="020B0604020202020204" charset="0"/>
      <p:regular r:id="rId24"/>
    </p:embeddedFont>
    <p:embeddedFont>
      <p:font typeface="Arimo" panose="020B0604020202020204" charset="0"/>
      <p:regular r:id="rId25"/>
    </p:embeddedFont>
    <p:embeddedFont>
      <p:font typeface="Arimo Bold" panose="020B0604020202020204" charset="0"/>
      <p:regular r:id="rId26"/>
    </p:embeddedFont>
    <p:embeddedFont>
      <p:font typeface="Josefin Sans Bold" pitchFamily="2" charset="0"/>
      <p:regular r:id="rId27"/>
      <p:boldItalic r:id="rId28"/>
    </p:embeddedFont>
    <p:embeddedFont>
      <p:font typeface="Kollektif" panose="020B0604020202020204" charset="0"/>
      <p:regular r:id="rId29"/>
    </p:embeddedFont>
    <p:embeddedFont>
      <p:font typeface="Prata" panose="020B0604020202020204" charset="0"/>
      <p:regular r:id="rId30"/>
    </p:embeddedFont>
    <p:embeddedFont>
      <p:font typeface="Roboto Bold" panose="020B0604020202020204"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12" Type="http://schemas.openxmlformats.org/officeDocument/2006/relationships/image" Target="../media/image43.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15.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4.jpeg"/><Relationship Id="rId3" Type="http://schemas.openxmlformats.org/officeDocument/2006/relationships/image" Target="../media/image44.jpeg"/><Relationship Id="rId7" Type="http://schemas.openxmlformats.org/officeDocument/2006/relationships/image" Target="../media/image48.png"/><Relationship Id="rId12" Type="http://schemas.openxmlformats.org/officeDocument/2006/relationships/image" Target="../media/image53.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s>
</file>

<file path=ppt/slides/_rels/slide16.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5.jpeg"/><Relationship Id="rId3" Type="http://schemas.openxmlformats.org/officeDocument/2006/relationships/image" Target="../media/image55.jpeg"/><Relationship Id="rId7" Type="http://schemas.openxmlformats.org/officeDocument/2006/relationships/image" Target="../media/image59.jpeg"/><Relationship Id="rId12" Type="http://schemas.openxmlformats.org/officeDocument/2006/relationships/image" Target="../media/image6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8.jpeg"/><Relationship Id="rId11" Type="http://schemas.openxmlformats.org/officeDocument/2006/relationships/image" Target="../media/image63.jpeg"/><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jpeg"/></Relationships>
</file>

<file path=ppt/slides/_rels/slide17.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image" Target="../media/image76.jpeg"/><Relationship Id="rId3" Type="http://schemas.openxmlformats.org/officeDocument/2006/relationships/image" Target="../media/image66.jpeg"/><Relationship Id="rId7" Type="http://schemas.openxmlformats.org/officeDocument/2006/relationships/image" Target="../media/image70.jpeg"/><Relationship Id="rId12" Type="http://schemas.openxmlformats.org/officeDocument/2006/relationships/image" Target="../media/image75.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9.jpeg"/><Relationship Id="rId11" Type="http://schemas.openxmlformats.org/officeDocument/2006/relationships/image" Target="../media/image74.jpeg"/><Relationship Id="rId5" Type="http://schemas.openxmlformats.org/officeDocument/2006/relationships/image" Target="../media/image68.jpeg"/><Relationship Id="rId10" Type="http://schemas.openxmlformats.org/officeDocument/2006/relationships/image" Target="../media/image73.jpeg"/><Relationship Id="rId4" Type="http://schemas.openxmlformats.org/officeDocument/2006/relationships/image" Target="../media/image67.jpeg"/><Relationship Id="rId9" Type="http://schemas.openxmlformats.org/officeDocument/2006/relationships/image" Target="../media/image72.jpeg"/></Relationships>
</file>

<file path=ppt/slides/_rels/slide18.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 Id="rId9" Type="http://schemas.openxmlformats.org/officeDocument/2006/relationships/image" Target="../media/image83.jpeg"/></Relationships>
</file>

<file path=ppt/slides/_rels/slide19.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2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12"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66" b="-3666"/>
            </a:stretch>
          </a:blipFill>
        </p:spPr>
        <p:txBody>
          <a:bodyPr/>
          <a:lstStyle/>
          <a:p>
            <a:endParaRPr lang="en-CA"/>
          </a:p>
        </p:txBody>
      </p:sp>
      <p:sp>
        <p:nvSpPr>
          <p:cNvPr id="3" name="Freeform 3"/>
          <p:cNvSpPr/>
          <p:nvPr/>
        </p:nvSpPr>
        <p:spPr>
          <a:xfrm>
            <a:off x="3917421" y="2587190"/>
            <a:ext cx="10453158" cy="2957857"/>
          </a:xfrm>
          <a:custGeom>
            <a:avLst/>
            <a:gdLst/>
            <a:ahLst/>
            <a:cxnLst/>
            <a:rect l="l" t="t" r="r" b="b"/>
            <a:pathLst>
              <a:path w="10453158" h="2957857">
                <a:moveTo>
                  <a:pt x="0" y="0"/>
                </a:moveTo>
                <a:lnTo>
                  <a:pt x="10453158" y="0"/>
                </a:lnTo>
                <a:lnTo>
                  <a:pt x="10453158" y="2957857"/>
                </a:lnTo>
                <a:lnTo>
                  <a:pt x="0" y="2957857"/>
                </a:lnTo>
                <a:lnTo>
                  <a:pt x="0" y="0"/>
                </a:lnTo>
                <a:close/>
              </a:path>
            </a:pathLst>
          </a:custGeom>
          <a:blipFill>
            <a:blip r:embed="rId3"/>
            <a:stretch>
              <a:fillRect/>
            </a:stretch>
          </a:blipFill>
        </p:spPr>
        <p:txBody>
          <a:bodyPr/>
          <a:lstStyle/>
          <a:p>
            <a:endParaRPr lang="en-CA"/>
          </a:p>
        </p:txBody>
      </p:sp>
      <p:sp>
        <p:nvSpPr>
          <p:cNvPr id="4" name="TextBox 4"/>
          <p:cNvSpPr txBox="1"/>
          <p:nvPr/>
        </p:nvSpPr>
        <p:spPr>
          <a:xfrm>
            <a:off x="3448545" y="5773572"/>
            <a:ext cx="11390911" cy="1104478"/>
          </a:xfrm>
          <a:prstGeom prst="rect">
            <a:avLst/>
          </a:prstGeom>
        </p:spPr>
        <p:txBody>
          <a:bodyPr lIns="0" tIns="0" rIns="0" bIns="0" rtlCol="0" anchor="t">
            <a:spAutoFit/>
          </a:bodyPr>
          <a:lstStyle/>
          <a:p>
            <a:pPr algn="ctr">
              <a:lnSpc>
                <a:spcPts val="8948"/>
              </a:lnSpc>
            </a:pPr>
            <a:r>
              <a:rPr lang="en-US" sz="6391">
                <a:solidFill>
                  <a:srgbClr val="975B3F"/>
                </a:solidFill>
                <a:latin typeface="Kollektif"/>
                <a:ea typeface="Kollektif"/>
                <a:cs typeface="Kollektif"/>
                <a:sym typeface="Kollektif"/>
              </a:rPr>
              <a:t>Land Use &amp; Occupancy Claim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66" b="-3666"/>
            </a:stretch>
          </a:blipFill>
        </p:spPr>
        <p:txBody>
          <a:bodyPr/>
          <a:lstStyle/>
          <a:p>
            <a:endParaRPr lang="en-CA"/>
          </a:p>
        </p:txBody>
      </p:sp>
      <p:sp>
        <p:nvSpPr>
          <p:cNvPr id="3" name="Freeform 3"/>
          <p:cNvSpPr/>
          <p:nvPr/>
        </p:nvSpPr>
        <p:spPr>
          <a:xfrm>
            <a:off x="5057019" y="222672"/>
            <a:ext cx="7680868" cy="5760651"/>
          </a:xfrm>
          <a:custGeom>
            <a:avLst/>
            <a:gdLst/>
            <a:ahLst/>
            <a:cxnLst/>
            <a:rect l="l" t="t" r="r" b="b"/>
            <a:pathLst>
              <a:path w="7680868" h="5760651">
                <a:moveTo>
                  <a:pt x="0" y="0"/>
                </a:moveTo>
                <a:lnTo>
                  <a:pt x="7680868" y="0"/>
                </a:lnTo>
                <a:lnTo>
                  <a:pt x="7680868" y="5760651"/>
                </a:lnTo>
                <a:lnTo>
                  <a:pt x="0" y="5760651"/>
                </a:lnTo>
                <a:lnTo>
                  <a:pt x="0" y="0"/>
                </a:lnTo>
                <a:close/>
              </a:path>
            </a:pathLst>
          </a:custGeom>
          <a:blipFill>
            <a:blip r:embed="rId3"/>
            <a:stretch>
              <a:fillRect/>
            </a:stretch>
          </a:blipFill>
        </p:spPr>
        <p:txBody>
          <a:bodyPr/>
          <a:lstStyle/>
          <a:p>
            <a:endParaRPr lang="en-CA"/>
          </a:p>
        </p:txBody>
      </p:sp>
      <p:grpSp>
        <p:nvGrpSpPr>
          <p:cNvPr id="4" name="Group 4"/>
          <p:cNvGrpSpPr/>
          <p:nvPr/>
        </p:nvGrpSpPr>
        <p:grpSpPr>
          <a:xfrm>
            <a:off x="0" y="4957380"/>
            <a:ext cx="5057019" cy="5249629"/>
            <a:chOff x="0" y="0"/>
            <a:chExt cx="1331890" cy="1382618"/>
          </a:xfrm>
        </p:grpSpPr>
        <p:sp>
          <p:nvSpPr>
            <p:cNvPr id="5" name="Freeform 5"/>
            <p:cNvSpPr/>
            <p:nvPr/>
          </p:nvSpPr>
          <p:spPr>
            <a:xfrm>
              <a:off x="0" y="0"/>
              <a:ext cx="1331890" cy="1382618"/>
            </a:xfrm>
            <a:custGeom>
              <a:avLst/>
              <a:gdLst/>
              <a:ahLst/>
              <a:cxnLst/>
              <a:rect l="l" t="t" r="r" b="b"/>
              <a:pathLst>
                <a:path w="1331890" h="1382618">
                  <a:moveTo>
                    <a:pt x="15309" y="0"/>
                  </a:moveTo>
                  <a:lnTo>
                    <a:pt x="1316581" y="0"/>
                  </a:lnTo>
                  <a:cubicBezTo>
                    <a:pt x="1320641" y="0"/>
                    <a:pt x="1324535" y="1613"/>
                    <a:pt x="1327406" y="4484"/>
                  </a:cubicBezTo>
                  <a:cubicBezTo>
                    <a:pt x="1330277" y="7355"/>
                    <a:pt x="1331890" y="11249"/>
                    <a:pt x="1331890" y="15309"/>
                  </a:cubicBezTo>
                  <a:lnTo>
                    <a:pt x="1331890" y="1367309"/>
                  </a:lnTo>
                  <a:cubicBezTo>
                    <a:pt x="1331890" y="1371369"/>
                    <a:pt x="1330277" y="1375263"/>
                    <a:pt x="1327406" y="1378134"/>
                  </a:cubicBezTo>
                  <a:cubicBezTo>
                    <a:pt x="1324535" y="1381005"/>
                    <a:pt x="1320641" y="1382618"/>
                    <a:pt x="1316581" y="1382618"/>
                  </a:cubicBezTo>
                  <a:lnTo>
                    <a:pt x="15309" y="1382618"/>
                  </a:lnTo>
                  <a:cubicBezTo>
                    <a:pt x="11249" y="1382618"/>
                    <a:pt x="7355" y="1381005"/>
                    <a:pt x="4484" y="1378134"/>
                  </a:cubicBezTo>
                  <a:cubicBezTo>
                    <a:pt x="1613" y="1375263"/>
                    <a:pt x="0" y="1371369"/>
                    <a:pt x="0" y="1367309"/>
                  </a:cubicBezTo>
                  <a:lnTo>
                    <a:pt x="0" y="15309"/>
                  </a:lnTo>
                  <a:cubicBezTo>
                    <a:pt x="0" y="11249"/>
                    <a:pt x="1613" y="7355"/>
                    <a:pt x="4484" y="4484"/>
                  </a:cubicBezTo>
                  <a:cubicBezTo>
                    <a:pt x="7355" y="1613"/>
                    <a:pt x="11249" y="0"/>
                    <a:pt x="15309" y="0"/>
                  </a:cubicBezTo>
                  <a:close/>
                </a:path>
              </a:pathLst>
            </a:custGeom>
            <a:solidFill>
              <a:srgbClr val="C7C6C6"/>
            </a:solidFill>
            <a:ln w="38100" cap="sq">
              <a:solidFill>
                <a:srgbClr val="000000"/>
              </a:solidFill>
              <a:prstDash val="solid"/>
              <a:miter/>
            </a:ln>
          </p:spPr>
          <p:txBody>
            <a:bodyPr/>
            <a:lstStyle/>
            <a:p>
              <a:endParaRPr lang="en-CA"/>
            </a:p>
          </p:txBody>
        </p:sp>
        <p:sp>
          <p:nvSpPr>
            <p:cNvPr id="6" name="TextBox 6"/>
            <p:cNvSpPr txBox="1"/>
            <p:nvPr/>
          </p:nvSpPr>
          <p:spPr>
            <a:xfrm>
              <a:off x="0" y="-47625"/>
              <a:ext cx="1331890" cy="1430243"/>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2737887" y="4957380"/>
            <a:ext cx="5550113" cy="5249629"/>
            <a:chOff x="0" y="0"/>
            <a:chExt cx="1461758" cy="1382618"/>
          </a:xfrm>
        </p:grpSpPr>
        <p:sp>
          <p:nvSpPr>
            <p:cNvPr id="8" name="Freeform 8"/>
            <p:cNvSpPr/>
            <p:nvPr/>
          </p:nvSpPr>
          <p:spPr>
            <a:xfrm>
              <a:off x="0" y="0"/>
              <a:ext cx="1461758" cy="1382618"/>
            </a:xfrm>
            <a:custGeom>
              <a:avLst/>
              <a:gdLst/>
              <a:ahLst/>
              <a:cxnLst/>
              <a:rect l="l" t="t" r="r" b="b"/>
              <a:pathLst>
                <a:path w="1461758" h="1382618">
                  <a:moveTo>
                    <a:pt x="13949" y="0"/>
                  </a:moveTo>
                  <a:lnTo>
                    <a:pt x="1447809" y="0"/>
                  </a:lnTo>
                  <a:cubicBezTo>
                    <a:pt x="1451509" y="0"/>
                    <a:pt x="1455057" y="1470"/>
                    <a:pt x="1457673" y="4086"/>
                  </a:cubicBezTo>
                  <a:cubicBezTo>
                    <a:pt x="1460289" y="6702"/>
                    <a:pt x="1461758" y="10250"/>
                    <a:pt x="1461758" y="13949"/>
                  </a:cubicBezTo>
                  <a:lnTo>
                    <a:pt x="1461758" y="1368669"/>
                  </a:lnTo>
                  <a:cubicBezTo>
                    <a:pt x="1461758" y="1372369"/>
                    <a:pt x="1460289" y="1375917"/>
                    <a:pt x="1457673" y="1378533"/>
                  </a:cubicBezTo>
                  <a:cubicBezTo>
                    <a:pt x="1455057" y="1381149"/>
                    <a:pt x="1451509" y="1382618"/>
                    <a:pt x="1447809" y="1382618"/>
                  </a:cubicBezTo>
                  <a:lnTo>
                    <a:pt x="13949" y="1382618"/>
                  </a:lnTo>
                  <a:cubicBezTo>
                    <a:pt x="10250" y="1382618"/>
                    <a:pt x="6702" y="1381149"/>
                    <a:pt x="4086" y="1378533"/>
                  </a:cubicBezTo>
                  <a:cubicBezTo>
                    <a:pt x="1470" y="1375917"/>
                    <a:pt x="0" y="1372369"/>
                    <a:pt x="0" y="1368669"/>
                  </a:cubicBezTo>
                  <a:lnTo>
                    <a:pt x="0" y="13949"/>
                  </a:lnTo>
                  <a:cubicBezTo>
                    <a:pt x="0" y="10250"/>
                    <a:pt x="1470" y="6702"/>
                    <a:pt x="4086" y="4086"/>
                  </a:cubicBezTo>
                  <a:cubicBezTo>
                    <a:pt x="6702" y="1470"/>
                    <a:pt x="10250" y="0"/>
                    <a:pt x="13949" y="0"/>
                  </a:cubicBezTo>
                  <a:close/>
                </a:path>
              </a:pathLst>
            </a:custGeom>
            <a:solidFill>
              <a:srgbClr val="C7C6C6"/>
            </a:solidFill>
            <a:ln w="38100" cap="sq">
              <a:solidFill>
                <a:srgbClr val="000000"/>
              </a:solidFill>
              <a:prstDash val="solid"/>
              <a:miter/>
            </a:ln>
          </p:spPr>
          <p:txBody>
            <a:bodyPr/>
            <a:lstStyle/>
            <a:p>
              <a:endParaRPr lang="en-CA"/>
            </a:p>
          </p:txBody>
        </p:sp>
        <p:sp>
          <p:nvSpPr>
            <p:cNvPr id="9" name="TextBox 9"/>
            <p:cNvSpPr txBox="1"/>
            <p:nvPr/>
          </p:nvSpPr>
          <p:spPr>
            <a:xfrm>
              <a:off x="0" y="-47625"/>
              <a:ext cx="1461758" cy="1430243"/>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5489316" y="7081872"/>
            <a:ext cx="6889270" cy="1000644"/>
            <a:chOff x="0" y="0"/>
            <a:chExt cx="1814458" cy="263544"/>
          </a:xfrm>
        </p:grpSpPr>
        <p:sp>
          <p:nvSpPr>
            <p:cNvPr id="11" name="Freeform 11"/>
            <p:cNvSpPr/>
            <p:nvPr/>
          </p:nvSpPr>
          <p:spPr>
            <a:xfrm>
              <a:off x="0" y="0"/>
              <a:ext cx="1814458" cy="263544"/>
            </a:xfrm>
            <a:custGeom>
              <a:avLst/>
              <a:gdLst/>
              <a:ahLst/>
              <a:cxnLst/>
              <a:rect l="l" t="t" r="r" b="b"/>
              <a:pathLst>
                <a:path w="1814458" h="263544">
                  <a:moveTo>
                    <a:pt x="11238" y="0"/>
                  </a:moveTo>
                  <a:lnTo>
                    <a:pt x="1803220" y="0"/>
                  </a:lnTo>
                  <a:cubicBezTo>
                    <a:pt x="1806201" y="0"/>
                    <a:pt x="1809059" y="1184"/>
                    <a:pt x="1811167" y="3291"/>
                  </a:cubicBezTo>
                  <a:cubicBezTo>
                    <a:pt x="1813274" y="5399"/>
                    <a:pt x="1814458" y="8257"/>
                    <a:pt x="1814458" y="11238"/>
                  </a:cubicBezTo>
                  <a:lnTo>
                    <a:pt x="1814458" y="252306"/>
                  </a:lnTo>
                  <a:cubicBezTo>
                    <a:pt x="1814458" y="255287"/>
                    <a:pt x="1813274" y="258145"/>
                    <a:pt x="1811167" y="260253"/>
                  </a:cubicBezTo>
                  <a:cubicBezTo>
                    <a:pt x="1809059" y="262360"/>
                    <a:pt x="1806201" y="263544"/>
                    <a:pt x="1803220" y="263544"/>
                  </a:cubicBezTo>
                  <a:lnTo>
                    <a:pt x="11238" y="263544"/>
                  </a:lnTo>
                  <a:cubicBezTo>
                    <a:pt x="5031" y="263544"/>
                    <a:pt x="0" y="258513"/>
                    <a:pt x="0" y="252306"/>
                  </a:cubicBezTo>
                  <a:lnTo>
                    <a:pt x="0" y="11238"/>
                  </a:lnTo>
                  <a:cubicBezTo>
                    <a:pt x="0" y="8257"/>
                    <a:pt x="1184" y="5399"/>
                    <a:pt x="3291" y="3291"/>
                  </a:cubicBezTo>
                  <a:cubicBezTo>
                    <a:pt x="5399" y="1184"/>
                    <a:pt x="8257" y="0"/>
                    <a:pt x="11238" y="0"/>
                  </a:cubicBezTo>
                  <a:close/>
                </a:path>
              </a:pathLst>
            </a:custGeom>
            <a:solidFill>
              <a:srgbClr val="C7C6C6"/>
            </a:solidFill>
            <a:ln w="38100" cap="sq">
              <a:solidFill>
                <a:srgbClr val="000000"/>
              </a:solidFill>
              <a:prstDash val="solid"/>
              <a:miter/>
            </a:ln>
          </p:spPr>
          <p:txBody>
            <a:bodyPr/>
            <a:lstStyle/>
            <a:p>
              <a:endParaRPr lang="en-CA"/>
            </a:p>
          </p:txBody>
        </p:sp>
        <p:sp>
          <p:nvSpPr>
            <p:cNvPr id="12" name="TextBox 12"/>
            <p:cNvSpPr txBox="1"/>
            <p:nvPr/>
          </p:nvSpPr>
          <p:spPr>
            <a:xfrm>
              <a:off x="0" y="-47625"/>
              <a:ext cx="1814458" cy="311169"/>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93404" y="5025325"/>
            <a:ext cx="5083048" cy="5004498"/>
          </a:xfrm>
          <a:prstGeom prst="rect">
            <a:avLst/>
          </a:prstGeom>
        </p:spPr>
        <p:txBody>
          <a:bodyPr lIns="0" tIns="0" rIns="0" bIns="0" rtlCol="0" anchor="t">
            <a:spAutoFit/>
          </a:bodyPr>
          <a:lstStyle/>
          <a:p>
            <a:pPr algn="just">
              <a:lnSpc>
                <a:spcPts val="1886"/>
              </a:lnSpc>
            </a:pPr>
            <a:r>
              <a:rPr lang="en-US" sz="1347">
                <a:solidFill>
                  <a:srgbClr val="000000"/>
                </a:solidFill>
                <a:latin typeface="Arimo"/>
                <a:ea typeface="Arimo"/>
                <a:cs typeface="Arimo"/>
                <a:sym typeface="Arimo"/>
              </a:rPr>
              <a:t>Sir</a:t>
            </a:r>
          </a:p>
          <a:p>
            <a:pPr algn="just">
              <a:lnSpc>
                <a:spcPts val="1886"/>
              </a:lnSpc>
            </a:pPr>
            <a:r>
              <a:rPr lang="en-US" sz="1347">
                <a:solidFill>
                  <a:srgbClr val="000000"/>
                </a:solidFill>
                <a:latin typeface="Arimo"/>
                <a:ea typeface="Arimo"/>
                <a:cs typeface="Arimo"/>
                <a:sym typeface="Arimo"/>
              </a:rPr>
              <a:t>Jinot Piquid Oulat &amp; Bernard, Chiefs of the Mickmack Indians </a:t>
            </a:r>
          </a:p>
          <a:p>
            <a:pPr algn="just">
              <a:lnSpc>
                <a:spcPts val="1886"/>
              </a:lnSpc>
            </a:pPr>
            <a:r>
              <a:rPr lang="en-US" sz="1347">
                <a:solidFill>
                  <a:srgbClr val="000000"/>
                </a:solidFill>
                <a:latin typeface="Arimo"/>
                <a:ea typeface="Arimo"/>
                <a:cs typeface="Arimo"/>
                <a:sym typeface="Arimo"/>
              </a:rPr>
              <a:t>of Cape Breton, being on board his Majesty’s Ship Lark under </a:t>
            </a:r>
          </a:p>
          <a:p>
            <a:pPr algn="just">
              <a:lnSpc>
                <a:spcPts val="1886"/>
              </a:lnSpc>
            </a:pPr>
            <a:r>
              <a:rPr lang="en-US" sz="1347">
                <a:solidFill>
                  <a:srgbClr val="000000"/>
                </a:solidFill>
                <a:latin typeface="Arimo"/>
                <a:ea typeface="Arimo"/>
                <a:cs typeface="Arimo"/>
                <a:sym typeface="Arimo"/>
              </a:rPr>
              <a:t>my Command, when off the Island of Codroy, in September </a:t>
            </a:r>
          </a:p>
          <a:p>
            <a:pPr algn="just">
              <a:lnSpc>
                <a:spcPts val="1886"/>
              </a:lnSpc>
            </a:pPr>
            <a:r>
              <a:rPr lang="en-US" sz="1347">
                <a:solidFill>
                  <a:srgbClr val="000000"/>
                </a:solidFill>
                <a:latin typeface="Arimo"/>
                <a:ea typeface="Arimo"/>
                <a:cs typeface="Arimo"/>
                <a:sym typeface="Arimo"/>
              </a:rPr>
              <a:t>last to renew a treaty of Peace with his Majesty, a Copy </a:t>
            </a:r>
          </a:p>
          <a:p>
            <a:pPr algn="just">
              <a:lnSpc>
                <a:spcPts val="1886"/>
              </a:lnSpc>
            </a:pPr>
            <a:r>
              <a:rPr lang="en-US" sz="1347">
                <a:solidFill>
                  <a:srgbClr val="000000"/>
                </a:solidFill>
                <a:latin typeface="Arimo"/>
                <a:ea typeface="Arimo"/>
                <a:cs typeface="Arimo"/>
                <a:sym typeface="Arimo"/>
              </a:rPr>
              <a:t>whereof I have already sent you, they then begg’d of me, on </a:t>
            </a:r>
          </a:p>
          <a:p>
            <a:pPr algn="just">
              <a:lnSpc>
                <a:spcPts val="1886"/>
              </a:lnSpc>
            </a:pPr>
            <a:r>
              <a:rPr lang="en-US" sz="1347">
                <a:solidFill>
                  <a:srgbClr val="000000"/>
                </a:solidFill>
                <a:latin typeface="Arimo"/>
                <a:ea typeface="Arimo"/>
                <a:cs typeface="Arimo"/>
                <a:sym typeface="Arimo"/>
              </a:rPr>
              <a:t>my return to Newfoundland, to bring them Things mention’d </a:t>
            </a:r>
          </a:p>
          <a:p>
            <a:pPr algn="just">
              <a:lnSpc>
                <a:spcPts val="1886"/>
              </a:lnSpc>
            </a:pPr>
            <a:r>
              <a:rPr lang="en-US" sz="1347">
                <a:solidFill>
                  <a:srgbClr val="000000"/>
                </a:solidFill>
                <a:latin typeface="Arimo"/>
                <a:ea typeface="Arimo"/>
                <a:cs typeface="Arimo"/>
                <a:sym typeface="Arimo"/>
              </a:rPr>
              <a:t>on the other side, which if their Lordships would permit, I </a:t>
            </a:r>
          </a:p>
          <a:p>
            <a:pPr algn="just">
              <a:lnSpc>
                <a:spcPts val="1886"/>
              </a:lnSpc>
            </a:pPr>
            <a:r>
              <a:rPr lang="en-US" sz="1347">
                <a:solidFill>
                  <a:srgbClr val="000000"/>
                </a:solidFill>
                <a:latin typeface="Arimo"/>
                <a:ea typeface="Arimo"/>
                <a:cs typeface="Arimo"/>
                <a:sym typeface="Arimo"/>
              </a:rPr>
              <a:t>promised to do; I therefore desire you may be pleased to </a:t>
            </a:r>
          </a:p>
          <a:p>
            <a:pPr algn="just">
              <a:lnSpc>
                <a:spcPts val="1886"/>
              </a:lnSpc>
            </a:pPr>
            <a:r>
              <a:rPr lang="en-US" sz="1347">
                <a:solidFill>
                  <a:srgbClr val="000000"/>
                </a:solidFill>
                <a:latin typeface="Arimo"/>
                <a:ea typeface="Arimo"/>
                <a:cs typeface="Arimo"/>
                <a:sym typeface="Arimo"/>
              </a:rPr>
              <a:t>inform me, whether the Government will supply these Indians </a:t>
            </a:r>
          </a:p>
          <a:p>
            <a:pPr algn="just">
              <a:lnSpc>
                <a:spcPts val="1886"/>
              </a:lnSpc>
            </a:pPr>
            <a:r>
              <a:rPr lang="en-US" sz="1347">
                <a:solidFill>
                  <a:srgbClr val="000000"/>
                </a:solidFill>
                <a:latin typeface="Arimo"/>
                <a:ea typeface="Arimo"/>
                <a:cs typeface="Arimo"/>
                <a:sym typeface="Arimo"/>
              </a:rPr>
              <a:t>with said things, or whether they will allow me to carry them to </a:t>
            </a:r>
          </a:p>
          <a:p>
            <a:pPr algn="just">
              <a:lnSpc>
                <a:spcPts val="1886"/>
              </a:lnSpc>
            </a:pPr>
            <a:r>
              <a:rPr lang="en-US" sz="1347">
                <a:solidFill>
                  <a:srgbClr val="000000"/>
                </a:solidFill>
                <a:latin typeface="Arimo"/>
                <a:ea typeface="Arimo"/>
                <a:cs typeface="Arimo"/>
                <a:sym typeface="Arimo"/>
              </a:rPr>
              <a:t>them, as I should be glad to have it in my Power to perform</a:t>
            </a:r>
          </a:p>
          <a:p>
            <a:pPr algn="just">
              <a:lnSpc>
                <a:spcPts val="1886"/>
              </a:lnSpc>
            </a:pPr>
            <a:r>
              <a:rPr lang="en-US" sz="1347">
                <a:solidFill>
                  <a:srgbClr val="000000"/>
                </a:solidFill>
                <a:latin typeface="Arimo"/>
                <a:ea typeface="Arimo"/>
                <a:cs typeface="Arimo"/>
                <a:sym typeface="Arimo"/>
              </a:rPr>
              <a:t>my Promise. I am.</a:t>
            </a:r>
          </a:p>
          <a:p>
            <a:pPr algn="just">
              <a:lnSpc>
                <a:spcPts val="1886"/>
              </a:lnSpc>
            </a:pPr>
            <a:r>
              <a:rPr lang="en-US" sz="1347">
                <a:solidFill>
                  <a:srgbClr val="000000"/>
                </a:solidFill>
                <a:latin typeface="Arimo"/>
                <a:ea typeface="Arimo"/>
                <a:cs typeface="Arimo"/>
                <a:sym typeface="Arimo"/>
              </a:rPr>
              <a:t>Sir</a:t>
            </a:r>
          </a:p>
          <a:p>
            <a:pPr algn="just">
              <a:lnSpc>
                <a:spcPts val="1886"/>
              </a:lnSpc>
            </a:pPr>
            <a:r>
              <a:rPr lang="en-US" sz="1347">
                <a:solidFill>
                  <a:srgbClr val="000000"/>
                </a:solidFill>
                <a:latin typeface="Arimo"/>
                <a:ea typeface="Arimo"/>
                <a:cs typeface="Arimo"/>
                <a:sym typeface="Arimo"/>
              </a:rPr>
              <a:t>                                                    Your most obedient</a:t>
            </a:r>
          </a:p>
          <a:p>
            <a:pPr algn="just">
              <a:lnSpc>
                <a:spcPts val="1886"/>
              </a:lnSpc>
            </a:pPr>
            <a:r>
              <a:rPr lang="en-US" sz="1347">
                <a:solidFill>
                  <a:srgbClr val="000000"/>
                </a:solidFill>
                <a:latin typeface="Arimo"/>
                <a:ea typeface="Arimo"/>
                <a:cs typeface="Arimo"/>
                <a:sym typeface="Arimo"/>
              </a:rPr>
              <a:t>                                                    &amp; very humble Servant</a:t>
            </a:r>
          </a:p>
          <a:p>
            <a:pPr algn="just">
              <a:lnSpc>
                <a:spcPts val="1886"/>
              </a:lnSpc>
            </a:pPr>
            <a:r>
              <a:rPr lang="en-US" sz="1347">
                <a:solidFill>
                  <a:srgbClr val="000000"/>
                </a:solidFill>
                <a:latin typeface="Arimo"/>
                <a:ea typeface="Arimo"/>
                <a:cs typeface="Arimo"/>
                <a:sym typeface="Arimo"/>
              </a:rPr>
              <a:t>                                                    Sam Thompson</a:t>
            </a:r>
          </a:p>
          <a:p>
            <a:pPr algn="just">
              <a:lnSpc>
                <a:spcPts val="1886"/>
              </a:lnSpc>
            </a:pPr>
            <a:r>
              <a:rPr lang="en-US" sz="1347">
                <a:solidFill>
                  <a:srgbClr val="000000"/>
                </a:solidFill>
                <a:latin typeface="Arimo"/>
                <a:ea typeface="Arimo"/>
                <a:cs typeface="Arimo"/>
                <a:sym typeface="Arimo"/>
              </a:rPr>
              <a:t>                         Philip Stephens Esq. Secretary to the Admiralty</a:t>
            </a:r>
          </a:p>
          <a:p>
            <a:pPr algn="just">
              <a:lnSpc>
                <a:spcPts val="1886"/>
              </a:lnSpc>
            </a:pPr>
            <a:endParaRPr lang="en-US" sz="1347">
              <a:solidFill>
                <a:srgbClr val="000000"/>
              </a:solidFill>
              <a:latin typeface="Arimo"/>
              <a:ea typeface="Arimo"/>
              <a:cs typeface="Arimo"/>
              <a:sym typeface="Arimo"/>
            </a:endParaRPr>
          </a:p>
          <a:p>
            <a:pPr algn="just">
              <a:lnSpc>
                <a:spcPts val="1886"/>
              </a:lnSpc>
            </a:pPr>
            <a:r>
              <a:rPr lang="en-US" sz="1347">
                <a:solidFill>
                  <a:srgbClr val="000000"/>
                </a:solidFill>
                <a:latin typeface="Arimo"/>
                <a:ea typeface="Arimo"/>
                <a:cs typeface="Arimo"/>
                <a:sym typeface="Arimo"/>
              </a:rPr>
              <a:t>Larks Apr. 16th, 1764</a:t>
            </a:r>
          </a:p>
          <a:p>
            <a:pPr algn="just">
              <a:lnSpc>
                <a:spcPts val="1886"/>
              </a:lnSpc>
              <a:spcBef>
                <a:spcPct val="0"/>
              </a:spcBef>
            </a:pPr>
            <a:endParaRPr lang="en-US" sz="1347">
              <a:solidFill>
                <a:srgbClr val="000000"/>
              </a:solidFill>
              <a:latin typeface="Arimo"/>
              <a:ea typeface="Arimo"/>
              <a:cs typeface="Arimo"/>
              <a:sym typeface="Arimo"/>
            </a:endParaRPr>
          </a:p>
        </p:txBody>
      </p:sp>
      <p:sp>
        <p:nvSpPr>
          <p:cNvPr id="14" name="TextBox 14"/>
          <p:cNvSpPr txBox="1"/>
          <p:nvPr/>
        </p:nvSpPr>
        <p:spPr>
          <a:xfrm>
            <a:off x="13007312" y="5025325"/>
            <a:ext cx="5280688" cy="5261675"/>
          </a:xfrm>
          <a:prstGeom prst="rect">
            <a:avLst/>
          </a:prstGeom>
        </p:spPr>
        <p:txBody>
          <a:bodyPr lIns="0" tIns="0" rIns="0" bIns="0" rtlCol="0" anchor="t">
            <a:spAutoFit/>
          </a:bodyPr>
          <a:lstStyle/>
          <a:p>
            <a:pPr algn="l">
              <a:lnSpc>
                <a:spcPts val="1893"/>
              </a:lnSpc>
            </a:pPr>
            <a:r>
              <a:rPr lang="en-US" sz="1352">
                <a:solidFill>
                  <a:srgbClr val="000000"/>
                </a:solidFill>
                <a:latin typeface="Arimo"/>
                <a:ea typeface="Arimo"/>
                <a:cs typeface="Arimo"/>
                <a:sym typeface="Arimo"/>
              </a:rPr>
              <a:t>Inventory of the Things ask’d for by the Mickmack Indian Chiefs</a:t>
            </a:r>
          </a:p>
          <a:p>
            <a:pPr algn="l">
              <a:lnSpc>
                <a:spcPts val="1893"/>
              </a:lnSpc>
            </a:pPr>
            <a:r>
              <a:rPr lang="en-US" sz="1352">
                <a:solidFill>
                  <a:srgbClr val="000000"/>
                </a:solidFill>
                <a:latin typeface="Arimo"/>
                <a:ea typeface="Arimo"/>
                <a:cs typeface="Arimo"/>
                <a:sym typeface="Arimo"/>
              </a:rPr>
              <a:t>Coarse blue Cloath___________________________ Yards</a:t>
            </a:r>
          </a:p>
          <a:p>
            <a:pPr algn="l">
              <a:lnSpc>
                <a:spcPts val="1893"/>
              </a:lnSpc>
            </a:pPr>
            <a:r>
              <a:rPr lang="en-US" sz="1352">
                <a:solidFill>
                  <a:srgbClr val="000000"/>
                </a:solidFill>
                <a:latin typeface="Arimo"/>
                <a:ea typeface="Arimo"/>
                <a:cs typeface="Arimo"/>
                <a:sym typeface="Arimo"/>
              </a:rPr>
              <a:t>Powder ___________________________________ 100 Pounds</a:t>
            </a:r>
          </a:p>
          <a:p>
            <a:pPr algn="l">
              <a:lnSpc>
                <a:spcPts val="1893"/>
              </a:lnSpc>
            </a:pPr>
            <a:r>
              <a:rPr lang="en-US" sz="1352">
                <a:solidFill>
                  <a:srgbClr val="000000"/>
                </a:solidFill>
                <a:latin typeface="Arimo"/>
                <a:ea typeface="Arimo"/>
                <a:cs typeface="Arimo"/>
                <a:sym typeface="Arimo"/>
              </a:rPr>
              <a:t>Small Shot _________________________________ 200 Doz</a:t>
            </a:r>
          </a:p>
          <a:p>
            <a:pPr algn="l">
              <a:lnSpc>
                <a:spcPts val="1893"/>
              </a:lnSpc>
            </a:pPr>
            <a:r>
              <a:rPr lang="en-US" sz="1352">
                <a:solidFill>
                  <a:srgbClr val="000000"/>
                </a:solidFill>
                <a:latin typeface="Arimo"/>
                <a:ea typeface="Arimo"/>
                <a:cs typeface="Arimo"/>
                <a:sym typeface="Arimo"/>
              </a:rPr>
              <a:t>Copper Kettles ______________________________ Six in No.</a:t>
            </a:r>
          </a:p>
          <a:p>
            <a:pPr algn="l">
              <a:lnSpc>
                <a:spcPts val="1893"/>
              </a:lnSpc>
            </a:pPr>
            <a:r>
              <a:rPr lang="en-US" sz="1352">
                <a:solidFill>
                  <a:srgbClr val="000000"/>
                </a:solidFill>
                <a:latin typeface="Arimo"/>
                <a:ea typeface="Arimo"/>
                <a:cs typeface="Arimo"/>
                <a:sym typeface="Arimo"/>
              </a:rPr>
              <a:t>Musquets __________________________________ Ten</a:t>
            </a:r>
          </a:p>
          <a:p>
            <a:pPr algn="l">
              <a:lnSpc>
                <a:spcPts val="1893"/>
              </a:lnSpc>
            </a:pPr>
            <a:r>
              <a:rPr lang="en-US" sz="1352">
                <a:solidFill>
                  <a:srgbClr val="000000"/>
                </a:solidFill>
                <a:latin typeface="Arimo"/>
                <a:ea typeface="Arimo"/>
                <a:cs typeface="Arimo"/>
                <a:sym typeface="Arimo"/>
              </a:rPr>
              <a:t>Hatchets ___________________________________Twenty</a:t>
            </a:r>
          </a:p>
          <a:p>
            <a:pPr algn="l">
              <a:lnSpc>
                <a:spcPts val="1893"/>
              </a:lnSpc>
            </a:pPr>
            <a:r>
              <a:rPr lang="en-US" sz="1352">
                <a:solidFill>
                  <a:srgbClr val="000000"/>
                </a:solidFill>
                <a:latin typeface="Arimo"/>
                <a:ea typeface="Arimo"/>
                <a:cs typeface="Arimo"/>
                <a:sym typeface="Arimo"/>
              </a:rPr>
              <a:t>Puffed Shirts ________________________________Ten</a:t>
            </a:r>
          </a:p>
          <a:p>
            <a:pPr algn="l">
              <a:lnSpc>
                <a:spcPts val="1893"/>
              </a:lnSpc>
            </a:pPr>
            <a:r>
              <a:rPr lang="en-US" sz="1352">
                <a:solidFill>
                  <a:srgbClr val="000000"/>
                </a:solidFill>
                <a:latin typeface="Arimo"/>
                <a:ea typeface="Arimo"/>
                <a:cs typeface="Arimo"/>
                <a:sym typeface="Arimo"/>
              </a:rPr>
              <a:t>Checqued Shirts _____________________________ Twenty</a:t>
            </a:r>
          </a:p>
          <a:p>
            <a:pPr algn="l">
              <a:lnSpc>
                <a:spcPts val="1893"/>
              </a:lnSpc>
            </a:pPr>
            <a:r>
              <a:rPr lang="en-US" sz="1352">
                <a:solidFill>
                  <a:srgbClr val="000000"/>
                </a:solidFill>
                <a:latin typeface="Arimo"/>
                <a:ea typeface="Arimo"/>
                <a:cs typeface="Arimo"/>
                <a:sym typeface="Arimo"/>
              </a:rPr>
              <a:t>Green Coats with a narrow edging for men </a:t>
            </a:r>
          </a:p>
          <a:p>
            <a:pPr algn="l">
              <a:lnSpc>
                <a:spcPts val="1893"/>
              </a:lnSpc>
            </a:pPr>
            <a:r>
              <a:rPr lang="en-US" sz="1352">
                <a:solidFill>
                  <a:srgbClr val="000000"/>
                </a:solidFill>
                <a:latin typeface="Arimo"/>
                <a:ea typeface="Arimo"/>
                <a:cs typeface="Arimo"/>
                <a:sym typeface="Arimo"/>
              </a:rPr>
              <a:t>about 5 feet 8 In. high _________________________ Two</a:t>
            </a:r>
          </a:p>
          <a:p>
            <a:pPr algn="l">
              <a:lnSpc>
                <a:spcPts val="1893"/>
              </a:lnSpc>
            </a:pPr>
            <a:r>
              <a:rPr lang="en-US" sz="1352">
                <a:solidFill>
                  <a:srgbClr val="000000"/>
                </a:solidFill>
                <a:latin typeface="Arimo"/>
                <a:ea typeface="Arimo"/>
                <a:cs typeface="Arimo"/>
                <a:sym typeface="Arimo"/>
              </a:rPr>
              <a:t>Gold Lac’d Hatts _____________________________ Three</a:t>
            </a:r>
          </a:p>
          <a:p>
            <a:pPr algn="l">
              <a:lnSpc>
                <a:spcPts val="1893"/>
              </a:lnSpc>
            </a:pPr>
            <a:r>
              <a:rPr lang="en-US" sz="1352">
                <a:solidFill>
                  <a:srgbClr val="000000"/>
                </a:solidFill>
                <a:latin typeface="Arimo"/>
                <a:ea typeface="Arimo"/>
                <a:cs typeface="Arimo"/>
                <a:sym typeface="Arimo"/>
              </a:rPr>
              <a:t>Cod Lines __________________________________ Twelve</a:t>
            </a:r>
          </a:p>
          <a:p>
            <a:pPr algn="l">
              <a:lnSpc>
                <a:spcPts val="1893"/>
              </a:lnSpc>
            </a:pPr>
            <a:r>
              <a:rPr lang="en-US" sz="1352">
                <a:solidFill>
                  <a:srgbClr val="000000"/>
                </a:solidFill>
                <a:latin typeface="Arimo"/>
                <a:ea typeface="Arimo"/>
                <a:cs typeface="Arimo"/>
                <a:sym typeface="Arimo"/>
              </a:rPr>
              <a:t>Salmon Netts ________________________________ One</a:t>
            </a:r>
          </a:p>
          <a:p>
            <a:pPr algn="l">
              <a:lnSpc>
                <a:spcPts val="1893"/>
              </a:lnSpc>
            </a:pPr>
            <a:r>
              <a:rPr lang="en-US" sz="1352">
                <a:solidFill>
                  <a:srgbClr val="000000"/>
                </a:solidFill>
                <a:latin typeface="Arimo"/>
                <a:ea typeface="Arimo"/>
                <a:cs typeface="Arimo"/>
                <a:sym typeface="Arimo"/>
              </a:rPr>
              <a:t>Sea Compass for a Shallop _____________________ One</a:t>
            </a:r>
          </a:p>
          <a:p>
            <a:pPr algn="l">
              <a:lnSpc>
                <a:spcPts val="1893"/>
              </a:lnSpc>
            </a:pPr>
            <a:r>
              <a:rPr lang="en-US" sz="1352">
                <a:solidFill>
                  <a:srgbClr val="000000"/>
                </a:solidFill>
                <a:latin typeface="Arimo"/>
                <a:ea typeface="Arimo"/>
                <a:cs typeface="Arimo"/>
                <a:sym typeface="Arimo"/>
              </a:rPr>
              <a:t>Red Waistcoats with broad Lace _________________ One</a:t>
            </a:r>
          </a:p>
          <a:p>
            <a:pPr algn="l">
              <a:lnSpc>
                <a:spcPts val="1893"/>
              </a:lnSpc>
            </a:pPr>
            <a:r>
              <a:rPr lang="en-US" sz="1352">
                <a:solidFill>
                  <a:srgbClr val="000000"/>
                </a:solidFill>
                <a:latin typeface="Arimo"/>
                <a:ea typeface="Arimo"/>
                <a:cs typeface="Arimo"/>
                <a:sym typeface="Arimo"/>
              </a:rPr>
              <a:t>Lanthorns ___________________________________ One</a:t>
            </a:r>
          </a:p>
          <a:p>
            <a:pPr algn="l">
              <a:lnSpc>
                <a:spcPts val="1893"/>
              </a:lnSpc>
            </a:pPr>
            <a:r>
              <a:rPr lang="en-US" sz="1352">
                <a:solidFill>
                  <a:srgbClr val="000000"/>
                </a:solidFill>
                <a:latin typeface="Arimo"/>
                <a:ea typeface="Arimo"/>
                <a:cs typeface="Arimo"/>
                <a:sym typeface="Arimo"/>
              </a:rPr>
              <a:t>Graplines for a Shallop _________________________ One</a:t>
            </a:r>
          </a:p>
          <a:p>
            <a:pPr algn="l">
              <a:lnSpc>
                <a:spcPts val="1893"/>
              </a:lnSpc>
            </a:pPr>
            <a:r>
              <a:rPr lang="en-US" sz="1352">
                <a:solidFill>
                  <a:srgbClr val="000000"/>
                </a:solidFill>
                <a:latin typeface="Arimo"/>
                <a:ea typeface="Arimo"/>
                <a:cs typeface="Arimo"/>
                <a:sym typeface="Arimo"/>
              </a:rPr>
              <a:t>Some red, green &amp; white ribbons and as much Canvas and Twine as</a:t>
            </a:r>
          </a:p>
          <a:p>
            <a:pPr algn="l">
              <a:lnSpc>
                <a:spcPts val="1893"/>
              </a:lnSpc>
            </a:pPr>
            <a:r>
              <a:rPr lang="en-US" sz="1352">
                <a:solidFill>
                  <a:srgbClr val="000000"/>
                </a:solidFill>
                <a:latin typeface="Arimo"/>
                <a:ea typeface="Arimo"/>
                <a:cs typeface="Arimo"/>
                <a:sym typeface="Arimo"/>
              </a:rPr>
              <a:t>will be sufficient to make sails for two Shallops.</a:t>
            </a:r>
          </a:p>
          <a:p>
            <a:pPr algn="l">
              <a:lnSpc>
                <a:spcPts val="1893"/>
              </a:lnSpc>
            </a:pPr>
            <a:r>
              <a:rPr lang="en-US" sz="1352">
                <a:solidFill>
                  <a:srgbClr val="000000"/>
                </a:solidFill>
                <a:latin typeface="Arimo"/>
                <a:ea typeface="Arimo"/>
                <a:cs typeface="Arimo"/>
                <a:sym typeface="Arimo"/>
              </a:rPr>
              <a:t>                                                                      Sam Thompson</a:t>
            </a:r>
          </a:p>
          <a:p>
            <a:pPr algn="ctr">
              <a:lnSpc>
                <a:spcPts val="1893"/>
              </a:lnSpc>
              <a:spcBef>
                <a:spcPct val="0"/>
              </a:spcBef>
            </a:pPr>
            <a:endParaRPr lang="en-US" sz="1352">
              <a:solidFill>
                <a:srgbClr val="000000"/>
              </a:solidFill>
              <a:latin typeface="Arimo"/>
              <a:ea typeface="Arimo"/>
              <a:cs typeface="Arimo"/>
              <a:sym typeface="Arimo"/>
            </a:endParaRPr>
          </a:p>
        </p:txBody>
      </p:sp>
      <p:sp>
        <p:nvSpPr>
          <p:cNvPr id="15" name="TextBox 15"/>
          <p:cNvSpPr txBox="1"/>
          <p:nvPr/>
        </p:nvSpPr>
        <p:spPr>
          <a:xfrm>
            <a:off x="5416099" y="7123389"/>
            <a:ext cx="7035705" cy="803310"/>
          </a:xfrm>
          <a:prstGeom prst="rect">
            <a:avLst/>
          </a:prstGeom>
        </p:spPr>
        <p:txBody>
          <a:bodyPr lIns="0" tIns="0" rIns="0" bIns="0" rtlCol="0" anchor="t">
            <a:spAutoFit/>
          </a:bodyPr>
          <a:lstStyle/>
          <a:p>
            <a:pPr algn="ctr">
              <a:lnSpc>
                <a:spcPts val="6428"/>
              </a:lnSpc>
              <a:spcBef>
                <a:spcPct val="0"/>
              </a:spcBef>
            </a:pPr>
            <a:r>
              <a:rPr lang="en-US" sz="4591">
                <a:solidFill>
                  <a:srgbClr val="000000"/>
                </a:solidFill>
                <a:latin typeface="Arimo"/>
                <a:ea typeface="Arimo"/>
                <a:cs typeface="Arimo"/>
                <a:sym typeface="Arimo"/>
              </a:rPr>
              <a:t>Evidence: Treaty People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66" b="-3666"/>
            </a:stretch>
          </a:blipFill>
        </p:spPr>
        <p:txBody>
          <a:bodyPr/>
          <a:lstStyle/>
          <a:p>
            <a:endParaRPr lang="en-CA"/>
          </a:p>
        </p:txBody>
      </p:sp>
      <p:sp>
        <p:nvSpPr>
          <p:cNvPr id="3" name="Freeform 3"/>
          <p:cNvSpPr/>
          <p:nvPr/>
        </p:nvSpPr>
        <p:spPr>
          <a:xfrm>
            <a:off x="5488834" y="533932"/>
            <a:ext cx="7110259" cy="9219136"/>
          </a:xfrm>
          <a:custGeom>
            <a:avLst/>
            <a:gdLst/>
            <a:ahLst/>
            <a:cxnLst/>
            <a:rect l="l" t="t" r="r" b="b"/>
            <a:pathLst>
              <a:path w="7110259" h="9219136">
                <a:moveTo>
                  <a:pt x="0" y="0"/>
                </a:moveTo>
                <a:lnTo>
                  <a:pt x="7110259" y="0"/>
                </a:lnTo>
                <a:lnTo>
                  <a:pt x="7110259" y="9219136"/>
                </a:lnTo>
                <a:lnTo>
                  <a:pt x="0" y="9219136"/>
                </a:lnTo>
                <a:lnTo>
                  <a:pt x="0" y="0"/>
                </a:lnTo>
                <a:close/>
              </a:path>
            </a:pathLst>
          </a:custGeom>
          <a:blipFill>
            <a:blip r:embed="rId3"/>
            <a:stretch>
              <a:fillRect/>
            </a:stretch>
          </a:blipFill>
          <a:ln w="38100" cap="sq">
            <a:solidFill>
              <a:srgbClr val="000000"/>
            </a:solidFill>
            <a:prstDash val="solid"/>
            <a:miter/>
          </a:ln>
        </p:spPr>
        <p:txBody>
          <a:bodyPr/>
          <a:lstStyle/>
          <a:p>
            <a:endParaRPr lang="en-CA"/>
          </a:p>
        </p:txBody>
      </p:sp>
      <p:sp>
        <p:nvSpPr>
          <p:cNvPr id="4" name="Freeform 4"/>
          <p:cNvSpPr/>
          <p:nvPr/>
        </p:nvSpPr>
        <p:spPr>
          <a:xfrm>
            <a:off x="12851529" y="1028700"/>
            <a:ext cx="5227463" cy="7771876"/>
          </a:xfrm>
          <a:custGeom>
            <a:avLst/>
            <a:gdLst/>
            <a:ahLst/>
            <a:cxnLst/>
            <a:rect l="l" t="t" r="r" b="b"/>
            <a:pathLst>
              <a:path w="5227463" h="7771876">
                <a:moveTo>
                  <a:pt x="0" y="0"/>
                </a:moveTo>
                <a:lnTo>
                  <a:pt x="5227463" y="0"/>
                </a:lnTo>
                <a:lnTo>
                  <a:pt x="5227463" y="7771876"/>
                </a:lnTo>
                <a:lnTo>
                  <a:pt x="0" y="7771876"/>
                </a:lnTo>
                <a:lnTo>
                  <a:pt x="0" y="0"/>
                </a:lnTo>
                <a:close/>
              </a:path>
            </a:pathLst>
          </a:custGeom>
          <a:blipFill>
            <a:blip r:embed="rId4"/>
            <a:stretch>
              <a:fillRect/>
            </a:stretch>
          </a:blipFill>
          <a:ln w="38100" cap="sq">
            <a:solidFill>
              <a:srgbClr val="000000"/>
            </a:solidFill>
            <a:prstDash val="solid"/>
            <a:miter/>
          </a:ln>
        </p:spPr>
        <p:txBody>
          <a:bodyPr/>
          <a:lstStyle/>
          <a:p>
            <a:endParaRPr lang="en-CA"/>
          </a:p>
        </p:txBody>
      </p:sp>
      <p:sp>
        <p:nvSpPr>
          <p:cNvPr id="5" name="Freeform 5"/>
          <p:cNvSpPr/>
          <p:nvPr/>
        </p:nvSpPr>
        <p:spPr>
          <a:xfrm>
            <a:off x="238687" y="1028700"/>
            <a:ext cx="4997711" cy="7771876"/>
          </a:xfrm>
          <a:custGeom>
            <a:avLst/>
            <a:gdLst/>
            <a:ahLst/>
            <a:cxnLst/>
            <a:rect l="l" t="t" r="r" b="b"/>
            <a:pathLst>
              <a:path w="4997711" h="7771876">
                <a:moveTo>
                  <a:pt x="0" y="0"/>
                </a:moveTo>
                <a:lnTo>
                  <a:pt x="4997711" y="0"/>
                </a:lnTo>
                <a:lnTo>
                  <a:pt x="4997711" y="7771876"/>
                </a:lnTo>
                <a:lnTo>
                  <a:pt x="0" y="7771876"/>
                </a:lnTo>
                <a:lnTo>
                  <a:pt x="0" y="0"/>
                </a:lnTo>
                <a:close/>
              </a:path>
            </a:pathLst>
          </a:custGeom>
          <a:blipFill>
            <a:blip r:embed="rId5"/>
            <a:stretch>
              <a:fillRect r="-18791"/>
            </a:stretch>
          </a:blipFill>
          <a:ln w="38100" cap="sq">
            <a:solidFill>
              <a:srgbClr val="000000"/>
            </a:solidFill>
            <a:prstDash val="solid"/>
            <a:miter/>
          </a:ln>
        </p:spPr>
        <p:txBody>
          <a:bodyPr/>
          <a:lstStyle/>
          <a:p>
            <a:endParaRPr lang="en-CA"/>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66" b="-3666"/>
            </a:stretch>
          </a:blipFill>
        </p:spPr>
        <p:txBody>
          <a:bodyPr/>
          <a:lstStyle/>
          <a:p>
            <a:endParaRPr lang="en-CA"/>
          </a:p>
        </p:txBody>
      </p:sp>
      <p:sp>
        <p:nvSpPr>
          <p:cNvPr id="3" name="Freeform 3"/>
          <p:cNvSpPr/>
          <p:nvPr/>
        </p:nvSpPr>
        <p:spPr>
          <a:xfrm>
            <a:off x="10100915" y="500223"/>
            <a:ext cx="7158385" cy="9286554"/>
          </a:xfrm>
          <a:custGeom>
            <a:avLst/>
            <a:gdLst/>
            <a:ahLst/>
            <a:cxnLst/>
            <a:rect l="l" t="t" r="r" b="b"/>
            <a:pathLst>
              <a:path w="7158385" h="9286554">
                <a:moveTo>
                  <a:pt x="0" y="0"/>
                </a:moveTo>
                <a:lnTo>
                  <a:pt x="7158385" y="0"/>
                </a:lnTo>
                <a:lnTo>
                  <a:pt x="7158385" y="9286554"/>
                </a:lnTo>
                <a:lnTo>
                  <a:pt x="0" y="9286554"/>
                </a:lnTo>
                <a:lnTo>
                  <a:pt x="0" y="0"/>
                </a:lnTo>
                <a:close/>
              </a:path>
            </a:pathLst>
          </a:custGeom>
          <a:blipFill>
            <a:blip r:embed="rId3"/>
            <a:stretch>
              <a:fillRect/>
            </a:stretch>
          </a:blipFill>
          <a:ln w="38100" cap="sq">
            <a:solidFill>
              <a:srgbClr val="000000"/>
            </a:solidFill>
            <a:prstDash val="solid"/>
            <a:miter/>
          </a:ln>
        </p:spPr>
        <p:txBody>
          <a:bodyPr/>
          <a:lstStyle/>
          <a:p>
            <a:endParaRPr lang="en-CA"/>
          </a:p>
        </p:txBody>
      </p:sp>
      <p:sp>
        <p:nvSpPr>
          <p:cNvPr id="4" name="Freeform 4"/>
          <p:cNvSpPr/>
          <p:nvPr/>
        </p:nvSpPr>
        <p:spPr>
          <a:xfrm>
            <a:off x="1028700" y="1552047"/>
            <a:ext cx="7853649" cy="8234730"/>
          </a:xfrm>
          <a:custGeom>
            <a:avLst/>
            <a:gdLst/>
            <a:ahLst/>
            <a:cxnLst/>
            <a:rect l="l" t="t" r="r" b="b"/>
            <a:pathLst>
              <a:path w="7853649" h="8234730">
                <a:moveTo>
                  <a:pt x="0" y="0"/>
                </a:moveTo>
                <a:lnTo>
                  <a:pt x="7853649" y="0"/>
                </a:lnTo>
                <a:lnTo>
                  <a:pt x="7853649" y="8234730"/>
                </a:lnTo>
                <a:lnTo>
                  <a:pt x="0" y="8234730"/>
                </a:lnTo>
                <a:lnTo>
                  <a:pt x="0" y="0"/>
                </a:lnTo>
                <a:close/>
              </a:path>
            </a:pathLst>
          </a:custGeom>
          <a:blipFill>
            <a:blip r:embed="rId4"/>
            <a:stretch>
              <a:fillRect l="-2426" r="-2426"/>
            </a:stretch>
          </a:blipFill>
          <a:ln w="38100" cap="rnd">
            <a:solidFill>
              <a:srgbClr val="000000"/>
            </a:solidFill>
            <a:prstDash val="solid"/>
            <a:round/>
          </a:ln>
        </p:spPr>
        <p:txBody>
          <a:bodyPr/>
          <a:lstStyle/>
          <a:p>
            <a:endParaRPr lang="en-CA"/>
          </a:p>
        </p:txBody>
      </p:sp>
      <p:grpSp>
        <p:nvGrpSpPr>
          <p:cNvPr id="5" name="Group 5"/>
          <p:cNvGrpSpPr/>
          <p:nvPr/>
        </p:nvGrpSpPr>
        <p:grpSpPr>
          <a:xfrm>
            <a:off x="527594" y="286704"/>
            <a:ext cx="8855861" cy="1220629"/>
            <a:chOff x="0" y="0"/>
            <a:chExt cx="2332408" cy="321482"/>
          </a:xfrm>
        </p:grpSpPr>
        <p:sp>
          <p:nvSpPr>
            <p:cNvPr id="6" name="Freeform 6"/>
            <p:cNvSpPr/>
            <p:nvPr/>
          </p:nvSpPr>
          <p:spPr>
            <a:xfrm>
              <a:off x="0" y="0"/>
              <a:ext cx="2332408" cy="321482"/>
            </a:xfrm>
            <a:custGeom>
              <a:avLst/>
              <a:gdLst/>
              <a:ahLst/>
              <a:cxnLst/>
              <a:rect l="l" t="t" r="r" b="b"/>
              <a:pathLst>
                <a:path w="2332408" h="321482">
                  <a:moveTo>
                    <a:pt x="8742" y="0"/>
                  </a:moveTo>
                  <a:lnTo>
                    <a:pt x="2323666" y="0"/>
                  </a:lnTo>
                  <a:cubicBezTo>
                    <a:pt x="2328494" y="0"/>
                    <a:pt x="2332408" y="3914"/>
                    <a:pt x="2332408" y="8742"/>
                  </a:cubicBezTo>
                  <a:lnTo>
                    <a:pt x="2332408" y="312740"/>
                  </a:lnTo>
                  <a:cubicBezTo>
                    <a:pt x="2332408" y="317569"/>
                    <a:pt x="2328494" y="321482"/>
                    <a:pt x="2323666" y="321482"/>
                  </a:cubicBezTo>
                  <a:lnTo>
                    <a:pt x="8742" y="321482"/>
                  </a:lnTo>
                  <a:cubicBezTo>
                    <a:pt x="3914" y="321482"/>
                    <a:pt x="0" y="317569"/>
                    <a:pt x="0" y="312740"/>
                  </a:cubicBezTo>
                  <a:lnTo>
                    <a:pt x="0" y="8742"/>
                  </a:lnTo>
                  <a:cubicBezTo>
                    <a:pt x="0" y="3914"/>
                    <a:pt x="3914" y="0"/>
                    <a:pt x="8742" y="0"/>
                  </a:cubicBezTo>
                  <a:close/>
                </a:path>
              </a:pathLst>
            </a:custGeom>
            <a:solidFill>
              <a:srgbClr val="000000">
                <a:alpha val="0"/>
              </a:srgbClr>
            </a:solidFill>
            <a:ln cap="sq">
              <a:noFill/>
              <a:prstDash val="solid"/>
              <a:miter/>
            </a:ln>
          </p:spPr>
          <p:txBody>
            <a:bodyPr/>
            <a:lstStyle/>
            <a:p>
              <a:endParaRPr lang="en-CA"/>
            </a:p>
          </p:txBody>
        </p:sp>
        <p:sp>
          <p:nvSpPr>
            <p:cNvPr id="7" name="TextBox 7"/>
            <p:cNvSpPr txBox="1"/>
            <p:nvPr/>
          </p:nvSpPr>
          <p:spPr>
            <a:xfrm>
              <a:off x="0" y="-47625"/>
              <a:ext cx="2332408" cy="369107"/>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142743" y="317264"/>
            <a:ext cx="9625563" cy="1083310"/>
          </a:xfrm>
          <a:prstGeom prst="rect">
            <a:avLst/>
          </a:prstGeom>
        </p:spPr>
        <p:txBody>
          <a:bodyPr lIns="0" tIns="0" rIns="0" bIns="0" rtlCol="0" anchor="t">
            <a:spAutoFit/>
          </a:bodyPr>
          <a:lstStyle/>
          <a:p>
            <a:pPr algn="ctr">
              <a:lnSpc>
                <a:spcPts val="4339"/>
              </a:lnSpc>
              <a:spcBef>
                <a:spcPct val="0"/>
              </a:spcBef>
            </a:pPr>
            <a:r>
              <a:rPr lang="en-US" sz="3099" b="1">
                <a:solidFill>
                  <a:srgbClr val="000000"/>
                </a:solidFill>
                <a:latin typeface="Arimo Bold"/>
                <a:ea typeface="Arimo Bold"/>
                <a:cs typeface="Arimo Bold"/>
                <a:sym typeface="Arimo Bold"/>
              </a:rPr>
              <a:t>Confirmation of Flat Bay Band’s Acceptance in Assembly of First Nations July 13, 2000</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66" b="-3666"/>
            </a:stretch>
          </a:blipFill>
        </p:spPr>
        <p:txBody>
          <a:bodyPr/>
          <a:lstStyle/>
          <a:p>
            <a:endParaRPr lang="en-CA"/>
          </a:p>
        </p:txBody>
      </p:sp>
      <p:sp>
        <p:nvSpPr>
          <p:cNvPr id="3" name="Freeform 3"/>
          <p:cNvSpPr/>
          <p:nvPr/>
        </p:nvSpPr>
        <p:spPr>
          <a:xfrm>
            <a:off x="9144000" y="872363"/>
            <a:ext cx="8902498" cy="6324483"/>
          </a:xfrm>
          <a:custGeom>
            <a:avLst/>
            <a:gdLst/>
            <a:ahLst/>
            <a:cxnLst/>
            <a:rect l="l" t="t" r="r" b="b"/>
            <a:pathLst>
              <a:path w="8902498" h="6324483">
                <a:moveTo>
                  <a:pt x="0" y="0"/>
                </a:moveTo>
                <a:lnTo>
                  <a:pt x="8902498" y="0"/>
                </a:lnTo>
                <a:lnTo>
                  <a:pt x="8902498" y="6324483"/>
                </a:lnTo>
                <a:lnTo>
                  <a:pt x="0" y="6324483"/>
                </a:lnTo>
                <a:lnTo>
                  <a:pt x="0" y="0"/>
                </a:lnTo>
                <a:close/>
              </a:path>
            </a:pathLst>
          </a:custGeom>
          <a:blipFill>
            <a:blip r:embed="rId3"/>
            <a:stretch>
              <a:fillRect/>
            </a:stretch>
          </a:blipFill>
          <a:ln w="95250" cap="sq">
            <a:solidFill>
              <a:srgbClr val="466141"/>
            </a:solidFill>
            <a:prstDash val="solid"/>
            <a:miter/>
          </a:ln>
        </p:spPr>
        <p:txBody>
          <a:bodyPr/>
          <a:lstStyle/>
          <a:p>
            <a:endParaRPr lang="en-CA"/>
          </a:p>
        </p:txBody>
      </p:sp>
      <p:sp>
        <p:nvSpPr>
          <p:cNvPr id="4" name="Freeform 4"/>
          <p:cNvSpPr/>
          <p:nvPr/>
        </p:nvSpPr>
        <p:spPr>
          <a:xfrm>
            <a:off x="283151" y="3213227"/>
            <a:ext cx="8499242" cy="6324483"/>
          </a:xfrm>
          <a:custGeom>
            <a:avLst/>
            <a:gdLst/>
            <a:ahLst/>
            <a:cxnLst/>
            <a:rect l="l" t="t" r="r" b="b"/>
            <a:pathLst>
              <a:path w="8499242" h="6324483">
                <a:moveTo>
                  <a:pt x="0" y="0"/>
                </a:moveTo>
                <a:lnTo>
                  <a:pt x="8499242" y="0"/>
                </a:lnTo>
                <a:lnTo>
                  <a:pt x="8499242" y="6324483"/>
                </a:lnTo>
                <a:lnTo>
                  <a:pt x="0" y="6324483"/>
                </a:lnTo>
                <a:lnTo>
                  <a:pt x="0" y="0"/>
                </a:lnTo>
                <a:close/>
              </a:path>
            </a:pathLst>
          </a:custGeom>
          <a:blipFill>
            <a:blip r:embed="rId4"/>
            <a:stretch>
              <a:fillRect l="-3974" t="-2397" b="-2397"/>
            </a:stretch>
          </a:blipFill>
          <a:ln w="95250" cap="sq">
            <a:solidFill>
              <a:srgbClr val="466141"/>
            </a:solidFill>
            <a:prstDash val="solid"/>
            <a:miter/>
          </a:ln>
        </p:spPr>
        <p:txBody>
          <a:bodyPr/>
          <a:lstStyle/>
          <a:p>
            <a:endParaRPr lang="en-CA"/>
          </a:p>
        </p:txBody>
      </p:sp>
      <p:grpSp>
        <p:nvGrpSpPr>
          <p:cNvPr id="5" name="Group 5"/>
          <p:cNvGrpSpPr/>
          <p:nvPr/>
        </p:nvGrpSpPr>
        <p:grpSpPr>
          <a:xfrm>
            <a:off x="10306633" y="7691523"/>
            <a:ext cx="6653800" cy="1566777"/>
            <a:chOff x="0" y="0"/>
            <a:chExt cx="1752441" cy="412649"/>
          </a:xfrm>
        </p:grpSpPr>
        <p:sp>
          <p:nvSpPr>
            <p:cNvPr id="6" name="Freeform 6"/>
            <p:cNvSpPr/>
            <p:nvPr/>
          </p:nvSpPr>
          <p:spPr>
            <a:xfrm>
              <a:off x="0" y="0"/>
              <a:ext cx="1752441" cy="412649"/>
            </a:xfrm>
            <a:custGeom>
              <a:avLst/>
              <a:gdLst/>
              <a:ahLst/>
              <a:cxnLst/>
              <a:rect l="l" t="t" r="r" b="b"/>
              <a:pathLst>
                <a:path w="1752441" h="412649">
                  <a:moveTo>
                    <a:pt x="59340" y="0"/>
                  </a:moveTo>
                  <a:lnTo>
                    <a:pt x="1693101" y="0"/>
                  </a:lnTo>
                  <a:cubicBezTo>
                    <a:pt x="1725874" y="0"/>
                    <a:pt x="1752441" y="26568"/>
                    <a:pt x="1752441" y="59340"/>
                  </a:cubicBezTo>
                  <a:lnTo>
                    <a:pt x="1752441" y="353309"/>
                  </a:lnTo>
                  <a:cubicBezTo>
                    <a:pt x="1752441" y="369047"/>
                    <a:pt x="1746189" y="384140"/>
                    <a:pt x="1735061" y="395269"/>
                  </a:cubicBezTo>
                  <a:cubicBezTo>
                    <a:pt x="1723932" y="406397"/>
                    <a:pt x="1708839" y="412649"/>
                    <a:pt x="1693101" y="412649"/>
                  </a:cubicBezTo>
                  <a:lnTo>
                    <a:pt x="59340" y="412649"/>
                  </a:lnTo>
                  <a:cubicBezTo>
                    <a:pt x="43602" y="412649"/>
                    <a:pt x="28509" y="406397"/>
                    <a:pt x="17380" y="395269"/>
                  </a:cubicBezTo>
                  <a:cubicBezTo>
                    <a:pt x="6252" y="384140"/>
                    <a:pt x="0" y="369047"/>
                    <a:pt x="0" y="353309"/>
                  </a:cubicBezTo>
                  <a:lnTo>
                    <a:pt x="0" y="59340"/>
                  </a:lnTo>
                  <a:cubicBezTo>
                    <a:pt x="0" y="43602"/>
                    <a:pt x="6252" y="28509"/>
                    <a:pt x="17380" y="17380"/>
                  </a:cubicBezTo>
                  <a:cubicBezTo>
                    <a:pt x="28509" y="6252"/>
                    <a:pt x="43602" y="0"/>
                    <a:pt x="59340" y="0"/>
                  </a:cubicBezTo>
                  <a:close/>
                </a:path>
              </a:pathLst>
            </a:custGeom>
            <a:solidFill>
              <a:srgbClr val="000000">
                <a:alpha val="0"/>
              </a:srgbClr>
            </a:solidFill>
            <a:ln w="47625" cap="rnd">
              <a:solidFill>
                <a:srgbClr val="466141"/>
              </a:solidFill>
              <a:prstDash val="solid"/>
              <a:round/>
            </a:ln>
          </p:spPr>
          <p:txBody>
            <a:bodyPr/>
            <a:lstStyle/>
            <a:p>
              <a:endParaRPr lang="en-CA"/>
            </a:p>
          </p:txBody>
        </p:sp>
        <p:sp>
          <p:nvSpPr>
            <p:cNvPr id="7" name="TextBox 7"/>
            <p:cNvSpPr txBox="1"/>
            <p:nvPr/>
          </p:nvSpPr>
          <p:spPr>
            <a:xfrm>
              <a:off x="0" y="-47625"/>
              <a:ext cx="1752441" cy="460274"/>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9739541" y="8105341"/>
            <a:ext cx="7787983" cy="662941"/>
          </a:xfrm>
          <a:prstGeom prst="rect">
            <a:avLst/>
          </a:prstGeom>
        </p:spPr>
        <p:txBody>
          <a:bodyPr lIns="0" tIns="0" rIns="0" bIns="0" rtlCol="0" anchor="t">
            <a:spAutoFit/>
          </a:bodyPr>
          <a:lstStyle/>
          <a:p>
            <a:pPr algn="ctr">
              <a:lnSpc>
                <a:spcPts val="5459"/>
              </a:lnSpc>
              <a:spcBef>
                <a:spcPct val="0"/>
              </a:spcBef>
            </a:pPr>
            <a:r>
              <a:rPr lang="en-US" sz="3899" b="1">
                <a:solidFill>
                  <a:srgbClr val="000000"/>
                </a:solidFill>
                <a:latin typeface="Roboto Bold"/>
                <a:ea typeface="Roboto Bold"/>
                <a:cs typeface="Roboto Bold"/>
                <a:sym typeface="Roboto Bold"/>
              </a:rPr>
              <a:t>Building A Way Forward.......</a:t>
            </a:r>
          </a:p>
        </p:txBody>
      </p:sp>
      <p:sp>
        <p:nvSpPr>
          <p:cNvPr id="9" name="Freeform 9"/>
          <p:cNvSpPr/>
          <p:nvPr/>
        </p:nvSpPr>
        <p:spPr>
          <a:xfrm>
            <a:off x="1326290" y="1028700"/>
            <a:ext cx="6412963" cy="1689082"/>
          </a:xfrm>
          <a:custGeom>
            <a:avLst/>
            <a:gdLst/>
            <a:ahLst/>
            <a:cxnLst/>
            <a:rect l="l" t="t" r="r" b="b"/>
            <a:pathLst>
              <a:path w="6412963" h="1689082">
                <a:moveTo>
                  <a:pt x="0" y="0"/>
                </a:moveTo>
                <a:lnTo>
                  <a:pt x="6412963" y="0"/>
                </a:lnTo>
                <a:lnTo>
                  <a:pt x="6412963" y="1689082"/>
                </a:lnTo>
                <a:lnTo>
                  <a:pt x="0" y="1689082"/>
                </a:lnTo>
                <a:lnTo>
                  <a:pt x="0" y="0"/>
                </a:lnTo>
                <a:close/>
              </a:path>
            </a:pathLst>
          </a:custGeom>
          <a:blipFill>
            <a:blip r:embed="rId5"/>
            <a:stretch>
              <a:fillRect t="-3716" b="-3716"/>
            </a:stretch>
          </a:blipFill>
          <a:ln w="47625" cap="rnd">
            <a:solidFill>
              <a:srgbClr val="466141"/>
            </a:solidFill>
            <a:prstDash val="solid"/>
            <a:round/>
          </a:ln>
        </p:spPr>
        <p:txBody>
          <a:bodyPr/>
          <a:lstStyle/>
          <a:p>
            <a:endParaRPr lang="en-CA"/>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66" b="-3666"/>
            </a:stretch>
          </a:blipFill>
        </p:spPr>
        <p:txBody>
          <a:bodyPr/>
          <a:lstStyle/>
          <a:p>
            <a:endParaRPr lang="en-CA"/>
          </a:p>
        </p:txBody>
      </p:sp>
      <p:grpSp>
        <p:nvGrpSpPr>
          <p:cNvPr id="3" name="Group 3"/>
          <p:cNvGrpSpPr/>
          <p:nvPr/>
        </p:nvGrpSpPr>
        <p:grpSpPr>
          <a:xfrm>
            <a:off x="0" y="0"/>
            <a:ext cx="18288000" cy="10287000"/>
            <a:chOff x="0" y="0"/>
            <a:chExt cx="24384000" cy="13716000"/>
          </a:xfrm>
        </p:grpSpPr>
        <p:pic>
          <p:nvPicPr>
            <p:cNvPr id="4" name="Picture 4"/>
            <p:cNvPicPr>
              <a:picLocks noChangeAspect="1"/>
            </p:cNvPicPr>
            <p:nvPr/>
          </p:nvPicPr>
          <p:blipFill>
            <a:blip r:embed="rId3"/>
            <a:srcRect l="376" r="376"/>
            <a:stretch>
              <a:fillRect/>
            </a:stretch>
          </p:blipFill>
          <p:spPr>
            <a:xfrm>
              <a:off x="0" y="0"/>
              <a:ext cx="9677400" cy="13716000"/>
            </a:xfrm>
            <a:prstGeom prst="rect">
              <a:avLst/>
            </a:prstGeom>
          </p:spPr>
        </p:pic>
        <p:pic>
          <p:nvPicPr>
            <p:cNvPr id="5" name="Picture 5"/>
            <p:cNvPicPr>
              <a:picLocks noChangeAspect="1"/>
            </p:cNvPicPr>
            <p:nvPr/>
          </p:nvPicPr>
          <p:blipFill>
            <a:blip r:embed="rId4"/>
            <a:srcRect b="31236"/>
            <a:stretch>
              <a:fillRect/>
            </a:stretch>
          </p:blipFill>
          <p:spPr>
            <a:xfrm>
              <a:off x="9740900" y="0"/>
              <a:ext cx="4838700" cy="4529667"/>
            </a:xfrm>
            <a:prstGeom prst="rect">
              <a:avLst/>
            </a:prstGeom>
          </p:spPr>
        </p:pic>
        <p:pic>
          <p:nvPicPr>
            <p:cNvPr id="6" name="Picture 6"/>
            <p:cNvPicPr>
              <a:picLocks noChangeAspect="1"/>
            </p:cNvPicPr>
            <p:nvPr/>
          </p:nvPicPr>
          <p:blipFill>
            <a:blip r:embed="rId5"/>
            <a:srcRect r="-793" b="39097"/>
            <a:stretch>
              <a:fillRect/>
            </a:stretch>
          </p:blipFill>
          <p:spPr>
            <a:xfrm>
              <a:off x="14643100" y="0"/>
              <a:ext cx="4838700" cy="4529667"/>
            </a:xfrm>
            <a:prstGeom prst="rect">
              <a:avLst/>
            </a:prstGeom>
          </p:spPr>
        </p:pic>
        <p:pic>
          <p:nvPicPr>
            <p:cNvPr id="7" name="Picture 7"/>
            <p:cNvPicPr>
              <a:picLocks noChangeAspect="1"/>
            </p:cNvPicPr>
            <p:nvPr/>
          </p:nvPicPr>
          <p:blipFill>
            <a:blip r:embed="rId6"/>
            <a:srcRect t="3347" r="-793" b="2467"/>
            <a:stretch>
              <a:fillRect/>
            </a:stretch>
          </p:blipFill>
          <p:spPr>
            <a:xfrm>
              <a:off x="19545300" y="0"/>
              <a:ext cx="4838700" cy="4529667"/>
            </a:xfrm>
            <a:prstGeom prst="rect">
              <a:avLst/>
            </a:prstGeom>
          </p:spPr>
        </p:pic>
        <p:pic>
          <p:nvPicPr>
            <p:cNvPr id="8" name="Picture 8"/>
            <p:cNvPicPr>
              <a:picLocks noChangeAspect="1"/>
            </p:cNvPicPr>
            <p:nvPr/>
          </p:nvPicPr>
          <p:blipFill>
            <a:blip r:embed="rId7"/>
            <a:srcRect t="5107" r="-793" b="4260"/>
            <a:stretch>
              <a:fillRect/>
            </a:stretch>
          </p:blipFill>
          <p:spPr>
            <a:xfrm>
              <a:off x="9740900" y="4593167"/>
              <a:ext cx="4838700" cy="4529667"/>
            </a:xfrm>
            <a:prstGeom prst="rect">
              <a:avLst/>
            </a:prstGeom>
          </p:spPr>
        </p:pic>
        <p:pic>
          <p:nvPicPr>
            <p:cNvPr id="9" name="Picture 9"/>
            <p:cNvPicPr>
              <a:picLocks noChangeAspect="1"/>
            </p:cNvPicPr>
            <p:nvPr/>
          </p:nvPicPr>
          <p:blipFill>
            <a:blip r:embed="rId8"/>
            <a:srcRect l="11973" r="11369" b="-943"/>
            <a:stretch>
              <a:fillRect/>
            </a:stretch>
          </p:blipFill>
          <p:spPr>
            <a:xfrm>
              <a:off x="14643100" y="4593167"/>
              <a:ext cx="4838700" cy="4529667"/>
            </a:xfrm>
            <a:prstGeom prst="rect">
              <a:avLst/>
            </a:prstGeom>
          </p:spPr>
        </p:pic>
        <p:pic>
          <p:nvPicPr>
            <p:cNvPr id="10" name="Picture 10"/>
            <p:cNvPicPr>
              <a:picLocks noChangeAspect="1"/>
            </p:cNvPicPr>
            <p:nvPr/>
          </p:nvPicPr>
          <p:blipFill>
            <a:blip r:embed="rId9"/>
            <a:srcRect l="2150" r="1390" b="-943"/>
            <a:stretch>
              <a:fillRect/>
            </a:stretch>
          </p:blipFill>
          <p:spPr>
            <a:xfrm>
              <a:off x="19545300" y="4593167"/>
              <a:ext cx="4838700" cy="4529667"/>
            </a:xfrm>
            <a:prstGeom prst="rect">
              <a:avLst/>
            </a:prstGeom>
          </p:spPr>
        </p:pic>
        <p:pic>
          <p:nvPicPr>
            <p:cNvPr id="11" name="Picture 11"/>
            <p:cNvPicPr>
              <a:picLocks noChangeAspect="1"/>
            </p:cNvPicPr>
            <p:nvPr/>
          </p:nvPicPr>
          <p:blipFill>
            <a:blip r:embed="rId10"/>
            <a:srcRect l="22260" r="16049"/>
            <a:stretch>
              <a:fillRect/>
            </a:stretch>
          </p:blipFill>
          <p:spPr>
            <a:xfrm>
              <a:off x="9740900" y="9186333"/>
              <a:ext cx="4838700" cy="4529667"/>
            </a:xfrm>
            <a:prstGeom prst="rect">
              <a:avLst/>
            </a:prstGeom>
          </p:spPr>
        </p:pic>
        <p:pic>
          <p:nvPicPr>
            <p:cNvPr id="12" name="Picture 12"/>
            <p:cNvPicPr>
              <a:picLocks noChangeAspect="1"/>
            </p:cNvPicPr>
            <p:nvPr/>
          </p:nvPicPr>
          <p:blipFill>
            <a:blip r:embed="rId11"/>
            <a:srcRect l="15474" r="14926" b="-943"/>
            <a:stretch>
              <a:fillRect/>
            </a:stretch>
          </p:blipFill>
          <p:spPr>
            <a:xfrm>
              <a:off x="14643100" y="9186333"/>
              <a:ext cx="4838700" cy="4529667"/>
            </a:xfrm>
            <a:prstGeom prst="rect">
              <a:avLst/>
            </a:prstGeom>
          </p:spPr>
        </p:pic>
        <p:pic>
          <p:nvPicPr>
            <p:cNvPr id="13" name="Picture 13"/>
            <p:cNvPicPr>
              <a:picLocks noChangeAspect="1"/>
            </p:cNvPicPr>
            <p:nvPr/>
          </p:nvPicPr>
          <p:blipFill>
            <a:blip r:embed="rId12"/>
            <a:srcRect t="11451" b="9929"/>
            <a:stretch>
              <a:fillRect/>
            </a:stretch>
          </p:blipFill>
          <p:spPr>
            <a:xfrm>
              <a:off x="19545300" y="9186333"/>
              <a:ext cx="4838700" cy="4529667"/>
            </a:xfrm>
            <a:prstGeom prst="rect">
              <a:avLst/>
            </a:prstGeom>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66" b="-3666"/>
            </a:stretch>
          </a:blipFill>
        </p:spPr>
        <p:txBody>
          <a:bodyPr/>
          <a:lstStyle/>
          <a:p>
            <a:endParaRPr lang="en-CA"/>
          </a:p>
        </p:txBody>
      </p:sp>
      <p:grpSp>
        <p:nvGrpSpPr>
          <p:cNvPr id="3" name="Group 3"/>
          <p:cNvGrpSpPr/>
          <p:nvPr/>
        </p:nvGrpSpPr>
        <p:grpSpPr>
          <a:xfrm>
            <a:off x="0" y="0"/>
            <a:ext cx="18288000" cy="10287000"/>
            <a:chOff x="0" y="0"/>
            <a:chExt cx="24384000" cy="13716000"/>
          </a:xfrm>
        </p:grpSpPr>
        <p:pic>
          <p:nvPicPr>
            <p:cNvPr id="4" name="Picture 4"/>
            <p:cNvPicPr>
              <a:picLocks noChangeAspect="1"/>
            </p:cNvPicPr>
            <p:nvPr/>
          </p:nvPicPr>
          <p:blipFill>
            <a:blip r:embed="rId3"/>
            <a:srcRect l="20400" r="4014"/>
            <a:stretch>
              <a:fillRect/>
            </a:stretch>
          </p:blipFill>
          <p:spPr>
            <a:xfrm>
              <a:off x="0" y="0"/>
              <a:ext cx="4762500" cy="4445000"/>
            </a:xfrm>
            <a:prstGeom prst="rect">
              <a:avLst/>
            </a:prstGeom>
          </p:spPr>
        </p:pic>
        <p:pic>
          <p:nvPicPr>
            <p:cNvPr id="5" name="Picture 5"/>
            <p:cNvPicPr>
              <a:picLocks noChangeAspect="1"/>
            </p:cNvPicPr>
            <p:nvPr/>
          </p:nvPicPr>
          <p:blipFill>
            <a:blip r:embed="rId4"/>
            <a:srcRect t="14717" b="20288"/>
            <a:stretch>
              <a:fillRect/>
            </a:stretch>
          </p:blipFill>
          <p:spPr>
            <a:xfrm>
              <a:off x="4953000" y="0"/>
              <a:ext cx="4762500" cy="4445000"/>
            </a:xfrm>
            <a:prstGeom prst="rect">
              <a:avLst/>
            </a:prstGeom>
          </p:spPr>
        </p:pic>
        <p:pic>
          <p:nvPicPr>
            <p:cNvPr id="6" name="Picture 6"/>
            <p:cNvPicPr>
              <a:picLocks noChangeAspect="1"/>
            </p:cNvPicPr>
            <p:nvPr/>
          </p:nvPicPr>
          <p:blipFill>
            <a:blip r:embed="rId5"/>
            <a:srcRect l="10825" r="10825"/>
            <a:stretch>
              <a:fillRect/>
            </a:stretch>
          </p:blipFill>
          <p:spPr>
            <a:xfrm>
              <a:off x="9906000" y="0"/>
              <a:ext cx="4762500" cy="4445000"/>
            </a:xfrm>
            <a:prstGeom prst="rect">
              <a:avLst/>
            </a:prstGeom>
          </p:spPr>
        </p:pic>
        <p:pic>
          <p:nvPicPr>
            <p:cNvPr id="7" name="Picture 7"/>
            <p:cNvPicPr>
              <a:picLocks noChangeAspect="1"/>
            </p:cNvPicPr>
            <p:nvPr/>
          </p:nvPicPr>
          <p:blipFill>
            <a:blip r:embed="rId6"/>
            <a:srcRect l="9871" r="4803"/>
            <a:stretch>
              <a:fillRect/>
            </a:stretch>
          </p:blipFill>
          <p:spPr>
            <a:xfrm>
              <a:off x="0" y="4635500"/>
              <a:ext cx="4762500" cy="4445000"/>
            </a:xfrm>
            <a:prstGeom prst="rect">
              <a:avLst/>
            </a:prstGeom>
          </p:spPr>
        </p:pic>
        <p:pic>
          <p:nvPicPr>
            <p:cNvPr id="8" name="Picture 8"/>
            <p:cNvPicPr>
              <a:picLocks noChangeAspect="1"/>
            </p:cNvPicPr>
            <p:nvPr/>
          </p:nvPicPr>
          <p:blipFill>
            <a:blip r:embed="rId7"/>
            <a:srcRect t="5200" b="5200"/>
            <a:stretch>
              <a:fillRect/>
            </a:stretch>
          </p:blipFill>
          <p:spPr>
            <a:xfrm>
              <a:off x="4953000" y="4635500"/>
              <a:ext cx="4762500" cy="4445000"/>
            </a:xfrm>
            <a:prstGeom prst="rect">
              <a:avLst/>
            </a:prstGeom>
          </p:spPr>
        </p:pic>
        <p:pic>
          <p:nvPicPr>
            <p:cNvPr id="9" name="Picture 9"/>
            <p:cNvPicPr>
              <a:picLocks noChangeAspect="1"/>
            </p:cNvPicPr>
            <p:nvPr/>
          </p:nvPicPr>
          <p:blipFill>
            <a:blip r:embed="rId8"/>
            <a:srcRect l="9870" r="9870"/>
            <a:stretch>
              <a:fillRect/>
            </a:stretch>
          </p:blipFill>
          <p:spPr>
            <a:xfrm>
              <a:off x="9906000" y="4635500"/>
              <a:ext cx="4762500" cy="4445000"/>
            </a:xfrm>
            <a:prstGeom prst="rect">
              <a:avLst/>
            </a:prstGeom>
          </p:spPr>
        </p:pic>
        <p:sp>
          <p:nvSpPr>
            <p:cNvPr id="10" name="AutoShape 10"/>
            <p:cNvSpPr/>
            <p:nvPr/>
          </p:nvSpPr>
          <p:spPr>
            <a:xfrm>
              <a:off x="0" y="9271000"/>
              <a:ext cx="4762500" cy="4445000"/>
            </a:xfrm>
            <a:prstGeom prst="rect">
              <a:avLst/>
            </a:prstGeom>
            <a:solidFill>
              <a:srgbClr val="E8E8E8"/>
            </a:solidFill>
          </p:spPr>
          <p:txBody>
            <a:bodyPr/>
            <a:lstStyle/>
            <a:p>
              <a:endParaRPr lang="en-CA"/>
            </a:p>
          </p:txBody>
        </p:sp>
        <p:pic>
          <p:nvPicPr>
            <p:cNvPr id="11" name="Picture 11"/>
            <p:cNvPicPr>
              <a:picLocks noChangeAspect="1"/>
            </p:cNvPicPr>
            <p:nvPr/>
          </p:nvPicPr>
          <p:blipFill>
            <a:blip r:embed="rId9"/>
            <a:srcRect t="3333" b="3333"/>
            <a:stretch>
              <a:fillRect/>
            </a:stretch>
          </p:blipFill>
          <p:spPr>
            <a:xfrm>
              <a:off x="4953000" y="9271000"/>
              <a:ext cx="4762500" cy="4445000"/>
            </a:xfrm>
            <a:prstGeom prst="rect">
              <a:avLst/>
            </a:prstGeom>
          </p:spPr>
        </p:pic>
        <p:pic>
          <p:nvPicPr>
            <p:cNvPr id="12" name="Picture 12"/>
            <p:cNvPicPr>
              <a:picLocks noChangeAspect="1"/>
            </p:cNvPicPr>
            <p:nvPr/>
          </p:nvPicPr>
          <p:blipFill>
            <a:blip r:embed="rId10"/>
            <a:srcRect t="3248" b="3248"/>
            <a:stretch>
              <a:fillRect/>
            </a:stretch>
          </p:blipFill>
          <p:spPr>
            <a:xfrm>
              <a:off x="9906000" y="9271000"/>
              <a:ext cx="4762500" cy="4445000"/>
            </a:xfrm>
            <a:prstGeom prst="rect">
              <a:avLst/>
            </a:prstGeom>
          </p:spPr>
        </p:pic>
        <p:pic>
          <p:nvPicPr>
            <p:cNvPr id="13" name="Picture 13"/>
            <p:cNvPicPr>
              <a:picLocks noChangeAspect="1"/>
            </p:cNvPicPr>
            <p:nvPr/>
          </p:nvPicPr>
          <p:blipFill>
            <a:blip r:embed="rId11"/>
            <a:srcRect l="3647" r="3647"/>
            <a:stretch>
              <a:fillRect/>
            </a:stretch>
          </p:blipFill>
          <p:spPr>
            <a:xfrm>
              <a:off x="14859000" y="0"/>
              <a:ext cx="9525000" cy="13716000"/>
            </a:xfrm>
            <a:prstGeom prst="rect">
              <a:avLst/>
            </a:prstGeom>
          </p:spPr>
        </p:pic>
      </p:grpSp>
      <p:grpSp>
        <p:nvGrpSpPr>
          <p:cNvPr id="14" name="Group 14"/>
          <p:cNvGrpSpPr/>
          <p:nvPr/>
        </p:nvGrpSpPr>
        <p:grpSpPr>
          <a:xfrm>
            <a:off x="0" y="6903489"/>
            <a:ext cx="3652150" cy="3383511"/>
            <a:chOff x="0" y="0"/>
            <a:chExt cx="4869533" cy="4511349"/>
          </a:xfrm>
        </p:grpSpPr>
        <p:pic>
          <p:nvPicPr>
            <p:cNvPr id="15" name="Picture 15"/>
            <p:cNvPicPr>
              <a:picLocks noChangeAspect="1"/>
            </p:cNvPicPr>
            <p:nvPr/>
          </p:nvPicPr>
          <p:blipFill>
            <a:blip r:embed="rId12"/>
            <a:srcRect t="10559" b="23919"/>
            <a:stretch>
              <a:fillRect/>
            </a:stretch>
          </p:blipFill>
          <p:spPr>
            <a:xfrm>
              <a:off x="0" y="0"/>
              <a:ext cx="4869533" cy="2192174"/>
            </a:xfrm>
            <a:prstGeom prst="rect">
              <a:avLst/>
            </a:prstGeom>
          </p:spPr>
        </p:pic>
        <p:pic>
          <p:nvPicPr>
            <p:cNvPr id="16" name="Picture 16"/>
            <p:cNvPicPr>
              <a:picLocks noChangeAspect="1"/>
            </p:cNvPicPr>
            <p:nvPr/>
          </p:nvPicPr>
          <p:blipFill>
            <a:blip r:embed="rId13"/>
            <a:srcRect l="21438" t="24270" b="24270"/>
            <a:stretch>
              <a:fillRect/>
            </a:stretch>
          </p:blipFill>
          <p:spPr>
            <a:xfrm>
              <a:off x="0" y="2319174"/>
              <a:ext cx="4869533" cy="2192174"/>
            </a:xfrm>
            <a:prstGeom prst="rect">
              <a:avLst/>
            </a:prstGeom>
          </p:spPr>
        </p:pic>
      </p:grpSp>
      <p:sp>
        <p:nvSpPr>
          <p:cNvPr id="17" name="TextBox 17"/>
          <p:cNvSpPr txBox="1"/>
          <p:nvPr/>
        </p:nvSpPr>
        <p:spPr>
          <a:xfrm>
            <a:off x="10962592" y="75405"/>
            <a:ext cx="5103710" cy="1426845"/>
          </a:xfrm>
          <a:prstGeom prst="rect">
            <a:avLst/>
          </a:prstGeom>
        </p:spPr>
        <p:txBody>
          <a:bodyPr lIns="0" tIns="0" rIns="0" bIns="0" rtlCol="0" anchor="t">
            <a:spAutoFit/>
          </a:bodyPr>
          <a:lstStyle/>
          <a:p>
            <a:pPr algn="ctr">
              <a:lnSpc>
                <a:spcPts val="3779"/>
              </a:lnSpc>
            </a:pPr>
            <a:r>
              <a:rPr lang="en-US" sz="2699" b="1">
                <a:solidFill>
                  <a:srgbClr val="000000"/>
                </a:solidFill>
                <a:latin typeface="Arimo Bold"/>
                <a:ea typeface="Arimo Bold"/>
                <a:cs typeface="Arimo Bold"/>
                <a:sym typeface="Arimo Bold"/>
              </a:rPr>
              <a:t>Families from 1890-Present</a:t>
            </a:r>
          </a:p>
          <a:p>
            <a:pPr algn="ctr">
              <a:lnSpc>
                <a:spcPts val="3779"/>
              </a:lnSpc>
            </a:pPr>
            <a:r>
              <a:rPr lang="en-US" sz="2699" b="1">
                <a:solidFill>
                  <a:srgbClr val="000000"/>
                </a:solidFill>
                <a:latin typeface="Arimo Bold"/>
                <a:ea typeface="Arimo Bold"/>
                <a:cs typeface="Arimo Bold"/>
                <a:sym typeface="Arimo Bold"/>
              </a:rPr>
              <a:t>All families confirmed in </a:t>
            </a:r>
          </a:p>
          <a:p>
            <a:pPr algn="ctr">
              <a:lnSpc>
                <a:spcPts val="3779"/>
              </a:lnSpc>
              <a:spcBef>
                <a:spcPct val="0"/>
              </a:spcBef>
            </a:pPr>
            <a:r>
              <a:rPr lang="en-US" sz="2699" b="1">
                <a:solidFill>
                  <a:srgbClr val="000000"/>
                </a:solidFill>
                <a:latin typeface="Arimo Bold"/>
                <a:ea typeface="Arimo Bold"/>
                <a:cs typeface="Arimo Bold"/>
                <a:sym typeface="Arimo Bold"/>
              </a:rPr>
              <a:t>the 1945 Census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66" b="-3666"/>
            </a:stretch>
          </a:blipFill>
        </p:spPr>
        <p:txBody>
          <a:bodyPr/>
          <a:lstStyle/>
          <a:p>
            <a:endParaRPr lang="en-CA" dirty="0"/>
          </a:p>
        </p:txBody>
      </p:sp>
      <p:sp>
        <p:nvSpPr>
          <p:cNvPr id="3" name="Freeform 3"/>
          <p:cNvSpPr/>
          <p:nvPr/>
        </p:nvSpPr>
        <p:spPr>
          <a:xfrm>
            <a:off x="15122621" y="5562806"/>
            <a:ext cx="2937608" cy="4474188"/>
          </a:xfrm>
          <a:custGeom>
            <a:avLst/>
            <a:gdLst/>
            <a:ahLst/>
            <a:cxnLst/>
            <a:rect l="l" t="t" r="r" b="b"/>
            <a:pathLst>
              <a:path w="2937608" h="4474188">
                <a:moveTo>
                  <a:pt x="0" y="0"/>
                </a:moveTo>
                <a:lnTo>
                  <a:pt x="2937608" y="0"/>
                </a:lnTo>
                <a:lnTo>
                  <a:pt x="2937608" y="4474188"/>
                </a:lnTo>
                <a:lnTo>
                  <a:pt x="0" y="4474188"/>
                </a:lnTo>
                <a:lnTo>
                  <a:pt x="0" y="0"/>
                </a:lnTo>
                <a:close/>
              </a:path>
            </a:pathLst>
          </a:custGeom>
          <a:blipFill>
            <a:blip r:embed="rId3"/>
            <a:stretch>
              <a:fillRect t="-5050"/>
            </a:stretch>
          </a:blipFill>
          <a:ln w="38100" cap="sq">
            <a:solidFill>
              <a:srgbClr val="000000"/>
            </a:solidFill>
            <a:prstDash val="solid"/>
            <a:miter/>
          </a:ln>
        </p:spPr>
        <p:txBody>
          <a:bodyPr/>
          <a:lstStyle/>
          <a:p>
            <a:endParaRPr lang="en-CA"/>
          </a:p>
        </p:txBody>
      </p:sp>
      <p:sp>
        <p:nvSpPr>
          <p:cNvPr id="4" name="Freeform 4"/>
          <p:cNvSpPr/>
          <p:nvPr/>
        </p:nvSpPr>
        <p:spPr>
          <a:xfrm>
            <a:off x="4281787" y="180370"/>
            <a:ext cx="2875709" cy="4642504"/>
          </a:xfrm>
          <a:custGeom>
            <a:avLst/>
            <a:gdLst/>
            <a:ahLst/>
            <a:cxnLst/>
            <a:rect l="l" t="t" r="r" b="b"/>
            <a:pathLst>
              <a:path w="2875709" h="4642504">
                <a:moveTo>
                  <a:pt x="0" y="0"/>
                </a:moveTo>
                <a:lnTo>
                  <a:pt x="2875709" y="0"/>
                </a:lnTo>
                <a:lnTo>
                  <a:pt x="2875709" y="4642504"/>
                </a:lnTo>
                <a:lnTo>
                  <a:pt x="0" y="4642504"/>
                </a:lnTo>
                <a:lnTo>
                  <a:pt x="0" y="0"/>
                </a:lnTo>
                <a:close/>
              </a:path>
            </a:pathLst>
          </a:custGeom>
          <a:blipFill>
            <a:blip r:embed="rId4"/>
            <a:stretch>
              <a:fillRect l="-69464" r="-147311" b="-32345"/>
            </a:stretch>
          </a:blipFill>
          <a:ln w="38100" cap="sq">
            <a:solidFill>
              <a:srgbClr val="000000"/>
            </a:solidFill>
            <a:prstDash val="solid"/>
            <a:miter/>
          </a:ln>
        </p:spPr>
        <p:txBody>
          <a:bodyPr/>
          <a:lstStyle/>
          <a:p>
            <a:endParaRPr lang="en-CA"/>
          </a:p>
        </p:txBody>
      </p:sp>
      <p:sp>
        <p:nvSpPr>
          <p:cNvPr id="5" name="Freeform 5"/>
          <p:cNvSpPr/>
          <p:nvPr/>
        </p:nvSpPr>
        <p:spPr>
          <a:xfrm>
            <a:off x="236974" y="5562806"/>
            <a:ext cx="2848707" cy="4472185"/>
          </a:xfrm>
          <a:custGeom>
            <a:avLst/>
            <a:gdLst/>
            <a:ahLst/>
            <a:cxnLst/>
            <a:rect l="l" t="t" r="r" b="b"/>
            <a:pathLst>
              <a:path w="2848707" h="4472185">
                <a:moveTo>
                  <a:pt x="0" y="0"/>
                </a:moveTo>
                <a:lnTo>
                  <a:pt x="2848707" y="0"/>
                </a:lnTo>
                <a:lnTo>
                  <a:pt x="2848707" y="4472184"/>
                </a:lnTo>
                <a:lnTo>
                  <a:pt x="0" y="4472184"/>
                </a:lnTo>
                <a:lnTo>
                  <a:pt x="0" y="0"/>
                </a:lnTo>
                <a:close/>
              </a:path>
            </a:pathLst>
          </a:custGeom>
          <a:blipFill>
            <a:blip r:embed="rId5"/>
            <a:stretch>
              <a:fillRect t="-919" r="-23831" b="-39308"/>
            </a:stretch>
          </a:blipFill>
          <a:ln w="38100" cap="sq">
            <a:solidFill>
              <a:srgbClr val="000000"/>
            </a:solidFill>
            <a:prstDash val="solid"/>
            <a:miter/>
          </a:ln>
        </p:spPr>
        <p:txBody>
          <a:bodyPr/>
          <a:lstStyle/>
          <a:p>
            <a:endParaRPr lang="en-CA"/>
          </a:p>
        </p:txBody>
      </p:sp>
      <p:sp>
        <p:nvSpPr>
          <p:cNvPr id="6" name="Freeform 6"/>
          <p:cNvSpPr/>
          <p:nvPr/>
        </p:nvSpPr>
        <p:spPr>
          <a:xfrm>
            <a:off x="3195218" y="5562806"/>
            <a:ext cx="2519147" cy="4472185"/>
          </a:xfrm>
          <a:custGeom>
            <a:avLst/>
            <a:gdLst/>
            <a:ahLst/>
            <a:cxnLst/>
            <a:rect l="l" t="t" r="r" b="b"/>
            <a:pathLst>
              <a:path w="2519147" h="4472185">
                <a:moveTo>
                  <a:pt x="0" y="0"/>
                </a:moveTo>
                <a:lnTo>
                  <a:pt x="2519147" y="0"/>
                </a:lnTo>
                <a:lnTo>
                  <a:pt x="2519147" y="4472184"/>
                </a:lnTo>
                <a:lnTo>
                  <a:pt x="0" y="4472184"/>
                </a:lnTo>
                <a:lnTo>
                  <a:pt x="0" y="0"/>
                </a:lnTo>
                <a:close/>
              </a:path>
            </a:pathLst>
          </a:custGeom>
          <a:blipFill>
            <a:blip r:embed="rId6"/>
            <a:stretch>
              <a:fillRect l="-53972" r="-106141"/>
            </a:stretch>
          </a:blipFill>
          <a:ln w="38100" cap="sq">
            <a:solidFill>
              <a:srgbClr val="000000"/>
            </a:solidFill>
            <a:prstDash val="solid"/>
            <a:miter/>
          </a:ln>
        </p:spPr>
        <p:txBody>
          <a:bodyPr/>
          <a:lstStyle/>
          <a:p>
            <a:endParaRPr lang="en-CA"/>
          </a:p>
        </p:txBody>
      </p:sp>
      <p:sp>
        <p:nvSpPr>
          <p:cNvPr id="7" name="Freeform 7"/>
          <p:cNvSpPr/>
          <p:nvPr/>
        </p:nvSpPr>
        <p:spPr>
          <a:xfrm>
            <a:off x="13875943" y="228206"/>
            <a:ext cx="4127387" cy="4472185"/>
          </a:xfrm>
          <a:custGeom>
            <a:avLst/>
            <a:gdLst/>
            <a:ahLst/>
            <a:cxnLst/>
            <a:rect l="l" t="t" r="r" b="b"/>
            <a:pathLst>
              <a:path w="4127387" h="4472185">
                <a:moveTo>
                  <a:pt x="0" y="0"/>
                </a:moveTo>
                <a:lnTo>
                  <a:pt x="4127387" y="0"/>
                </a:lnTo>
                <a:lnTo>
                  <a:pt x="4127387" y="4472184"/>
                </a:lnTo>
                <a:lnTo>
                  <a:pt x="0" y="4472184"/>
                </a:lnTo>
                <a:lnTo>
                  <a:pt x="0" y="0"/>
                </a:lnTo>
                <a:close/>
              </a:path>
            </a:pathLst>
          </a:custGeom>
          <a:blipFill>
            <a:blip r:embed="rId7"/>
            <a:stretch>
              <a:fillRect l="-22696" t="-7616" r="-18914" b="-34499"/>
            </a:stretch>
          </a:blipFill>
          <a:ln w="38100" cap="sq">
            <a:solidFill>
              <a:srgbClr val="000000"/>
            </a:solidFill>
            <a:prstDash val="solid"/>
            <a:miter/>
          </a:ln>
        </p:spPr>
        <p:txBody>
          <a:bodyPr/>
          <a:lstStyle/>
          <a:p>
            <a:endParaRPr lang="en-CA"/>
          </a:p>
        </p:txBody>
      </p:sp>
      <p:sp>
        <p:nvSpPr>
          <p:cNvPr id="8" name="Freeform 8"/>
          <p:cNvSpPr/>
          <p:nvPr/>
        </p:nvSpPr>
        <p:spPr>
          <a:xfrm>
            <a:off x="10616178" y="247539"/>
            <a:ext cx="3078790" cy="4565834"/>
          </a:xfrm>
          <a:custGeom>
            <a:avLst/>
            <a:gdLst/>
            <a:ahLst/>
            <a:cxnLst/>
            <a:rect l="l" t="t" r="r" b="b"/>
            <a:pathLst>
              <a:path w="3078790" h="4565834">
                <a:moveTo>
                  <a:pt x="0" y="0"/>
                </a:moveTo>
                <a:lnTo>
                  <a:pt x="3078790" y="0"/>
                </a:lnTo>
                <a:lnTo>
                  <a:pt x="3078790" y="4565834"/>
                </a:lnTo>
                <a:lnTo>
                  <a:pt x="0" y="4565834"/>
                </a:lnTo>
                <a:lnTo>
                  <a:pt x="0" y="0"/>
                </a:lnTo>
                <a:close/>
              </a:path>
            </a:pathLst>
          </a:custGeom>
          <a:blipFill>
            <a:blip r:embed="rId8"/>
            <a:stretch>
              <a:fillRect l="-27587" t="-3153" r="-23419" b="-32865"/>
            </a:stretch>
          </a:blipFill>
          <a:ln w="38100" cap="sq">
            <a:solidFill>
              <a:srgbClr val="000000"/>
            </a:solidFill>
            <a:prstDash val="solid"/>
            <a:miter/>
          </a:ln>
        </p:spPr>
        <p:txBody>
          <a:bodyPr/>
          <a:lstStyle/>
          <a:p>
            <a:endParaRPr lang="en-CA"/>
          </a:p>
        </p:txBody>
      </p:sp>
      <p:sp>
        <p:nvSpPr>
          <p:cNvPr id="9" name="Freeform 9"/>
          <p:cNvSpPr/>
          <p:nvPr/>
        </p:nvSpPr>
        <p:spPr>
          <a:xfrm>
            <a:off x="8887094" y="5562806"/>
            <a:ext cx="3128745" cy="4472185"/>
          </a:xfrm>
          <a:custGeom>
            <a:avLst/>
            <a:gdLst/>
            <a:ahLst/>
            <a:cxnLst/>
            <a:rect l="l" t="t" r="r" b="b"/>
            <a:pathLst>
              <a:path w="3128745" h="4472185">
                <a:moveTo>
                  <a:pt x="0" y="0"/>
                </a:moveTo>
                <a:lnTo>
                  <a:pt x="3128745" y="0"/>
                </a:lnTo>
                <a:lnTo>
                  <a:pt x="3128745" y="4472184"/>
                </a:lnTo>
                <a:lnTo>
                  <a:pt x="0" y="4472184"/>
                </a:lnTo>
                <a:lnTo>
                  <a:pt x="0" y="0"/>
                </a:lnTo>
                <a:close/>
              </a:path>
            </a:pathLst>
          </a:custGeom>
          <a:blipFill>
            <a:blip r:embed="rId9"/>
            <a:stretch>
              <a:fillRect l="-47334" t="-19779" r="-47334" b="-4593"/>
            </a:stretch>
          </a:blipFill>
          <a:ln w="38100" cap="sq">
            <a:solidFill>
              <a:srgbClr val="000000"/>
            </a:solidFill>
            <a:prstDash val="solid"/>
            <a:miter/>
          </a:ln>
        </p:spPr>
        <p:txBody>
          <a:bodyPr/>
          <a:lstStyle/>
          <a:p>
            <a:endParaRPr lang="en-CA"/>
          </a:p>
        </p:txBody>
      </p:sp>
      <p:sp>
        <p:nvSpPr>
          <p:cNvPr id="10" name="Freeform 10"/>
          <p:cNvSpPr/>
          <p:nvPr/>
        </p:nvSpPr>
        <p:spPr>
          <a:xfrm>
            <a:off x="12178980" y="5562806"/>
            <a:ext cx="2829341" cy="4472185"/>
          </a:xfrm>
          <a:custGeom>
            <a:avLst/>
            <a:gdLst/>
            <a:ahLst/>
            <a:cxnLst/>
            <a:rect l="l" t="t" r="r" b="b"/>
            <a:pathLst>
              <a:path w="2829341" h="4472185">
                <a:moveTo>
                  <a:pt x="0" y="0"/>
                </a:moveTo>
                <a:lnTo>
                  <a:pt x="2829341" y="0"/>
                </a:lnTo>
                <a:lnTo>
                  <a:pt x="2829341" y="4472184"/>
                </a:lnTo>
                <a:lnTo>
                  <a:pt x="0" y="4472184"/>
                </a:lnTo>
                <a:lnTo>
                  <a:pt x="0" y="0"/>
                </a:lnTo>
                <a:close/>
              </a:path>
            </a:pathLst>
          </a:custGeom>
          <a:blipFill>
            <a:blip r:embed="rId10"/>
            <a:stretch>
              <a:fillRect/>
            </a:stretch>
          </a:blipFill>
          <a:ln w="38100" cap="sq">
            <a:solidFill>
              <a:srgbClr val="000000"/>
            </a:solidFill>
            <a:prstDash val="solid"/>
            <a:miter/>
          </a:ln>
        </p:spPr>
        <p:txBody>
          <a:bodyPr/>
          <a:lstStyle/>
          <a:p>
            <a:endParaRPr lang="en-CA"/>
          </a:p>
        </p:txBody>
      </p:sp>
      <p:sp>
        <p:nvSpPr>
          <p:cNvPr id="11" name="Freeform 11"/>
          <p:cNvSpPr/>
          <p:nvPr/>
        </p:nvSpPr>
        <p:spPr>
          <a:xfrm>
            <a:off x="7338985" y="228206"/>
            <a:ext cx="3096218" cy="4594668"/>
          </a:xfrm>
          <a:custGeom>
            <a:avLst/>
            <a:gdLst/>
            <a:ahLst/>
            <a:cxnLst/>
            <a:rect l="l" t="t" r="r" b="b"/>
            <a:pathLst>
              <a:path w="3096218" h="4594668">
                <a:moveTo>
                  <a:pt x="0" y="0"/>
                </a:moveTo>
                <a:lnTo>
                  <a:pt x="3096218" y="0"/>
                </a:lnTo>
                <a:lnTo>
                  <a:pt x="3096218" y="4594668"/>
                </a:lnTo>
                <a:lnTo>
                  <a:pt x="0" y="4594668"/>
                </a:lnTo>
                <a:lnTo>
                  <a:pt x="0" y="0"/>
                </a:lnTo>
                <a:close/>
              </a:path>
            </a:pathLst>
          </a:custGeom>
          <a:blipFill>
            <a:blip r:embed="rId11"/>
            <a:stretch>
              <a:fillRect l="-43434" r="-40780"/>
            </a:stretch>
          </a:blipFill>
          <a:ln w="38100" cap="sq">
            <a:solidFill>
              <a:srgbClr val="000000"/>
            </a:solidFill>
            <a:prstDash val="solid"/>
            <a:miter/>
          </a:ln>
        </p:spPr>
        <p:txBody>
          <a:bodyPr/>
          <a:lstStyle/>
          <a:p>
            <a:endParaRPr lang="en-CA"/>
          </a:p>
        </p:txBody>
      </p:sp>
      <p:sp>
        <p:nvSpPr>
          <p:cNvPr id="12" name="Freeform 12"/>
          <p:cNvSpPr/>
          <p:nvPr/>
        </p:nvSpPr>
        <p:spPr>
          <a:xfrm>
            <a:off x="425298" y="180370"/>
            <a:ext cx="3675000" cy="4633003"/>
          </a:xfrm>
          <a:custGeom>
            <a:avLst/>
            <a:gdLst/>
            <a:ahLst/>
            <a:cxnLst/>
            <a:rect l="l" t="t" r="r" b="b"/>
            <a:pathLst>
              <a:path w="3675000" h="4633003">
                <a:moveTo>
                  <a:pt x="0" y="0"/>
                </a:moveTo>
                <a:lnTo>
                  <a:pt x="3675000" y="0"/>
                </a:lnTo>
                <a:lnTo>
                  <a:pt x="3675000" y="4633003"/>
                </a:lnTo>
                <a:lnTo>
                  <a:pt x="0" y="4633003"/>
                </a:lnTo>
                <a:lnTo>
                  <a:pt x="0" y="0"/>
                </a:lnTo>
                <a:close/>
              </a:path>
            </a:pathLst>
          </a:custGeom>
          <a:blipFill>
            <a:blip r:embed="rId12"/>
            <a:stretch>
              <a:fillRect b="-7252"/>
            </a:stretch>
          </a:blipFill>
          <a:ln w="38100" cap="sq">
            <a:solidFill>
              <a:srgbClr val="000000"/>
            </a:solidFill>
            <a:prstDash val="solid"/>
            <a:miter/>
          </a:ln>
        </p:spPr>
        <p:txBody>
          <a:bodyPr/>
          <a:lstStyle/>
          <a:p>
            <a:endParaRPr lang="en-CA"/>
          </a:p>
        </p:txBody>
      </p:sp>
      <p:sp>
        <p:nvSpPr>
          <p:cNvPr id="13" name="Freeform 13"/>
          <p:cNvSpPr/>
          <p:nvPr/>
        </p:nvSpPr>
        <p:spPr>
          <a:xfrm>
            <a:off x="5823903" y="5562806"/>
            <a:ext cx="3030165" cy="4472185"/>
          </a:xfrm>
          <a:custGeom>
            <a:avLst/>
            <a:gdLst/>
            <a:ahLst/>
            <a:cxnLst/>
            <a:rect l="l" t="t" r="r" b="b"/>
            <a:pathLst>
              <a:path w="3030165" h="4472185">
                <a:moveTo>
                  <a:pt x="0" y="0"/>
                </a:moveTo>
                <a:lnTo>
                  <a:pt x="3030165" y="0"/>
                </a:lnTo>
                <a:lnTo>
                  <a:pt x="3030165" y="4472184"/>
                </a:lnTo>
                <a:lnTo>
                  <a:pt x="0" y="4472184"/>
                </a:lnTo>
                <a:lnTo>
                  <a:pt x="0" y="0"/>
                </a:lnTo>
                <a:close/>
              </a:path>
            </a:pathLst>
          </a:custGeom>
          <a:blipFill>
            <a:blip r:embed="rId13"/>
            <a:stretch>
              <a:fillRect l="-7195" r="-5972" b="-1792"/>
            </a:stretch>
          </a:blipFill>
          <a:ln w="38100" cap="sq">
            <a:solidFill>
              <a:srgbClr val="000000"/>
            </a:solidFill>
            <a:prstDash val="solid"/>
            <a:miter/>
          </a:ln>
        </p:spPr>
        <p:txBody>
          <a:bodyPr/>
          <a:lstStyle/>
          <a:p>
            <a:endParaRPr lang="en-CA"/>
          </a:p>
        </p:txBody>
      </p:sp>
      <p:sp>
        <p:nvSpPr>
          <p:cNvPr id="14" name="TextBox 14"/>
          <p:cNvSpPr txBox="1"/>
          <p:nvPr/>
        </p:nvSpPr>
        <p:spPr>
          <a:xfrm>
            <a:off x="3085681" y="4624414"/>
            <a:ext cx="13051557" cy="983090"/>
          </a:xfrm>
          <a:prstGeom prst="rect">
            <a:avLst/>
          </a:prstGeom>
        </p:spPr>
        <p:txBody>
          <a:bodyPr wrap="square" lIns="0" tIns="0" rIns="0" bIns="0" rtlCol="0" anchor="t">
            <a:spAutoFit/>
          </a:bodyPr>
          <a:lstStyle/>
          <a:p>
            <a:pPr algn="ctr">
              <a:lnSpc>
                <a:spcPts val="8400"/>
              </a:lnSpc>
              <a:spcBef>
                <a:spcPct val="0"/>
              </a:spcBef>
            </a:pPr>
            <a:r>
              <a:rPr lang="en-US" sz="6000" b="1" dirty="0" err="1">
                <a:solidFill>
                  <a:srgbClr val="000000"/>
                </a:solidFill>
                <a:latin typeface="Arimo Bold"/>
                <a:ea typeface="Arimo Bold"/>
                <a:cs typeface="Arimo Bold"/>
                <a:sym typeface="Arimo Bold"/>
              </a:rPr>
              <a:t>Nukumij</a:t>
            </a:r>
            <a:r>
              <a:rPr lang="en-US" sz="6000" b="1" dirty="0">
                <a:solidFill>
                  <a:srgbClr val="000000"/>
                </a:solidFill>
                <a:latin typeface="Arimo Bold"/>
                <a:ea typeface="Arimo Bold"/>
                <a:cs typeface="Arimo Bold"/>
                <a:sym typeface="Arimo Bold"/>
              </a:rPr>
              <a:t> (My Grandmother)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66" b="-3666"/>
            </a:stretch>
          </a:blipFill>
        </p:spPr>
        <p:txBody>
          <a:bodyPr/>
          <a:lstStyle/>
          <a:p>
            <a:endParaRPr lang="en-CA"/>
          </a:p>
        </p:txBody>
      </p:sp>
      <p:sp>
        <p:nvSpPr>
          <p:cNvPr id="3" name="Freeform 3"/>
          <p:cNvSpPr/>
          <p:nvPr/>
        </p:nvSpPr>
        <p:spPr>
          <a:xfrm>
            <a:off x="167484" y="642214"/>
            <a:ext cx="2848783" cy="3601736"/>
          </a:xfrm>
          <a:custGeom>
            <a:avLst/>
            <a:gdLst/>
            <a:ahLst/>
            <a:cxnLst/>
            <a:rect l="l" t="t" r="r" b="b"/>
            <a:pathLst>
              <a:path w="2848783" h="3601736">
                <a:moveTo>
                  <a:pt x="0" y="0"/>
                </a:moveTo>
                <a:lnTo>
                  <a:pt x="2848784" y="0"/>
                </a:lnTo>
                <a:lnTo>
                  <a:pt x="2848784" y="3601736"/>
                </a:lnTo>
                <a:lnTo>
                  <a:pt x="0" y="3601736"/>
                </a:lnTo>
                <a:lnTo>
                  <a:pt x="0" y="0"/>
                </a:lnTo>
                <a:close/>
              </a:path>
            </a:pathLst>
          </a:custGeom>
          <a:blipFill>
            <a:blip r:embed="rId3"/>
            <a:stretch>
              <a:fillRect l="-27492" r="-18253"/>
            </a:stretch>
          </a:blipFill>
          <a:ln w="38100" cap="sq">
            <a:solidFill>
              <a:srgbClr val="000000"/>
            </a:solidFill>
            <a:prstDash val="solid"/>
            <a:miter/>
          </a:ln>
        </p:spPr>
        <p:txBody>
          <a:bodyPr/>
          <a:lstStyle/>
          <a:p>
            <a:endParaRPr lang="en-CA"/>
          </a:p>
        </p:txBody>
      </p:sp>
      <p:sp>
        <p:nvSpPr>
          <p:cNvPr id="4" name="Freeform 4"/>
          <p:cNvSpPr/>
          <p:nvPr/>
        </p:nvSpPr>
        <p:spPr>
          <a:xfrm>
            <a:off x="3217123" y="642214"/>
            <a:ext cx="3324322" cy="3601736"/>
          </a:xfrm>
          <a:custGeom>
            <a:avLst/>
            <a:gdLst/>
            <a:ahLst/>
            <a:cxnLst/>
            <a:rect l="l" t="t" r="r" b="b"/>
            <a:pathLst>
              <a:path w="3324322" h="3601736">
                <a:moveTo>
                  <a:pt x="0" y="0"/>
                </a:moveTo>
                <a:lnTo>
                  <a:pt x="3324323" y="0"/>
                </a:lnTo>
                <a:lnTo>
                  <a:pt x="3324323" y="3601736"/>
                </a:lnTo>
                <a:lnTo>
                  <a:pt x="0" y="3601736"/>
                </a:lnTo>
                <a:lnTo>
                  <a:pt x="0" y="0"/>
                </a:lnTo>
                <a:close/>
              </a:path>
            </a:pathLst>
          </a:custGeom>
          <a:blipFill>
            <a:blip r:embed="rId4"/>
            <a:stretch>
              <a:fillRect r="-16394"/>
            </a:stretch>
          </a:blipFill>
          <a:ln w="38100" cap="sq">
            <a:solidFill>
              <a:srgbClr val="000000"/>
            </a:solidFill>
            <a:prstDash val="solid"/>
            <a:miter/>
          </a:ln>
        </p:spPr>
        <p:txBody>
          <a:bodyPr/>
          <a:lstStyle/>
          <a:p>
            <a:endParaRPr lang="en-CA"/>
          </a:p>
        </p:txBody>
      </p:sp>
      <p:sp>
        <p:nvSpPr>
          <p:cNvPr id="5" name="Freeform 5"/>
          <p:cNvSpPr/>
          <p:nvPr/>
        </p:nvSpPr>
        <p:spPr>
          <a:xfrm>
            <a:off x="6741471" y="642214"/>
            <a:ext cx="2925492" cy="3601736"/>
          </a:xfrm>
          <a:custGeom>
            <a:avLst/>
            <a:gdLst/>
            <a:ahLst/>
            <a:cxnLst/>
            <a:rect l="l" t="t" r="r" b="b"/>
            <a:pathLst>
              <a:path w="2925492" h="3601736">
                <a:moveTo>
                  <a:pt x="0" y="0"/>
                </a:moveTo>
                <a:lnTo>
                  <a:pt x="2925491" y="0"/>
                </a:lnTo>
                <a:lnTo>
                  <a:pt x="2925491" y="3601736"/>
                </a:lnTo>
                <a:lnTo>
                  <a:pt x="0" y="3601736"/>
                </a:lnTo>
                <a:lnTo>
                  <a:pt x="0" y="0"/>
                </a:lnTo>
                <a:close/>
              </a:path>
            </a:pathLst>
          </a:custGeom>
          <a:blipFill>
            <a:blip r:embed="rId5"/>
            <a:stretch>
              <a:fillRect/>
            </a:stretch>
          </a:blipFill>
          <a:ln w="38100" cap="sq">
            <a:solidFill>
              <a:srgbClr val="000000"/>
            </a:solidFill>
            <a:prstDash val="solid"/>
            <a:miter/>
          </a:ln>
        </p:spPr>
        <p:txBody>
          <a:bodyPr/>
          <a:lstStyle/>
          <a:p>
            <a:endParaRPr lang="en-CA"/>
          </a:p>
        </p:txBody>
      </p:sp>
      <p:sp>
        <p:nvSpPr>
          <p:cNvPr id="6" name="Freeform 6"/>
          <p:cNvSpPr/>
          <p:nvPr/>
        </p:nvSpPr>
        <p:spPr>
          <a:xfrm>
            <a:off x="9866987" y="642214"/>
            <a:ext cx="2618780" cy="3601736"/>
          </a:xfrm>
          <a:custGeom>
            <a:avLst/>
            <a:gdLst/>
            <a:ahLst/>
            <a:cxnLst/>
            <a:rect l="l" t="t" r="r" b="b"/>
            <a:pathLst>
              <a:path w="2618780" h="3601736">
                <a:moveTo>
                  <a:pt x="0" y="0"/>
                </a:moveTo>
                <a:lnTo>
                  <a:pt x="2618780" y="0"/>
                </a:lnTo>
                <a:lnTo>
                  <a:pt x="2618780" y="3601736"/>
                </a:lnTo>
                <a:lnTo>
                  <a:pt x="0" y="3601736"/>
                </a:lnTo>
                <a:lnTo>
                  <a:pt x="0" y="0"/>
                </a:lnTo>
                <a:close/>
              </a:path>
            </a:pathLst>
          </a:custGeom>
          <a:blipFill>
            <a:blip r:embed="rId6"/>
            <a:stretch>
              <a:fillRect b="-3179"/>
            </a:stretch>
          </a:blipFill>
          <a:ln w="38100" cap="sq">
            <a:solidFill>
              <a:srgbClr val="000000"/>
            </a:solidFill>
            <a:prstDash val="solid"/>
            <a:miter/>
          </a:ln>
        </p:spPr>
        <p:txBody>
          <a:bodyPr/>
          <a:lstStyle/>
          <a:p>
            <a:endParaRPr lang="en-CA"/>
          </a:p>
        </p:txBody>
      </p:sp>
      <p:sp>
        <p:nvSpPr>
          <p:cNvPr id="7" name="Freeform 7"/>
          <p:cNvSpPr/>
          <p:nvPr/>
        </p:nvSpPr>
        <p:spPr>
          <a:xfrm>
            <a:off x="12685792" y="642214"/>
            <a:ext cx="2687042" cy="3601736"/>
          </a:xfrm>
          <a:custGeom>
            <a:avLst/>
            <a:gdLst/>
            <a:ahLst/>
            <a:cxnLst/>
            <a:rect l="l" t="t" r="r" b="b"/>
            <a:pathLst>
              <a:path w="2687042" h="3601736">
                <a:moveTo>
                  <a:pt x="0" y="0"/>
                </a:moveTo>
                <a:lnTo>
                  <a:pt x="2687042" y="0"/>
                </a:lnTo>
                <a:lnTo>
                  <a:pt x="2687042" y="3601736"/>
                </a:lnTo>
                <a:lnTo>
                  <a:pt x="0" y="3601736"/>
                </a:lnTo>
                <a:lnTo>
                  <a:pt x="0" y="0"/>
                </a:lnTo>
                <a:close/>
              </a:path>
            </a:pathLst>
          </a:custGeom>
          <a:blipFill>
            <a:blip r:embed="rId7"/>
            <a:stretch>
              <a:fillRect b="-4771"/>
            </a:stretch>
          </a:blipFill>
          <a:ln w="38100" cap="sq">
            <a:solidFill>
              <a:srgbClr val="000000"/>
            </a:solidFill>
            <a:prstDash val="solid"/>
            <a:miter/>
          </a:ln>
        </p:spPr>
        <p:txBody>
          <a:bodyPr/>
          <a:lstStyle/>
          <a:p>
            <a:endParaRPr lang="en-CA"/>
          </a:p>
        </p:txBody>
      </p:sp>
      <p:sp>
        <p:nvSpPr>
          <p:cNvPr id="8" name="Freeform 8"/>
          <p:cNvSpPr/>
          <p:nvPr/>
        </p:nvSpPr>
        <p:spPr>
          <a:xfrm>
            <a:off x="7381610" y="5302485"/>
            <a:ext cx="3453066" cy="4593021"/>
          </a:xfrm>
          <a:custGeom>
            <a:avLst/>
            <a:gdLst/>
            <a:ahLst/>
            <a:cxnLst/>
            <a:rect l="l" t="t" r="r" b="b"/>
            <a:pathLst>
              <a:path w="3453066" h="4593021">
                <a:moveTo>
                  <a:pt x="0" y="0"/>
                </a:moveTo>
                <a:lnTo>
                  <a:pt x="3453066" y="0"/>
                </a:lnTo>
                <a:lnTo>
                  <a:pt x="3453066" y="4593021"/>
                </a:lnTo>
                <a:lnTo>
                  <a:pt x="0" y="4593021"/>
                </a:lnTo>
                <a:lnTo>
                  <a:pt x="0" y="0"/>
                </a:lnTo>
                <a:close/>
              </a:path>
            </a:pathLst>
          </a:custGeom>
          <a:blipFill>
            <a:blip r:embed="rId8"/>
            <a:stretch>
              <a:fillRect/>
            </a:stretch>
          </a:blipFill>
          <a:ln w="38100" cap="sq">
            <a:solidFill>
              <a:srgbClr val="000000"/>
            </a:solidFill>
            <a:prstDash val="solid"/>
            <a:miter/>
          </a:ln>
        </p:spPr>
        <p:txBody>
          <a:bodyPr/>
          <a:lstStyle/>
          <a:p>
            <a:endParaRPr lang="en-CA"/>
          </a:p>
        </p:txBody>
      </p:sp>
      <p:sp>
        <p:nvSpPr>
          <p:cNvPr id="9" name="Freeform 9"/>
          <p:cNvSpPr/>
          <p:nvPr/>
        </p:nvSpPr>
        <p:spPr>
          <a:xfrm>
            <a:off x="15572859" y="642214"/>
            <a:ext cx="2415347" cy="3601736"/>
          </a:xfrm>
          <a:custGeom>
            <a:avLst/>
            <a:gdLst/>
            <a:ahLst/>
            <a:cxnLst/>
            <a:rect l="l" t="t" r="r" b="b"/>
            <a:pathLst>
              <a:path w="2415347" h="3601736">
                <a:moveTo>
                  <a:pt x="0" y="0"/>
                </a:moveTo>
                <a:lnTo>
                  <a:pt x="2415347" y="0"/>
                </a:lnTo>
                <a:lnTo>
                  <a:pt x="2415347" y="3601736"/>
                </a:lnTo>
                <a:lnTo>
                  <a:pt x="0" y="3601736"/>
                </a:lnTo>
                <a:lnTo>
                  <a:pt x="0" y="0"/>
                </a:lnTo>
                <a:close/>
              </a:path>
            </a:pathLst>
          </a:custGeom>
          <a:blipFill>
            <a:blip r:embed="rId9"/>
            <a:stretch>
              <a:fillRect r="-9401"/>
            </a:stretch>
          </a:blipFill>
          <a:ln w="38100" cap="sq">
            <a:solidFill>
              <a:srgbClr val="000000"/>
            </a:solidFill>
            <a:prstDash val="solid"/>
            <a:miter/>
          </a:ln>
        </p:spPr>
        <p:txBody>
          <a:bodyPr/>
          <a:lstStyle/>
          <a:p>
            <a:endParaRPr lang="en-CA"/>
          </a:p>
        </p:txBody>
      </p:sp>
      <p:sp>
        <p:nvSpPr>
          <p:cNvPr id="10" name="Freeform 10"/>
          <p:cNvSpPr/>
          <p:nvPr/>
        </p:nvSpPr>
        <p:spPr>
          <a:xfrm>
            <a:off x="3877483" y="5302485"/>
            <a:ext cx="3304101" cy="4593021"/>
          </a:xfrm>
          <a:custGeom>
            <a:avLst/>
            <a:gdLst/>
            <a:ahLst/>
            <a:cxnLst/>
            <a:rect l="l" t="t" r="r" b="b"/>
            <a:pathLst>
              <a:path w="3304101" h="4593021">
                <a:moveTo>
                  <a:pt x="0" y="0"/>
                </a:moveTo>
                <a:lnTo>
                  <a:pt x="3304102" y="0"/>
                </a:lnTo>
                <a:lnTo>
                  <a:pt x="3304102" y="4593021"/>
                </a:lnTo>
                <a:lnTo>
                  <a:pt x="0" y="4593021"/>
                </a:lnTo>
                <a:lnTo>
                  <a:pt x="0" y="0"/>
                </a:lnTo>
                <a:close/>
              </a:path>
            </a:pathLst>
          </a:custGeom>
          <a:blipFill>
            <a:blip r:embed="rId10"/>
            <a:stretch>
              <a:fillRect l="-23438" r="-2798"/>
            </a:stretch>
          </a:blipFill>
          <a:ln w="38100" cap="sq">
            <a:solidFill>
              <a:srgbClr val="000000"/>
            </a:solidFill>
            <a:prstDash val="solid"/>
            <a:miter/>
          </a:ln>
        </p:spPr>
        <p:txBody>
          <a:bodyPr/>
          <a:lstStyle/>
          <a:p>
            <a:endParaRPr lang="en-CA"/>
          </a:p>
        </p:txBody>
      </p:sp>
      <p:sp>
        <p:nvSpPr>
          <p:cNvPr id="11" name="Freeform 11"/>
          <p:cNvSpPr/>
          <p:nvPr/>
        </p:nvSpPr>
        <p:spPr>
          <a:xfrm>
            <a:off x="11034701" y="5302485"/>
            <a:ext cx="3374000" cy="4593021"/>
          </a:xfrm>
          <a:custGeom>
            <a:avLst/>
            <a:gdLst/>
            <a:ahLst/>
            <a:cxnLst/>
            <a:rect l="l" t="t" r="r" b="b"/>
            <a:pathLst>
              <a:path w="3374000" h="4593021">
                <a:moveTo>
                  <a:pt x="0" y="0"/>
                </a:moveTo>
                <a:lnTo>
                  <a:pt x="3374000" y="0"/>
                </a:lnTo>
                <a:lnTo>
                  <a:pt x="3374000" y="4593021"/>
                </a:lnTo>
                <a:lnTo>
                  <a:pt x="0" y="4593021"/>
                </a:lnTo>
                <a:lnTo>
                  <a:pt x="0" y="0"/>
                </a:lnTo>
                <a:close/>
              </a:path>
            </a:pathLst>
          </a:custGeom>
          <a:blipFill>
            <a:blip r:embed="rId11"/>
            <a:stretch>
              <a:fillRect l="-57415" t="-9049" r="-71489" b="-29712"/>
            </a:stretch>
          </a:blipFill>
          <a:ln w="38100" cap="sq">
            <a:solidFill>
              <a:srgbClr val="000000"/>
            </a:solidFill>
            <a:prstDash val="solid"/>
            <a:miter/>
          </a:ln>
        </p:spPr>
        <p:txBody>
          <a:bodyPr/>
          <a:lstStyle/>
          <a:p>
            <a:endParaRPr lang="en-CA"/>
          </a:p>
        </p:txBody>
      </p:sp>
      <p:sp>
        <p:nvSpPr>
          <p:cNvPr id="12" name="Freeform 12"/>
          <p:cNvSpPr/>
          <p:nvPr/>
        </p:nvSpPr>
        <p:spPr>
          <a:xfrm>
            <a:off x="167484" y="5302485"/>
            <a:ext cx="3509974" cy="4593021"/>
          </a:xfrm>
          <a:custGeom>
            <a:avLst/>
            <a:gdLst/>
            <a:ahLst/>
            <a:cxnLst/>
            <a:rect l="l" t="t" r="r" b="b"/>
            <a:pathLst>
              <a:path w="3509974" h="4593021">
                <a:moveTo>
                  <a:pt x="0" y="0"/>
                </a:moveTo>
                <a:lnTo>
                  <a:pt x="3509974" y="0"/>
                </a:lnTo>
                <a:lnTo>
                  <a:pt x="3509974" y="4593021"/>
                </a:lnTo>
                <a:lnTo>
                  <a:pt x="0" y="4593021"/>
                </a:lnTo>
                <a:lnTo>
                  <a:pt x="0" y="0"/>
                </a:lnTo>
                <a:close/>
              </a:path>
            </a:pathLst>
          </a:custGeom>
          <a:blipFill>
            <a:blip r:embed="rId12"/>
            <a:stretch>
              <a:fillRect l="-26583" r="-47891"/>
            </a:stretch>
          </a:blipFill>
          <a:ln w="38100" cap="sq">
            <a:solidFill>
              <a:srgbClr val="000000"/>
            </a:solidFill>
            <a:prstDash val="solid"/>
            <a:miter/>
          </a:ln>
        </p:spPr>
        <p:txBody>
          <a:bodyPr/>
          <a:lstStyle/>
          <a:p>
            <a:endParaRPr lang="en-CA"/>
          </a:p>
        </p:txBody>
      </p:sp>
      <p:sp>
        <p:nvSpPr>
          <p:cNvPr id="13" name="Freeform 13"/>
          <p:cNvSpPr/>
          <p:nvPr/>
        </p:nvSpPr>
        <p:spPr>
          <a:xfrm>
            <a:off x="14608726" y="5302485"/>
            <a:ext cx="3318316" cy="4593021"/>
          </a:xfrm>
          <a:custGeom>
            <a:avLst/>
            <a:gdLst/>
            <a:ahLst/>
            <a:cxnLst/>
            <a:rect l="l" t="t" r="r" b="b"/>
            <a:pathLst>
              <a:path w="3318316" h="4593021">
                <a:moveTo>
                  <a:pt x="0" y="0"/>
                </a:moveTo>
                <a:lnTo>
                  <a:pt x="3318316" y="0"/>
                </a:lnTo>
                <a:lnTo>
                  <a:pt x="3318316" y="4593021"/>
                </a:lnTo>
                <a:lnTo>
                  <a:pt x="0" y="4593021"/>
                </a:lnTo>
                <a:lnTo>
                  <a:pt x="0" y="0"/>
                </a:lnTo>
                <a:close/>
              </a:path>
            </a:pathLst>
          </a:custGeom>
          <a:blipFill>
            <a:blip r:embed="rId13"/>
            <a:stretch>
              <a:fillRect l="-39007" t="-17890" r="-70487" b="-7910"/>
            </a:stretch>
          </a:blipFill>
          <a:ln w="38100" cap="sq">
            <a:solidFill>
              <a:srgbClr val="000000"/>
            </a:solidFill>
            <a:prstDash val="solid"/>
            <a:miter/>
          </a:ln>
        </p:spPr>
        <p:txBody>
          <a:bodyPr/>
          <a:lstStyle/>
          <a:p>
            <a:endParaRPr lang="en-CA"/>
          </a:p>
        </p:txBody>
      </p:sp>
      <p:sp>
        <p:nvSpPr>
          <p:cNvPr id="14" name="TextBox 14"/>
          <p:cNvSpPr txBox="1"/>
          <p:nvPr/>
        </p:nvSpPr>
        <p:spPr>
          <a:xfrm>
            <a:off x="1600200" y="4245210"/>
            <a:ext cx="15316200" cy="983090"/>
          </a:xfrm>
          <a:prstGeom prst="rect">
            <a:avLst/>
          </a:prstGeom>
        </p:spPr>
        <p:txBody>
          <a:bodyPr wrap="square" lIns="0" tIns="0" rIns="0" bIns="0" rtlCol="0" anchor="t">
            <a:spAutoFit/>
          </a:bodyPr>
          <a:lstStyle/>
          <a:p>
            <a:pPr algn="ctr">
              <a:lnSpc>
                <a:spcPts val="8400"/>
              </a:lnSpc>
              <a:spcBef>
                <a:spcPct val="0"/>
              </a:spcBef>
            </a:pPr>
            <a:r>
              <a:rPr lang="en-US" sz="6000" b="1" dirty="0" err="1">
                <a:solidFill>
                  <a:srgbClr val="000000"/>
                </a:solidFill>
                <a:latin typeface="Arimo Bold"/>
                <a:ea typeface="Arimo Bold"/>
                <a:cs typeface="Arimo Bold"/>
                <a:sym typeface="Arimo Bold"/>
              </a:rPr>
              <a:t>Niskamij</a:t>
            </a:r>
            <a:r>
              <a:rPr lang="en-US" sz="6000" b="1" dirty="0">
                <a:solidFill>
                  <a:srgbClr val="000000"/>
                </a:solidFill>
                <a:latin typeface="Arimo Bold"/>
                <a:ea typeface="Arimo Bold"/>
                <a:cs typeface="Arimo Bold"/>
                <a:sym typeface="Arimo Bold"/>
              </a:rPr>
              <a:t> (My Grandfather)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66" b="-3666"/>
            </a:stretch>
          </a:blipFill>
        </p:spPr>
        <p:txBody>
          <a:bodyPr/>
          <a:lstStyle/>
          <a:p>
            <a:endParaRPr lang="en-CA"/>
          </a:p>
        </p:txBody>
      </p:sp>
      <p:sp>
        <p:nvSpPr>
          <p:cNvPr id="3" name="Freeform 3"/>
          <p:cNvSpPr/>
          <p:nvPr/>
        </p:nvSpPr>
        <p:spPr>
          <a:xfrm>
            <a:off x="8121699" y="412861"/>
            <a:ext cx="3326349" cy="6368660"/>
          </a:xfrm>
          <a:custGeom>
            <a:avLst/>
            <a:gdLst/>
            <a:ahLst/>
            <a:cxnLst/>
            <a:rect l="l" t="t" r="r" b="b"/>
            <a:pathLst>
              <a:path w="3326349" h="6368660">
                <a:moveTo>
                  <a:pt x="0" y="0"/>
                </a:moveTo>
                <a:lnTo>
                  <a:pt x="3326349" y="0"/>
                </a:lnTo>
                <a:lnTo>
                  <a:pt x="3326349" y="6368660"/>
                </a:lnTo>
                <a:lnTo>
                  <a:pt x="0" y="6368660"/>
                </a:lnTo>
                <a:lnTo>
                  <a:pt x="0" y="0"/>
                </a:lnTo>
                <a:close/>
              </a:path>
            </a:pathLst>
          </a:custGeom>
          <a:blipFill>
            <a:blip r:embed="rId3"/>
            <a:stretch>
              <a:fillRect b="-17400"/>
            </a:stretch>
          </a:blipFill>
          <a:ln w="38100" cap="sq">
            <a:solidFill>
              <a:srgbClr val="000000"/>
            </a:solidFill>
            <a:prstDash val="solid"/>
            <a:miter/>
          </a:ln>
        </p:spPr>
        <p:txBody>
          <a:bodyPr/>
          <a:lstStyle/>
          <a:p>
            <a:endParaRPr lang="en-CA"/>
          </a:p>
        </p:txBody>
      </p:sp>
      <p:sp>
        <p:nvSpPr>
          <p:cNvPr id="4" name="Freeform 4"/>
          <p:cNvSpPr/>
          <p:nvPr/>
        </p:nvSpPr>
        <p:spPr>
          <a:xfrm>
            <a:off x="12403433" y="5016979"/>
            <a:ext cx="5540252" cy="4983328"/>
          </a:xfrm>
          <a:custGeom>
            <a:avLst/>
            <a:gdLst/>
            <a:ahLst/>
            <a:cxnLst/>
            <a:rect l="l" t="t" r="r" b="b"/>
            <a:pathLst>
              <a:path w="5540252" h="4983328">
                <a:moveTo>
                  <a:pt x="0" y="0"/>
                </a:moveTo>
                <a:lnTo>
                  <a:pt x="5540252" y="0"/>
                </a:lnTo>
                <a:lnTo>
                  <a:pt x="5540252" y="4983328"/>
                </a:lnTo>
                <a:lnTo>
                  <a:pt x="0" y="4983328"/>
                </a:lnTo>
                <a:lnTo>
                  <a:pt x="0" y="0"/>
                </a:lnTo>
                <a:close/>
              </a:path>
            </a:pathLst>
          </a:custGeom>
          <a:blipFill>
            <a:blip r:embed="rId4"/>
            <a:stretch>
              <a:fillRect t="-13420"/>
            </a:stretch>
          </a:blipFill>
          <a:ln w="38100" cap="sq">
            <a:solidFill>
              <a:srgbClr val="000000"/>
            </a:solidFill>
            <a:prstDash val="solid"/>
            <a:miter/>
          </a:ln>
        </p:spPr>
        <p:txBody>
          <a:bodyPr/>
          <a:lstStyle/>
          <a:p>
            <a:endParaRPr lang="en-CA"/>
          </a:p>
        </p:txBody>
      </p:sp>
      <p:sp>
        <p:nvSpPr>
          <p:cNvPr id="5" name="Freeform 5"/>
          <p:cNvSpPr/>
          <p:nvPr/>
        </p:nvSpPr>
        <p:spPr>
          <a:xfrm>
            <a:off x="368730" y="5877088"/>
            <a:ext cx="3545939" cy="4123220"/>
          </a:xfrm>
          <a:custGeom>
            <a:avLst/>
            <a:gdLst/>
            <a:ahLst/>
            <a:cxnLst/>
            <a:rect l="l" t="t" r="r" b="b"/>
            <a:pathLst>
              <a:path w="3545939" h="4123220">
                <a:moveTo>
                  <a:pt x="0" y="0"/>
                </a:moveTo>
                <a:lnTo>
                  <a:pt x="3545938" y="0"/>
                </a:lnTo>
                <a:lnTo>
                  <a:pt x="3545938" y="4123219"/>
                </a:lnTo>
                <a:lnTo>
                  <a:pt x="0" y="4123219"/>
                </a:lnTo>
                <a:lnTo>
                  <a:pt x="0" y="0"/>
                </a:lnTo>
                <a:close/>
              </a:path>
            </a:pathLst>
          </a:custGeom>
          <a:blipFill>
            <a:blip r:embed="rId5"/>
            <a:stretch>
              <a:fillRect t="-14665"/>
            </a:stretch>
          </a:blipFill>
          <a:ln w="38100" cap="sq">
            <a:solidFill>
              <a:srgbClr val="000000"/>
            </a:solidFill>
            <a:prstDash val="solid"/>
            <a:miter/>
          </a:ln>
        </p:spPr>
        <p:txBody>
          <a:bodyPr/>
          <a:lstStyle/>
          <a:p>
            <a:endParaRPr lang="en-CA"/>
          </a:p>
        </p:txBody>
      </p:sp>
      <p:sp>
        <p:nvSpPr>
          <p:cNvPr id="6" name="Freeform 6"/>
          <p:cNvSpPr/>
          <p:nvPr/>
        </p:nvSpPr>
        <p:spPr>
          <a:xfrm>
            <a:off x="11790948" y="412861"/>
            <a:ext cx="6152736" cy="4128097"/>
          </a:xfrm>
          <a:custGeom>
            <a:avLst/>
            <a:gdLst/>
            <a:ahLst/>
            <a:cxnLst/>
            <a:rect l="l" t="t" r="r" b="b"/>
            <a:pathLst>
              <a:path w="6152736" h="4128097">
                <a:moveTo>
                  <a:pt x="0" y="0"/>
                </a:moveTo>
                <a:lnTo>
                  <a:pt x="6152737" y="0"/>
                </a:lnTo>
                <a:lnTo>
                  <a:pt x="6152737" y="4128097"/>
                </a:lnTo>
                <a:lnTo>
                  <a:pt x="0" y="4128097"/>
                </a:lnTo>
                <a:lnTo>
                  <a:pt x="0" y="0"/>
                </a:lnTo>
                <a:close/>
              </a:path>
            </a:pathLst>
          </a:custGeom>
          <a:blipFill>
            <a:blip r:embed="rId6"/>
            <a:stretch>
              <a:fillRect l="-4449" t="-8498" r="-10875" b="-8464"/>
            </a:stretch>
          </a:blipFill>
          <a:ln w="38100" cap="sq">
            <a:solidFill>
              <a:srgbClr val="000000"/>
            </a:solidFill>
            <a:prstDash val="solid"/>
            <a:miter/>
          </a:ln>
        </p:spPr>
        <p:txBody>
          <a:bodyPr/>
          <a:lstStyle/>
          <a:p>
            <a:endParaRPr lang="en-CA"/>
          </a:p>
        </p:txBody>
      </p:sp>
      <p:sp>
        <p:nvSpPr>
          <p:cNvPr id="7" name="Freeform 7"/>
          <p:cNvSpPr/>
          <p:nvPr/>
        </p:nvSpPr>
        <p:spPr>
          <a:xfrm>
            <a:off x="368730" y="412861"/>
            <a:ext cx="7410069" cy="4831983"/>
          </a:xfrm>
          <a:custGeom>
            <a:avLst/>
            <a:gdLst/>
            <a:ahLst/>
            <a:cxnLst/>
            <a:rect l="l" t="t" r="r" b="b"/>
            <a:pathLst>
              <a:path w="7410069" h="4831983">
                <a:moveTo>
                  <a:pt x="0" y="0"/>
                </a:moveTo>
                <a:lnTo>
                  <a:pt x="7410069" y="0"/>
                </a:lnTo>
                <a:lnTo>
                  <a:pt x="7410069" y="4831982"/>
                </a:lnTo>
                <a:lnTo>
                  <a:pt x="0" y="4831982"/>
                </a:lnTo>
                <a:lnTo>
                  <a:pt x="0" y="0"/>
                </a:lnTo>
                <a:close/>
              </a:path>
            </a:pathLst>
          </a:custGeom>
          <a:blipFill>
            <a:blip r:embed="rId7"/>
            <a:stretch>
              <a:fillRect/>
            </a:stretch>
          </a:blipFill>
          <a:ln w="38100" cap="sq">
            <a:solidFill>
              <a:srgbClr val="000000"/>
            </a:solidFill>
            <a:prstDash val="solid"/>
            <a:miter/>
          </a:ln>
        </p:spPr>
        <p:txBody>
          <a:bodyPr/>
          <a:lstStyle/>
          <a:p>
            <a:endParaRPr lang="en-CA"/>
          </a:p>
        </p:txBody>
      </p:sp>
      <p:sp>
        <p:nvSpPr>
          <p:cNvPr id="8" name="Freeform 8"/>
          <p:cNvSpPr/>
          <p:nvPr/>
        </p:nvSpPr>
        <p:spPr>
          <a:xfrm>
            <a:off x="4256705" y="5877088"/>
            <a:ext cx="3522094" cy="4123220"/>
          </a:xfrm>
          <a:custGeom>
            <a:avLst/>
            <a:gdLst/>
            <a:ahLst/>
            <a:cxnLst/>
            <a:rect l="l" t="t" r="r" b="b"/>
            <a:pathLst>
              <a:path w="3522094" h="4123220">
                <a:moveTo>
                  <a:pt x="0" y="0"/>
                </a:moveTo>
                <a:lnTo>
                  <a:pt x="3522094" y="0"/>
                </a:lnTo>
                <a:lnTo>
                  <a:pt x="3522094" y="4123219"/>
                </a:lnTo>
                <a:lnTo>
                  <a:pt x="0" y="4123219"/>
                </a:lnTo>
                <a:lnTo>
                  <a:pt x="0" y="0"/>
                </a:lnTo>
                <a:close/>
              </a:path>
            </a:pathLst>
          </a:custGeom>
          <a:blipFill>
            <a:blip r:embed="rId8"/>
            <a:stretch>
              <a:fillRect l="-1216" r="-1216"/>
            </a:stretch>
          </a:blipFill>
          <a:ln w="38100" cap="sq">
            <a:solidFill>
              <a:srgbClr val="000000"/>
            </a:solidFill>
            <a:prstDash val="solid"/>
            <a:miter/>
          </a:ln>
        </p:spPr>
        <p:txBody>
          <a:bodyPr/>
          <a:lstStyle/>
          <a:p>
            <a:endParaRPr lang="en-CA"/>
          </a:p>
        </p:txBody>
      </p:sp>
      <p:sp>
        <p:nvSpPr>
          <p:cNvPr id="9" name="Freeform 9"/>
          <p:cNvSpPr/>
          <p:nvPr/>
        </p:nvSpPr>
        <p:spPr>
          <a:xfrm>
            <a:off x="7992912" y="7059936"/>
            <a:ext cx="4200970" cy="2940372"/>
          </a:xfrm>
          <a:custGeom>
            <a:avLst/>
            <a:gdLst/>
            <a:ahLst/>
            <a:cxnLst/>
            <a:rect l="l" t="t" r="r" b="b"/>
            <a:pathLst>
              <a:path w="4200970" h="2940372">
                <a:moveTo>
                  <a:pt x="0" y="0"/>
                </a:moveTo>
                <a:lnTo>
                  <a:pt x="4200971" y="0"/>
                </a:lnTo>
                <a:lnTo>
                  <a:pt x="4200971" y="2940371"/>
                </a:lnTo>
                <a:lnTo>
                  <a:pt x="0" y="2940371"/>
                </a:lnTo>
                <a:lnTo>
                  <a:pt x="0" y="0"/>
                </a:lnTo>
                <a:close/>
              </a:path>
            </a:pathLst>
          </a:custGeom>
          <a:blipFill>
            <a:blip r:embed="rId9"/>
            <a:stretch>
              <a:fillRect l="-12215" r="-12215"/>
            </a:stretch>
          </a:blipFill>
          <a:ln w="38100" cap="sq">
            <a:solidFill>
              <a:srgbClr val="000000"/>
            </a:solidFill>
            <a:prstDash val="solid"/>
            <a:miter/>
          </a:ln>
        </p:spPr>
        <p:txBody>
          <a:bodyPr/>
          <a:lstStyle/>
          <a:p>
            <a:endParaRPr lang="en-CA"/>
          </a:p>
        </p:txBody>
      </p:sp>
      <p:sp>
        <p:nvSpPr>
          <p:cNvPr id="10" name="TextBox 10"/>
          <p:cNvSpPr txBox="1"/>
          <p:nvPr/>
        </p:nvSpPr>
        <p:spPr>
          <a:xfrm>
            <a:off x="2574351" y="5029200"/>
            <a:ext cx="2998827" cy="873126"/>
          </a:xfrm>
          <a:prstGeom prst="rect">
            <a:avLst/>
          </a:prstGeom>
        </p:spPr>
        <p:txBody>
          <a:bodyPr lIns="0" tIns="0" rIns="0" bIns="0" rtlCol="0" anchor="t">
            <a:spAutoFit/>
          </a:bodyPr>
          <a:lstStyle/>
          <a:p>
            <a:pPr algn="ctr">
              <a:lnSpc>
                <a:spcPts val="6999"/>
              </a:lnSpc>
              <a:spcBef>
                <a:spcPct val="0"/>
              </a:spcBef>
            </a:pPr>
            <a:r>
              <a:rPr lang="en-US" sz="4999" b="1">
                <a:solidFill>
                  <a:srgbClr val="000000"/>
                </a:solidFill>
                <a:latin typeface="Arimo Bold"/>
                <a:ea typeface="Arimo Bold"/>
                <a:cs typeface="Arimo Bold"/>
                <a:sym typeface="Arimo Bold"/>
              </a:rPr>
              <a:t>Gathering</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66" b="-3666"/>
            </a:stretch>
          </a:blipFill>
        </p:spPr>
        <p:txBody>
          <a:bodyPr/>
          <a:lstStyle/>
          <a:p>
            <a:endParaRPr lang="en-CA"/>
          </a:p>
        </p:txBody>
      </p:sp>
      <p:sp>
        <p:nvSpPr>
          <p:cNvPr id="3" name="Freeform 3"/>
          <p:cNvSpPr/>
          <p:nvPr/>
        </p:nvSpPr>
        <p:spPr>
          <a:xfrm>
            <a:off x="1029475" y="344464"/>
            <a:ext cx="3875076" cy="3705980"/>
          </a:xfrm>
          <a:custGeom>
            <a:avLst/>
            <a:gdLst/>
            <a:ahLst/>
            <a:cxnLst/>
            <a:rect l="l" t="t" r="r" b="b"/>
            <a:pathLst>
              <a:path w="3875076" h="3705980">
                <a:moveTo>
                  <a:pt x="0" y="0"/>
                </a:moveTo>
                <a:lnTo>
                  <a:pt x="3875076" y="0"/>
                </a:lnTo>
                <a:lnTo>
                  <a:pt x="3875076" y="3705980"/>
                </a:lnTo>
                <a:lnTo>
                  <a:pt x="0" y="3705980"/>
                </a:lnTo>
                <a:lnTo>
                  <a:pt x="0" y="0"/>
                </a:lnTo>
                <a:close/>
              </a:path>
            </a:pathLst>
          </a:custGeom>
          <a:blipFill>
            <a:blip r:embed="rId3"/>
            <a:stretch>
              <a:fillRect b="-30288"/>
            </a:stretch>
          </a:blipFill>
          <a:ln w="38100" cap="sq">
            <a:solidFill>
              <a:srgbClr val="000000"/>
            </a:solidFill>
            <a:prstDash val="solid"/>
            <a:miter/>
          </a:ln>
        </p:spPr>
        <p:txBody>
          <a:bodyPr/>
          <a:lstStyle/>
          <a:p>
            <a:endParaRPr lang="en-CA"/>
          </a:p>
        </p:txBody>
      </p:sp>
      <p:sp>
        <p:nvSpPr>
          <p:cNvPr id="4" name="Freeform 4"/>
          <p:cNvSpPr/>
          <p:nvPr/>
        </p:nvSpPr>
        <p:spPr>
          <a:xfrm>
            <a:off x="12828621" y="4773847"/>
            <a:ext cx="4633896" cy="5223620"/>
          </a:xfrm>
          <a:custGeom>
            <a:avLst/>
            <a:gdLst/>
            <a:ahLst/>
            <a:cxnLst/>
            <a:rect l="l" t="t" r="r" b="b"/>
            <a:pathLst>
              <a:path w="4633896" h="5223620">
                <a:moveTo>
                  <a:pt x="0" y="0"/>
                </a:moveTo>
                <a:lnTo>
                  <a:pt x="4633895" y="0"/>
                </a:lnTo>
                <a:lnTo>
                  <a:pt x="4633895" y="5223620"/>
                </a:lnTo>
                <a:lnTo>
                  <a:pt x="0" y="5223620"/>
                </a:lnTo>
                <a:lnTo>
                  <a:pt x="0" y="0"/>
                </a:lnTo>
                <a:close/>
              </a:path>
            </a:pathLst>
          </a:custGeom>
          <a:blipFill>
            <a:blip r:embed="rId4"/>
            <a:stretch>
              <a:fillRect t="-12190" b="-12607"/>
            </a:stretch>
          </a:blipFill>
          <a:ln w="38100" cap="sq">
            <a:solidFill>
              <a:srgbClr val="000000"/>
            </a:solidFill>
            <a:prstDash val="solid"/>
            <a:miter/>
          </a:ln>
        </p:spPr>
        <p:txBody>
          <a:bodyPr/>
          <a:lstStyle/>
          <a:p>
            <a:endParaRPr lang="en-CA"/>
          </a:p>
        </p:txBody>
      </p:sp>
      <p:sp>
        <p:nvSpPr>
          <p:cNvPr id="5" name="Freeform 5"/>
          <p:cNvSpPr/>
          <p:nvPr/>
        </p:nvSpPr>
        <p:spPr>
          <a:xfrm>
            <a:off x="11566109" y="344464"/>
            <a:ext cx="6336548" cy="3705980"/>
          </a:xfrm>
          <a:custGeom>
            <a:avLst/>
            <a:gdLst/>
            <a:ahLst/>
            <a:cxnLst/>
            <a:rect l="l" t="t" r="r" b="b"/>
            <a:pathLst>
              <a:path w="6336548" h="3705980">
                <a:moveTo>
                  <a:pt x="0" y="0"/>
                </a:moveTo>
                <a:lnTo>
                  <a:pt x="6336549" y="0"/>
                </a:lnTo>
                <a:lnTo>
                  <a:pt x="6336549" y="3705980"/>
                </a:lnTo>
                <a:lnTo>
                  <a:pt x="0" y="3705980"/>
                </a:lnTo>
                <a:lnTo>
                  <a:pt x="0" y="0"/>
                </a:lnTo>
                <a:close/>
              </a:path>
            </a:pathLst>
          </a:custGeom>
          <a:blipFill>
            <a:blip r:embed="rId5"/>
            <a:stretch>
              <a:fillRect t="-16413"/>
            </a:stretch>
          </a:blipFill>
          <a:ln w="38100" cap="sq">
            <a:solidFill>
              <a:srgbClr val="000000"/>
            </a:solidFill>
            <a:prstDash val="solid"/>
            <a:miter/>
          </a:ln>
        </p:spPr>
        <p:txBody>
          <a:bodyPr/>
          <a:lstStyle/>
          <a:p>
            <a:endParaRPr lang="en-CA"/>
          </a:p>
        </p:txBody>
      </p:sp>
      <p:sp>
        <p:nvSpPr>
          <p:cNvPr id="6" name="Freeform 6"/>
          <p:cNvSpPr/>
          <p:nvPr/>
        </p:nvSpPr>
        <p:spPr>
          <a:xfrm>
            <a:off x="5399851" y="344464"/>
            <a:ext cx="5670959" cy="3933433"/>
          </a:xfrm>
          <a:custGeom>
            <a:avLst/>
            <a:gdLst/>
            <a:ahLst/>
            <a:cxnLst/>
            <a:rect l="l" t="t" r="r" b="b"/>
            <a:pathLst>
              <a:path w="5670959" h="3933433">
                <a:moveTo>
                  <a:pt x="0" y="0"/>
                </a:moveTo>
                <a:lnTo>
                  <a:pt x="5670958" y="0"/>
                </a:lnTo>
                <a:lnTo>
                  <a:pt x="5670958" y="3933433"/>
                </a:lnTo>
                <a:lnTo>
                  <a:pt x="0" y="3933433"/>
                </a:lnTo>
                <a:lnTo>
                  <a:pt x="0" y="0"/>
                </a:lnTo>
                <a:close/>
              </a:path>
            </a:pathLst>
          </a:custGeom>
          <a:blipFill>
            <a:blip r:embed="rId6"/>
            <a:stretch>
              <a:fillRect t="-4625" r="-1036" b="-4625"/>
            </a:stretch>
          </a:blipFill>
          <a:ln w="38100" cap="sq">
            <a:solidFill>
              <a:srgbClr val="000000"/>
            </a:solidFill>
            <a:prstDash val="solid"/>
            <a:miter/>
          </a:ln>
        </p:spPr>
        <p:txBody>
          <a:bodyPr/>
          <a:lstStyle/>
          <a:p>
            <a:endParaRPr lang="en-CA"/>
          </a:p>
        </p:txBody>
      </p:sp>
      <p:sp>
        <p:nvSpPr>
          <p:cNvPr id="7" name="Freeform 7"/>
          <p:cNvSpPr/>
          <p:nvPr/>
        </p:nvSpPr>
        <p:spPr>
          <a:xfrm>
            <a:off x="566763" y="4789166"/>
            <a:ext cx="4337787" cy="5208301"/>
          </a:xfrm>
          <a:custGeom>
            <a:avLst/>
            <a:gdLst/>
            <a:ahLst/>
            <a:cxnLst/>
            <a:rect l="l" t="t" r="r" b="b"/>
            <a:pathLst>
              <a:path w="4337787" h="5208301">
                <a:moveTo>
                  <a:pt x="0" y="0"/>
                </a:moveTo>
                <a:lnTo>
                  <a:pt x="4337788" y="0"/>
                </a:lnTo>
                <a:lnTo>
                  <a:pt x="4337788" y="5208301"/>
                </a:lnTo>
                <a:lnTo>
                  <a:pt x="0" y="5208301"/>
                </a:lnTo>
                <a:lnTo>
                  <a:pt x="0" y="0"/>
                </a:lnTo>
                <a:close/>
              </a:path>
            </a:pathLst>
          </a:custGeom>
          <a:blipFill>
            <a:blip r:embed="rId7"/>
            <a:stretch>
              <a:fillRect t="-11510"/>
            </a:stretch>
          </a:blipFill>
          <a:ln w="38100" cap="sq">
            <a:solidFill>
              <a:srgbClr val="000000"/>
            </a:solidFill>
            <a:prstDash val="solid"/>
            <a:miter/>
          </a:ln>
        </p:spPr>
        <p:txBody>
          <a:bodyPr/>
          <a:lstStyle/>
          <a:p>
            <a:endParaRPr lang="en-CA"/>
          </a:p>
        </p:txBody>
      </p:sp>
      <p:sp>
        <p:nvSpPr>
          <p:cNvPr id="8" name="Freeform 8"/>
          <p:cNvSpPr/>
          <p:nvPr/>
        </p:nvSpPr>
        <p:spPr>
          <a:xfrm>
            <a:off x="5496100" y="4940990"/>
            <a:ext cx="6741971" cy="5056478"/>
          </a:xfrm>
          <a:custGeom>
            <a:avLst/>
            <a:gdLst/>
            <a:ahLst/>
            <a:cxnLst/>
            <a:rect l="l" t="t" r="r" b="b"/>
            <a:pathLst>
              <a:path w="6741971" h="5056478">
                <a:moveTo>
                  <a:pt x="0" y="0"/>
                </a:moveTo>
                <a:lnTo>
                  <a:pt x="6741971" y="0"/>
                </a:lnTo>
                <a:lnTo>
                  <a:pt x="6741971" y="5056477"/>
                </a:lnTo>
                <a:lnTo>
                  <a:pt x="0" y="5056477"/>
                </a:lnTo>
                <a:lnTo>
                  <a:pt x="0" y="0"/>
                </a:lnTo>
                <a:close/>
              </a:path>
            </a:pathLst>
          </a:custGeom>
          <a:blipFill>
            <a:blip r:embed="rId8"/>
            <a:stretch>
              <a:fillRect/>
            </a:stretch>
          </a:blipFill>
          <a:ln w="38100" cap="sq">
            <a:solidFill>
              <a:srgbClr val="000000"/>
            </a:solidFill>
            <a:prstDash val="solid"/>
            <a:miter/>
          </a:ln>
        </p:spPr>
        <p:txBody>
          <a:bodyPr/>
          <a:lstStyle/>
          <a:p>
            <a:endParaRPr lang="en-CA"/>
          </a:p>
        </p:txBody>
      </p:sp>
      <p:sp>
        <p:nvSpPr>
          <p:cNvPr id="9" name="TextBox 9"/>
          <p:cNvSpPr txBox="1"/>
          <p:nvPr/>
        </p:nvSpPr>
        <p:spPr>
          <a:xfrm>
            <a:off x="5797416" y="4067864"/>
            <a:ext cx="6139339" cy="873126"/>
          </a:xfrm>
          <a:prstGeom prst="rect">
            <a:avLst/>
          </a:prstGeom>
        </p:spPr>
        <p:txBody>
          <a:bodyPr lIns="0" tIns="0" rIns="0" bIns="0" rtlCol="0" anchor="t">
            <a:spAutoFit/>
          </a:bodyPr>
          <a:lstStyle/>
          <a:p>
            <a:pPr algn="ctr">
              <a:lnSpc>
                <a:spcPts val="6999"/>
              </a:lnSpc>
              <a:spcBef>
                <a:spcPct val="0"/>
              </a:spcBef>
            </a:pPr>
            <a:r>
              <a:rPr lang="en-US" sz="4999" b="1">
                <a:solidFill>
                  <a:srgbClr val="000000"/>
                </a:solidFill>
                <a:latin typeface="Arimo Bold"/>
                <a:ea typeface="Arimo Bold"/>
                <a:cs typeface="Arimo Bold"/>
                <a:sym typeface="Arimo Bold"/>
              </a:rPr>
              <a:t>Flat Bay Way Of Life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66" b="-3666"/>
            </a:stretch>
          </a:blipFill>
        </p:spPr>
        <p:txBody>
          <a:bodyPr/>
          <a:lstStyle/>
          <a:p>
            <a:endParaRPr lang="en-CA"/>
          </a:p>
        </p:txBody>
      </p:sp>
      <p:sp>
        <p:nvSpPr>
          <p:cNvPr id="3" name="Freeform 3"/>
          <p:cNvSpPr/>
          <p:nvPr/>
        </p:nvSpPr>
        <p:spPr>
          <a:xfrm>
            <a:off x="9467571" y="5370588"/>
            <a:ext cx="8094224" cy="4557807"/>
          </a:xfrm>
          <a:custGeom>
            <a:avLst/>
            <a:gdLst/>
            <a:ahLst/>
            <a:cxnLst/>
            <a:rect l="l" t="t" r="r" b="b"/>
            <a:pathLst>
              <a:path w="8094224" h="4557807">
                <a:moveTo>
                  <a:pt x="0" y="0"/>
                </a:moveTo>
                <a:lnTo>
                  <a:pt x="8094224" y="0"/>
                </a:lnTo>
                <a:lnTo>
                  <a:pt x="8094224" y="4557807"/>
                </a:lnTo>
                <a:lnTo>
                  <a:pt x="0" y="4557807"/>
                </a:lnTo>
                <a:lnTo>
                  <a:pt x="0" y="0"/>
                </a:lnTo>
                <a:close/>
              </a:path>
            </a:pathLst>
          </a:custGeom>
          <a:blipFill>
            <a:blip r:embed="rId3"/>
            <a:stretch>
              <a:fillRect l="-280" t="-23264" b="-2807"/>
            </a:stretch>
          </a:blipFill>
          <a:ln w="38100" cap="sq">
            <a:solidFill>
              <a:srgbClr val="000000"/>
            </a:solidFill>
            <a:prstDash val="solid"/>
            <a:miter/>
          </a:ln>
        </p:spPr>
        <p:txBody>
          <a:bodyPr/>
          <a:lstStyle/>
          <a:p>
            <a:endParaRPr lang="en-CA"/>
          </a:p>
        </p:txBody>
      </p:sp>
      <p:sp>
        <p:nvSpPr>
          <p:cNvPr id="4" name="Freeform 4"/>
          <p:cNvSpPr/>
          <p:nvPr/>
        </p:nvSpPr>
        <p:spPr>
          <a:xfrm>
            <a:off x="631295" y="591749"/>
            <a:ext cx="8138009" cy="4551751"/>
          </a:xfrm>
          <a:custGeom>
            <a:avLst/>
            <a:gdLst/>
            <a:ahLst/>
            <a:cxnLst/>
            <a:rect l="l" t="t" r="r" b="b"/>
            <a:pathLst>
              <a:path w="8138009" h="4551751">
                <a:moveTo>
                  <a:pt x="0" y="0"/>
                </a:moveTo>
                <a:lnTo>
                  <a:pt x="8138009" y="0"/>
                </a:lnTo>
                <a:lnTo>
                  <a:pt x="8138009" y="4551751"/>
                </a:lnTo>
                <a:lnTo>
                  <a:pt x="0" y="4551751"/>
                </a:lnTo>
                <a:lnTo>
                  <a:pt x="0" y="0"/>
                </a:lnTo>
                <a:close/>
              </a:path>
            </a:pathLst>
          </a:custGeom>
          <a:blipFill>
            <a:blip r:embed="rId4"/>
            <a:stretch>
              <a:fillRect t="-4639" b="-142"/>
            </a:stretch>
          </a:blipFill>
          <a:ln w="38100" cap="sq">
            <a:solidFill>
              <a:srgbClr val="000000"/>
            </a:solidFill>
            <a:prstDash val="solid"/>
            <a:miter/>
          </a:ln>
        </p:spPr>
        <p:txBody>
          <a:bodyPr/>
          <a:lstStyle/>
          <a:p>
            <a:endParaRPr lang="en-CA"/>
          </a:p>
        </p:txBody>
      </p:sp>
      <p:grpSp>
        <p:nvGrpSpPr>
          <p:cNvPr id="5" name="Group 5"/>
          <p:cNvGrpSpPr/>
          <p:nvPr/>
        </p:nvGrpSpPr>
        <p:grpSpPr>
          <a:xfrm>
            <a:off x="9422153" y="455495"/>
            <a:ext cx="8094224" cy="2404835"/>
            <a:chOff x="0" y="0"/>
            <a:chExt cx="2131812" cy="633372"/>
          </a:xfrm>
        </p:grpSpPr>
        <p:sp>
          <p:nvSpPr>
            <p:cNvPr id="6" name="Freeform 6"/>
            <p:cNvSpPr/>
            <p:nvPr/>
          </p:nvSpPr>
          <p:spPr>
            <a:xfrm>
              <a:off x="0" y="0"/>
              <a:ext cx="2131812" cy="633372"/>
            </a:xfrm>
            <a:custGeom>
              <a:avLst/>
              <a:gdLst/>
              <a:ahLst/>
              <a:cxnLst/>
              <a:rect l="l" t="t" r="r" b="b"/>
              <a:pathLst>
                <a:path w="2131812" h="633372">
                  <a:moveTo>
                    <a:pt x="19129" y="0"/>
                  </a:moveTo>
                  <a:lnTo>
                    <a:pt x="2112683" y="0"/>
                  </a:lnTo>
                  <a:cubicBezTo>
                    <a:pt x="2117756" y="0"/>
                    <a:pt x="2122622" y="2015"/>
                    <a:pt x="2126209" y="5603"/>
                  </a:cubicBezTo>
                  <a:cubicBezTo>
                    <a:pt x="2129797" y="9190"/>
                    <a:pt x="2131812" y="14056"/>
                    <a:pt x="2131812" y="19129"/>
                  </a:cubicBezTo>
                  <a:lnTo>
                    <a:pt x="2131812" y="614243"/>
                  </a:lnTo>
                  <a:cubicBezTo>
                    <a:pt x="2131812" y="619316"/>
                    <a:pt x="2129797" y="624182"/>
                    <a:pt x="2126209" y="627769"/>
                  </a:cubicBezTo>
                  <a:cubicBezTo>
                    <a:pt x="2122622" y="631357"/>
                    <a:pt x="2117756" y="633372"/>
                    <a:pt x="2112683" y="633372"/>
                  </a:cubicBezTo>
                  <a:lnTo>
                    <a:pt x="19129" y="633372"/>
                  </a:lnTo>
                  <a:cubicBezTo>
                    <a:pt x="14056" y="633372"/>
                    <a:pt x="9190" y="631357"/>
                    <a:pt x="5603" y="627769"/>
                  </a:cubicBezTo>
                  <a:cubicBezTo>
                    <a:pt x="2015" y="624182"/>
                    <a:pt x="0" y="619316"/>
                    <a:pt x="0" y="614243"/>
                  </a:cubicBezTo>
                  <a:lnTo>
                    <a:pt x="0" y="19129"/>
                  </a:lnTo>
                  <a:cubicBezTo>
                    <a:pt x="0" y="14056"/>
                    <a:pt x="2015" y="9190"/>
                    <a:pt x="5603" y="5603"/>
                  </a:cubicBezTo>
                  <a:cubicBezTo>
                    <a:pt x="9190" y="2015"/>
                    <a:pt x="14056" y="0"/>
                    <a:pt x="19129" y="0"/>
                  </a:cubicBezTo>
                  <a:close/>
                </a:path>
              </a:pathLst>
            </a:custGeom>
            <a:gradFill rotWithShape="1">
              <a:gsLst>
                <a:gs pos="0">
                  <a:srgbClr val="FFDE59">
                    <a:alpha val="75000"/>
                  </a:srgbClr>
                </a:gs>
                <a:gs pos="100000">
                  <a:srgbClr val="FF914D">
                    <a:alpha val="75000"/>
                  </a:srgbClr>
                </a:gs>
              </a:gsLst>
              <a:lin ang="0"/>
            </a:gradFill>
            <a:ln w="38100" cap="sq">
              <a:solidFill>
                <a:srgbClr val="000000">
                  <a:alpha val="74902"/>
                </a:srgbClr>
              </a:solidFill>
              <a:prstDash val="solid"/>
              <a:miter/>
            </a:ln>
          </p:spPr>
          <p:txBody>
            <a:bodyPr/>
            <a:lstStyle/>
            <a:p>
              <a:endParaRPr lang="en-CA"/>
            </a:p>
          </p:txBody>
        </p:sp>
        <p:sp>
          <p:nvSpPr>
            <p:cNvPr id="7" name="TextBox 7"/>
            <p:cNvSpPr txBox="1"/>
            <p:nvPr/>
          </p:nvSpPr>
          <p:spPr>
            <a:xfrm>
              <a:off x="0" y="-47625"/>
              <a:ext cx="2131812" cy="680997"/>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631295" y="6446019"/>
            <a:ext cx="8138009" cy="3482376"/>
            <a:chOff x="0" y="0"/>
            <a:chExt cx="2143344" cy="917169"/>
          </a:xfrm>
        </p:grpSpPr>
        <p:sp>
          <p:nvSpPr>
            <p:cNvPr id="9" name="Freeform 9"/>
            <p:cNvSpPr/>
            <p:nvPr/>
          </p:nvSpPr>
          <p:spPr>
            <a:xfrm>
              <a:off x="0" y="0"/>
              <a:ext cx="2143344" cy="917169"/>
            </a:xfrm>
            <a:custGeom>
              <a:avLst/>
              <a:gdLst/>
              <a:ahLst/>
              <a:cxnLst/>
              <a:rect l="l" t="t" r="r" b="b"/>
              <a:pathLst>
                <a:path w="2143344" h="917169">
                  <a:moveTo>
                    <a:pt x="19027" y="0"/>
                  </a:moveTo>
                  <a:lnTo>
                    <a:pt x="2124317" y="0"/>
                  </a:lnTo>
                  <a:cubicBezTo>
                    <a:pt x="2134826" y="0"/>
                    <a:pt x="2143344" y="8518"/>
                    <a:pt x="2143344" y="19027"/>
                  </a:cubicBezTo>
                  <a:lnTo>
                    <a:pt x="2143344" y="898142"/>
                  </a:lnTo>
                  <a:cubicBezTo>
                    <a:pt x="2143344" y="903189"/>
                    <a:pt x="2141339" y="908028"/>
                    <a:pt x="2137771" y="911596"/>
                  </a:cubicBezTo>
                  <a:cubicBezTo>
                    <a:pt x="2134203" y="915164"/>
                    <a:pt x="2129364" y="917169"/>
                    <a:pt x="2124317" y="917169"/>
                  </a:cubicBezTo>
                  <a:lnTo>
                    <a:pt x="19027" y="917169"/>
                  </a:lnTo>
                  <a:cubicBezTo>
                    <a:pt x="8518" y="917169"/>
                    <a:pt x="0" y="908651"/>
                    <a:pt x="0" y="898142"/>
                  </a:cubicBezTo>
                  <a:lnTo>
                    <a:pt x="0" y="19027"/>
                  </a:lnTo>
                  <a:cubicBezTo>
                    <a:pt x="0" y="8518"/>
                    <a:pt x="8518" y="0"/>
                    <a:pt x="19027" y="0"/>
                  </a:cubicBezTo>
                  <a:close/>
                </a:path>
              </a:pathLst>
            </a:custGeom>
            <a:gradFill rotWithShape="1">
              <a:gsLst>
                <a:gs pos="0">
                  <a:srgbClr val="FFDE59">
                    <a:alpha val="75000"/>
                  </a:srgbClr>
                </a:gs>
                <a:gs pos="100000">
                  <a:srgbClr val="FF914D">
                    <a:alpha val="75000"/>
                  </a:srgbClr>
                </a:gs>
              </a:gsLst>
              <a:lin ang="0"/>
            </a:gradFill>
            <a:ln w="38100" cap="sq">
              <a:solidFill>
                <a:srgbClr val="000000">
                  <a:alpha val="74902"/>
                </a:srgbClr>
              </a:solidFill>
              <a:prstDash val="solid"/>
              <a:miter/>
            </a:ln>
          </p:spPr>
          <p:txBody>
            <a:bodyPr/>
            <a:lstStyle/>
            <a:p>
              <a:endParaRPr lang="en-CA"/>
            </a:p>
          </p:txBody>
        </p:sp>
        <p:sp>
          <p:nvSpPr>
            <p:cNvPr id="10" name="TextBox 10"/>
            <p:cNvSpPr txBox="1"/>
            <p:nvPr/>
          </p:nvSpPr>
          <p:spPr>
            <a:xfrm>
              <a:off x="0" y="-47625"/>
              <a:ext cx="2143344" cy="964794"/>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10109000" y="645396"/>
            <a:ext cx="6720532" cy="2085975"/>
          </a:xfrm>
          <a:prstGeom prst="rect">
            <a:avLst/>
          </a:prstGeom>
        </p:spPr>
        <p:txBody>
          <a:bodyPr lIns="0" tIns="0" rIns="0" bIns="0" rtlCol="0" anchor="t">
            <a:spAutoFit/>
          </a:bodyPr>
          <a:lstStyle/>
          <a:p>
            <a:pPr algn="ctr">
              <a:lnSpc>
                <a:spcPts val="4199"/>
              </a:lnSpc>
            </a:pPr>
            <a:r>
              <a:rPr lang="en-US" sz="2999">
                <a:solidFill>
                  <a:srgbClr val="000000"/>
                </a:solidFill>
                <a:latin typeface="Arimo"/>
                <a:ea typeface="Arimo"/>
                <a:cs typeface="Arimo"/>
                <a:sym typeface="Arimo"/>
              </a:rPr>
              <a:t>Flat Bay/St. George’s Youth</a:t>
            </a:r>
          </a:p>
          <a:p>
            <a:pPr algn="ctr">
              <a:lnSpc>
                <a:spcPts val="4199"/>
              </a:lnSpc>
            </a:pPr>
            <a:r>
              <a:rPr lang="en-US" sz="2999">
                <a:solidFill>
                  <a:srgbClr val="000000"/>
                </a:solidFill>
                <a:latin typeface="Arimo"/>
                <a:ea typeface="Arimo"/>
                <a:cs typeface="Arimo"/>
                <a:sym typeface="Arimo"/>
              </a:rPr>
              <a:t>Drummers &amp; Dancers</a:t>
            </a:r>
          </a:p>
          <a:p>
            <a:pPr algn="ctr">
              <a:lnSpc>
                <a:spcPts val="4199"/>
              </a:lnSpc>
            </a:pPr>
            <a:r>
              <a:rPr lang="en-US" sz="2999">
                <a:solidFill>
                  <a:srgbClr val="000000"/>
                </a:solidFill>
                <a:latin typeface="Arimo"/>
                <a:ea typeface="Arimo"/>
                <a:cs typeface="Arimo"/>
                <a:sym typeface="Arimo"/>
              </a:rPr>
              <a:t>Canada Day Celebration</a:t>
            </a:r>
          </a:p>
          <a:p>
            <a:pPr algn="ctr">
              <a:lnSpc>
                <a:spcPts val="4199"/>
              </a:lnSpc>
              <a:spcBef>
                <a:spcPct val="0"/>
              </a:spcBef>
            </a:pPr>
            <a:r>
              <a:rPr lang="en-US" sz="2999">
                <a:solidFill>
                  <a:srgbClr val="000000"/>
                </a:solidFill>
                <a:latin typeface="Arimo"/>
                <a:ea typeface="Arimo"/>
                <a:cs typeface="Arimo"/>
                <a:sym typeface="Arimo"/>
              </a:rPr>
              <a:t>1990s</a:t>
            </a:r>
          </a:p>
        </p:txBody>
      </p:sp>
      <p:sp>
        <p:nvSpPr>
          <p:cNvPr id="12" name="TextBox 12"/>
          <p:cNvSpPr txBox="1"/>
          <p:nvPr/>
        </p:nvSpPr>
        <p:spPr>
          <a:xfrm>
            <a:off x="1373603" y="6536099"/>
            <a:ext cx="6653393" cy="3200400"/>
          </a:xfrm>
          <a:prstGeom prst="rect">
            <a:avLst/>
          </a:prstGeom>
        </p:spPr>
        <p:txBody>
          <a:bodyPr lIns="0" tIns="0" rIns="0" bIns="0" rtlCol="0" anchor="t">
            <a:spAutoFit/>
          </a:bodyPr>
          <a:lstStyle/>
          <a:p>
            <a:pPr algn="ctr">
              <a:lnSpc>
                <a:spcPts val="4200"/>
              </a:lnSpc>
            </a:pPr>
            <a:r>
              <a:rPr lang="en-US" sz="3000">
                <a:solidFill>
                  <a:srgbClr val="000000"/>
                </a:solidFill>
                <a:latin typeface="Arimo"/>
                <a:ea typeface="Arimo"/>
                <a:cs typeface="Arimo"/>
                <a:sym typeface="Arimo"/>
              </a:rPr>
              <a:t>Naming Ceremony Chief Bill Joe</a:t>
            </a:r>
          </a:p>
          <a:p>
            <a:pPr algn="ctr">
              <a:lnSpc>
                <a:spcPts val="4200"/>
              </a:lnSpc>
            </a:pPr>
            <a:r>
              <a:rPr lang="en-US" sz="3000">
                <a:solidFill>
                  <a:srgbClr val="000000"/>
                </a:solidFill>
                <a:latin typeface="Arimo"/>
                <a:ea typeface="Arimo"/>
                <a:cs typeface="Arimo"/>
                <a:sym typeface="Arimo"/>
              </a:rPr>
              <a:t>Chief Don Marshall (Grand)</a:t>
            </a:r>
          </a:p>
          <a:p>
            <a:pPr algn="ctr">
              <a:lnSpc>
                <a:spcPts val="4200"/>
              </a:lnSpc>
            </a:pPr>
            <a:r>
              <a:rPr lang="en-US" sz="3000">
                <a:solidFill>
                  <a:srgbClr val="000000"/>
                </a:solidFill>
                <a:latin typeface="Arimo"/>
                <a:ea typeface="Arimo"/>
                <a:cs typeface="Arimo"/>
                <a:sym typeface="Arimo"/>
              </a:rPr>
              <a:t>Chief Bill Joe</a:t>
            </a:r>
          </a:p>
          <a:p>
            <a:pPr algn="ctr">
              <a:lnSpc>
                <a:spcPts val="4200"/>
              </a:lnSpc>
            </a:pPr>
            <a:r>
              <a:rPr lang="en-US" sz="3000">
                <a:solidFill>
                  <a:srgbClr val="000000"/>
                </a:solidFill>
                <a:latin typeface="Arimo"/>
                <a:ea typeface="Arimo"/>
                <a:cs typeface="Arimo"/>
                <a:sym typeface="Arimo"/>
              </a:rPr>
              <a:t>Calvin White</a:t>
            </a:r>
          </a:p>
          <a:p>
            <a:pPr algn="ctr">
              <a:lnSpc>
                <a:spcPts val="4200"/>
              </a:lnSpc>
            </a:pPr>
            <a:r>
              <a:rPr lang="en-US" sz="3000">
                <a:solidFill>
                  <a:srgbClr val="000000"/>
                </a:solidFill>
                <a:latin typeface="Arimo"/>
                <a:ea typeface="Arimo"/>
                <a:cs typeface="Arimo"/>
                <a:sym typeface="Arimo"/>
              </a:rPr>
              <a:t>Jerry Wentzell</a:t>
            </a:r>
          </a:p>
          <a:p>
            <a:pPr algn="ctr">
              <a:lnSpc>
                <a:spcPts val="4200"/>
              </a:lnSpc>
              <a:spcBef>
                <a:spcPct val="0"/>
              </a:spcBef>
            </a:pPr>
            <a:r>
              <a:rPr lang="en-US" sz="3000">
                <a:solidFill>
                  <a:srgbClr val="000000"/>
                </a:solidFill>
                <a:latin typeface="Arimo"/>
                <a:ea typeface="Arimo"/>
                <a:cs typeface="Arimo"/>
                <a:sym typeface="Arimo"/>
              </a:rPr>
              <a:t>1975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66" b="-3666"/>
            </a:stretch>
          </a:blipFill>
        </p:spPr>
        <p:txBody>
          <a:bodyPr/>
          <a:lstStyle/>
          <a:p>
            <a:endParaRPr lang="en-CA"/>
          </a:p>
        </p:txBody>
      </p:sp>
      <p:sp>
        <p:nvSpPr>
          <p:cNvPr id="3" name="Freeform 3"/>
          <p:cNvSpPr/>
          <p:nvPr/>
        </p:nvSpPr>
        <p:spPr>
          <a:xfrm>
            <a:off x="6216778" y="498458"/>
            <a:ext cx="6929941" cy="9256618"/>
          </a:xfrm>
          <a:custGeom>
            <a:avLst/>
            <a:gdLst/>
            <a:ahLst/>
            <a:cxnLst/>
            <a:rect l="l" t="t" r="r" b="b"/>
            <a:pathLst>
              <a:path w="6929941" h="9256618">
                <a:moveTo>
                  <a:pt x="0" y="0"/>
                </a:moveTo>
                <a:lnTo>
                  <a:pt x="6929941" y="0"/>
                </a:lnTo>
                <a:lnTo>
                  <a:pt x="6929941" y="9256618"/>
                </a:lnTo>
                <a:lnTo>
                  <a:pt x="0" y="9256618"/>
                </a:lnTo>
                <a:lnTo>
                  <a:pt x="0" y="0"/>
                </a:lnTo>
                <a:close/>
              </a:path>
            </a:pathLst>
          </a:custGeom>
          <a:blipFill>
            <a:blip r:embed="rId3"/>
            <a:stretch>
              <a:fillRect l="-1454" r="-1454"/>
            </a:stretch>
          </a:blipFill>
          <a:ln w="38100" cap="sq">
            <a:solidFill>
              <a:srgbClr val="000000"/>
            </a:solidFill>
            <a:prstDash val="solid"/>
            <a:miter/>
          </a:ln>
        </p:spPr>
        <p:txBody>
          <a:bodyPr/>
          <a:lstStyle/>
          <a:p>
            <a:endParaRPr lang="en-CA"/>
          </a:p>
        </p:txBody>
      </p:sp>
      <p:sp>
        <p:nvSpPr>
          <p:cNvPr id="4" name="Freeform 4"/>
          <p:cNvSpPr/>
          <p:nvPr/>
        </p:nvSpPr>
        <p:spPr>
          <a:xfrm>
            <a:off x="480017" y="498458"/>
            <a:ext cx="5273042" cy="5315226"/>
          </a:xfrm>
          <a:custGeom>
            <a:avLst/>
            <a:gdLst/>
            <a:ahLst/>
            <a:cxnLst/>
            <a:rect l="l" t="t" r="r" b="b"/>
            <a:pathLst>
              <a:path w="5273042" h="5315226">
                <a:moveTo>
                  <a:pt x="0" y="0"/>
                </a:moveTo>
                <a:lnTo>
                  <a:pt x="5273042" y="0"/>
                </a:lnTo>
                <a:lnTo>
                  <a:pt x="5273042" y="5315226"/>
                </a:lnTo>
                <a:lnTo>
                  <a:pt x="0" y="5315226"/>
                </a:lnTo>
                <a:lnTo>
                  <a:pt x="0" y="0"/>
                </a:lnTo>
                <a:close/>
              </a:path>
            </a:pathLst>
          </a:custGeom>
          <a:blipFill>
            <a:blip r:embed="rId4"/>
            <a:stretch>
              <a:fillRect/>
            </a:stretch>
          </a:blipFill>
          <a:ln w="38100" cap="sq">
            <a:solidFill>
              <a:srgbClr val="000000"/>
            </a:solidFill>
            <a:prstDash val="solid"/>
            <a:miter/>
          </a:ln>
        </p:spPr>
        <p:txBody>
          <a:bodyPr/>
          <a:lstStyle/>
          <a:p>
            <a:endParaRPr lang="en-CA"/>
          </a:p>
        </p:txBody>
      </p:sp>
      <p:sp>
        <p:nvSpPr>
          <p:cNvPr id="5" name="Freeform 5"/>
          <p:cNvSpPr/>
          <p:nvPr/>
        </p:nvSpPr>
        <p:spPr>
          <a:xfrm>
            <a:off x="13613444" y="498458"/>
            <a:ext cx="3952231" cy="4263589"/>
          </a:xfrm>
          <a:custGeom>
            <a:avLst/>
            <a:gdLst/>
            <a:ahLst/>
            <a:cxnLst/>
            <a:rect l="l" t="t" r="r" b="b"/>
            <a:pathLst>
              <a:path w="3952231" h="4263589">
                <a:moveTo>
                  <a:pt x="0" y="0"/>
                </a:moveTo>
                <a:lnTo>
                  <a:pt x="3952232" y="0"/>
                </a:lnTo>
                <a:lnTo>
                  <a:pt x="3952232" y="4263589"/>
                </a:lnTo>
                <a:lnTo>
                  <a:pt x="0" y="4263589"/>
                </a:lnTo>
                <a:lnTo>
                  <a:pt x="0" y="0"/>
                </a:lnTo>
                <a:close/>
              </a:path>
            </a:pathLst>
          </a:custGeom>
          <a:blipFill>
            <a:blip r:embed="rId5"/>
            <a:stretch>
              <a:fillRect t="-30164" r="-5621"/>
            </a:stretch>
          </a:blipFill>
          <a:ln w="38100" cap="sq">
            <a:solidFill>
              <a:srgbClr val="000000"/>
            </a:solidFill>
            <a:prstDash val="solid"/>
            <a:miter/>
          </a:ln>
        </p:spPr>
        <p:txBody>
          <a:bodyPr/>
          <a:lstStyle/>
          <a:p>
            <a:endParaRPr lang="en-CA"/>
          </a:p>
        </p:txBody>
      </p:sp>
      <p:sp>
        <p:nvSpPr>
          <p:cNvPr id="6" name="Freeform 6"/>
          <p:cNvSpPr/>
          <p:nvPr/>
        </p:nvSpPr>
        <p:spPr>
          <a:xfrm>
            <a:off x="477011" y="6318959"/>
            <a:ext cx="5273042" cy="3436116"/>
          </a:xfrm>
          <a:custGeom>
            <a:avLst/>
            <a:gdLst/>
            <a:ahLst/>
            <a:cxnLst/>
            <a:rect l="l" t="t" r="r" b="b"/>
            <a:pathLst>
              <a:path w="5273042" h="3436116">
                <a:moveTo>
                  <a:pt x="0" y="0"/>
                </a:moveTo>
                <a:lnTo>
                  <a:pt x="5273042" y="0"/>
                </a:lnTo>
                <a:lnTo>
                  <a:pt x="5273042" y="3436117"/>
                </a:lnTo>
                <a:lnTo>
                  <a:pt x="0" y="3436117"/>
                </a:lnTo>
                <a:lnTo>
                  <a:pt x="0" y="0"/>
                </a:lnTo>
                <a:close/>
              </a:path>
            </a:pathLst>
          </a:custGeom>
          <a:blipFill>
            <a:blip r:embed="rId6"/>
            <a:stretch>
              <a:fillRect l="-2481" r="-2965"/>
            </a:stretch>
          </a:blipFill>
          <a:ln w="38100" cap="sq">
            <a:solidFill>
              <a:srgbClr val="000000"/>
            </a:solidFill>
            <a:prstDash val="solid"/>
            <a:miter/>
          </a:ln>
        </p:spPr>
        <p:txBody>
          <a:bodyPr/>
          <a:lstStyle/>
          <a:p>
            <a:endParaRPr lang="en-CA"/>
          </a:p>
        </p:txBody>
      </p:sp>
      <p:sp>
        <p:nvSpPr>
          <p:cNvPr id="7" name="Freeform 7"/>
          <p:cNvSpPr/>
          <p:nvPr/>
        </p:nvSpPr>
        <p:spPr>
          <a:xfrm>
            <a:off x="13613444" y="4952057"/>
            <a:ext cx="3952231" cy="4984689"/>
          </a:xfrm>
          <a:custGeom>
            <a:avLst/>
            <a:gdLst/>
            <a:ahLst/>
            <a:cxnLst/>
            <a:rect l="l" t="t" r="r" b="b"/>
            <a:pathLst>
              <a:path w="3952231" h="4984689">
                <a:moveTo>
                  <a:pt x="0" y="0"/>
                </a:moveTo>
                <a:lnTo>
                  <a:pt x="3952232" y="0"/>
                </a:lnTo>
                <a:lnTo>
                  <a:pt x="3952232" y="4984689"/>
                </a:lnTo>
                <a:lnTo>
                  <a:pt x="0" y="4984689"/>
                </a:lnTo>
                <a:lnTo>
                  <a:pt x="0" y="0"/>
                </a:lnTo>
                <a:close/>
              </a:path>
            </a:pathLst>
          </a:custGeom>
          <a:blipFill>
            <a:blip r:embed="rId7"/>
            <a:stretch>
              <a:fillRect l="-4593" t="-18650" b="-6604"/>
            </a:stretch>
          </a:blipFill>
          <a:ln w="38100" cap="sq">
            <a:solidFill>
              <a:srgbClr val="000000"/>
            </a:solidFill>
            <a:prstDash val="solid"/>
            <a:miter/>
          </a:ln>
        </p:spPr>
        <p:txBody>
          <a:bodyPr/>
          <a:lstStyle/>
          <a:p>
            <a:endParaRPr lang="en-CA"/>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66" b="-3666"/>
            </a:stretch>
          </a:blipFill>
        </p:spPr>
        <p:txBody>
          <a:bodyPr/>
          <a:lstStyle/>
          <a:p>
            <a:endParaRPr lang="en-CA"/>
          </a:p>
        </p:txBody>
      </p:sp>
      <p:sp>
        <p:nvSpPr>
          <p:cNvPr id="3" name="Freeform 3"/>
          <p:cNvSpPr/>
          <p:nvPr/>
        </p:nvSpPr>
        <p:spPr>
          <a:xfrm>
            <a:off x="2634538" y="1028700"/>
            <a:ext cx="13018925" cy="9150755"/>
          </a:xfrm>
          <a:custGeom>
            <a:avLst/>
            <a:gdLst/>
            <a:ahLst/>
            <a:cxnLst/>
            <a:rect l="l" t="t" r="r" b="b"/>
            <a:pathLst>
              <a:path w="13018925" h="9150755">
                <a:moveTo>
                  <a:pt x="0" y="0"/>
                </a:moveTo>
                <a:lnTo>
                  <a:pt x="13018924" y="0"/>
                </a:lnTo>
                <a:lnTo>
                  <a:pt x="13018924" y="9150755"/>
                </a:lnTo>
                <a:lnTo>
                  <a:pt x="0" y="9150755"/>
                </a:lnTo>
                <a:lnTo>
                  <a:pt x="0" y="0"/>
                </a:lnTo>
                <a:close/>
              </a:path>
            </a:pathLst>
          </a:custGeom>
          <a:blipFill>
            <a:blip r:embed="rId3"/>
            <a:stretch>
              <a:fillRect l="-2612" t="-2693" r="-45"/>
            </a:stretch>
          </a:blipFill>
          <a:ln w="95250" cap="rnd">
            <a:solidFill>
              <a:srgbClr val="000000"/>
            </a:solidFill>
            <a:prstDash val="solid"/>
            <a:round/>
          </a:ln>
        </p:spPr>
        <p:txBody>
          <a:bodyPr/>
          <a:lstStyle/>
          <a:p>
            <a:endParaRPr lang="en-CA"/>
          </a:p>
        </p:txBody>
      </p:sp>
      <p:sp>
        <p:nvSpPr>
          <p:cNvPr id="4" name="TextBox 4"/>
          <p:cNvSpPr txBox="1"/>
          <p:nvPr/>
        </p:nvSpPr>
        <p:spPr>
          <a:xfrm>
            <a:off x="382174" y="146050"/>
            <a:ext cx="17523652" cy="882650"/>
          </a:xfrm>
          <a:prstGeom prst="rect">
            <a:avLst/>
          </a:prstGeom>
        </p:spPr>
        <p:txBody>
          <a:bodyPr lIns="0" tIns="0" rIns="0" bIns="0" rtlCol="0" anchor="t">
            <a:spAutoFit/>
          </a:bodyPr>
          <a:lstStyle/>
          <a:p>
            <a:pPr algn="ctr">
              <a:lnSpc>
                <a:spcPts val="7000"/>
              </a:lnSpc>
              <a:spcBef>
                <a:spcPct val="0"/>
              </a:spcBef>
            </a:pPr>
            <a:r>
              <a:rPr lang="en-US" sz="5000" b="1">
                <a:solidFill>
                  <a:srgbClr val="000000"/>
                </a:solidFill>
                <a:latin typeface="Arimo Bold"/>
                <a:ea typeface="Arimo Bold"/>
                <a:cs typeface="Arimo Bold"/>
                <a:sym typeface="Arimo Bold"/>
              </a:rPr>
              <a:t>Flat Bay School Children Pre 1949 Confederation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66" b="-3666"/>
            </a:stretch>
          </a:blipFill>
        </p:spPr>
        <p:txBody>
          <a:bodyPr/>
          <a:lstStyle/>
          <a:p>
            <a:endParaRPr lang="en-CA"/>
          </a:p>
        </p:txBody>
      </p:sp>
      <p:grpSp>
        <p:nvGrpSpPr>
          <p:cNvPr id="3" name="Group 3"/>
          <p:cNvGrpSpPr/>
          <p:nvPr/>
        </p:nvGrpSpPr>
        <p:grpSpPr>
          <a:xfrm>
            <a:off x="7070415" y="506397"/>
            <a:ext cx="10974783" cy="9044729"/>
            <a:chOff x="0" y="0"/>
            <a:chExt cx="2890478" cy="2382151"/>
          </a:xfrm>
        </p:grpSpPr>
        <p:sp>
          <p:nvSpPr>
            <p:cNvPr id="4" name="Freeform 4"/>
            <p:cNvSpPr/>
            <p:nvPr/>
          </p:nvSpPr>
          <p:spPr>
            <a:xfrm>
              <a:off x="0" y="0"/>
              <a:ext cx="2890478" cy="2382151"/>
            </a:xfrm>
            <a:custGeom>
              <a:avLst/>
              <a:gdLst/>
              <a:ahLst/>
              <a:cxnLst/>
              <a:rect l="l" t="t" r="r" b="b"/>
              <a:pathLst>
                <a:path w="2890478" h="2382151">
                  <a:moveTo>
                    <a:pt x="14109" y="0"/>
                  </a:moveTo>
                  <a:lnTo>
                    <a:pt x="2876369" y="0"/>
                  </a:lnTo>
                  <a:cubicBezTo>
                    <a:pt x="2884161" y="0"/>
                    <a:pt x="2890478" y="6317"/>
                    <a:pt x="2890478" y="14109"/>
                  </a:cubicBezTo>
                  <a:lnTo>
                    <a:pt x="2890478" y="2368042"/>
                  </a:lnTo>
                  <a:cubicBezTo>
                    <a:pt x="2890478" y="2375834"/>
                    <a:pt x="2884161" y="2382151"/>
                    <a:pt x="2876369" y="2382151"/>
                  </a:cubicBezTo>
                  <a:lnTo>
                    <a:pt x="14109" y="2382151"/>
                  </a:lnTo>
                  <a:cubicBezTo>
                    <a:pt x="6317" y="2382151"/>
                    <a:pt x="0" y="2375834"/>
                    <a:pt x="0" y="2368042"/>
                  </a:cubicBezTo>
                  <a:lnTo>
                    <a:pt x="0" y="14109"/>
                  </a:lnTo>
                  <a:cubicBezTo>
                    <a:pt x="0" y="6317"/>
                    <a:pt x="6317" y="0"/>
                    <a:pt x="14109" y="0"/>
                  </a:cubicBezTo>
                  <a:close/>
                </a:path>
              </a:pathLst>
            </a:custGeom>
            <a:gradFill rotWithShape="1">
              <a:gsLst>
                <a:gs pos="0">
                  <a:srgbClr val="FFDE59">
                    <a:alpha val="64000"/>
                  </a:srgbClr>
                </a:gs>
                <a:gs pos="100000">
                  <a:srgbClr val="FF914D">
                    <a:alpha val="64000"/>
                  </a:srgbClr>
                </a:gs>
              </a:gsLst>
              <a:lin ang="0"/>
            </a:gradFill>
            <a:ln w="38100" cap="sq">
              <a:solidFill>
                <a:srgbClr val="000000">
                  <a:alpha val="63922"/>
                </a:srgbClr>
              </a:solidFill>
              <a:prstDash val="solid"/>
              <a:miter/>
            </a:ln>
          </p:spPr>
          <p:txBody>
            <a:bodyPr/>
            <a:lstStyle/>
            <a:p>
              <a:endParaRPr lang="en-CA"/>
            </a:p>
          </p:txBody>
        </p:sp>
        <p:sp>
          <p:nvSpPr>
            <p:cNvPr id="5" name="TextBox 5"/>
            <p:cNvSpPr txBox="1"/>
            <p:nvPr/>
          </p:nvSpPr>
          <p:spPr>
            <a:xfrm>
              <a:off x="0" y="-47625"/>
              <a:ext cx="2890478" cy="2429776"/>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7252085" y="707547"/>
            <a:ext cx="10587763" cy="8688441"/>
          </a:xfrm>
          <a:prstGeom prst="rect">
            <a:avLst/>
          </a:prstGeom>
        </p:spPr>
        <p:txBody>
          <a:bodyPr lIns="0" tIns="0" rIns="0" bIns="0" rtlCol="0" anchor="t">
            <a:spAutoFit/>
          </a:bodyPr>
          <a:lstStyle/>
          <a:p>
            <a:pPr algn="just">
              <a:lnSpc>
                <a:spcPts val="2508"/>
              </a:lnSpc>
              <a:spcBef>
                <a:spcPct val="0"/>
              </a:spcBef>
            </a:pPr>
            <a:r>
              <a:rPr lang="en-US" sz="1792" b="1">
                <a:solidFill>
                  <a:srgbClr val="000000"/>
                </a:solidFill>
                <a:latin typeface="Arialle Bold"/>
                <a:ea typeface="Arialle Bold"/>
                <a:cs typeface="Arialle Bold"/>
                <a:sym typeface="Arialle Bold"/>
              </a:rPr>
              <a:t>•The earliest visitors to Bay St. George recorded Indian occupation at various locations in Flat Bay.</a:t>
            </a:r>
          </a:p>
          <a:p>
            <a:pPr algn="just">
              <a:lnSpc>
                <a:spcPts val="2508"/>
              </a:lnSpc>
              <a:spcBef>
                <a:spcPct val="0"/>
              </a:spcBef>
            </a:pPr>
            <a:endParaRPr lang="en-US" sz="1792" b="1">
              <a:solidFill>
                <a:srgbClr val="000000"/>
              </a:solidFill>
              <a:latin typeface="Arialle Bold"/>
              <a:ea typeface="Arialle Bold"/>
              <a:cs typeface="Arialle Bold"/>
              <a:sym typeface="Arialle Bold"/>
            </a:endParaRPr>
          </a:p>
          <a:p>
            <a:pPr algn="just">
              <a:lnSpc>
                <a:spcPts val="2508"/>
              </a:lnSpc>
              <a:spcBef>
                <a:spcPct val="0"/>
              </a:spcBef>
            </a:pPr>
            <a:r>
              <a:rPr lang="en-US" sz="1792" b="1">
                <a:solidFill>
                  <a:srgbClr val="000000"/>
                </a:solidFill>
                <a:latin typeface="Arialle Bold"/>
                <a:ea typeface="Arialle Bold"/>
                <a:cs typeface="Arialle Bold"/>
                <a:sym typeface="Arialle Bold"/>
              </a:rPr>
              <a:t>•Flat Bay was the description given to the sheltered water inside the peninsula identified as Sandy Point, now referred to as St. George’s Harbour. It was in the early 1800’s when a land base was given the name Flat Bay as it exists today.</a:t>
            </a:r>
          </a:p>
          <a:p>
            <a:pPr algn="just">
              <a:lnSpc>
                <a:spcPts val="2508"/>
              </a:lnSpc>
              <a:spcBef>
                <a:spcPct val="0"/>
              </a:spcBef>
            </a:pPr>
            <a:endParaRPr lang="en-US" sz="1792" b="1">
              <a:solidFill>
                <a:srgbClr val="000000"/>
              </a:solidFill>
              <a:latin typeface="Arialle Bold"/>
              <a:ea typeface="Arialle Bold"/>
              <a:cs typeface="Arialle Bold"/>
              <a:sym typeface="Arialle Bold"/>
            </a:endParaRPr>
          </a:p>
          <a:p>
            <a:pPr algn="just">
              <a:lnSpc>
                <a:spcPts val="2508"/>
              </a:lnSpc>
              <a:spcBef>
                <a:spcPct val="0"/>
              </a:spcBef>
            </a:pPr>
            <a:r>
              <a:rPr lang="en-US" sz="1792" b="1">
                <a:solidFill>
                  <a:srgbClr val="000000"/>
                </a:solidFill>
                <a:latin typeface="Arialle Bold"/>
                <a:ea typeface="Arialle Bold"/>
                <a:cs typeface="Arialle Bold"/>
                <a:sym typeface="Arialle Bold"/>
              </a:rPr>
              <a:t>•Its population was a collection of Mi’kmaq families who moved in close proximity to each other, mainly due to European encroachment on Mi’kmaq traditional family territory. A few families remained in location other than Flat Bay Village, however many moved away from the area to the South Coast in places such as Conne River, White Bear and Grandy’s Brook.</a:t>
            </a:r>
          </a:p>
          <a:p>
            <a:pPr algn="just">
              <a:lnSpc>
                <a:spcPts val="2508"/>
              </a:lnSpc>
              <a:spcBef>
                <a:spcPct val="0"/>
              </a:spcBef>
            </a:pPr>
            <a:endParaRPr lang="en-US" sz="1792" b="1">
              <a:solidFill>
                <a:srgbClr val="000000"/>
              </a:solidFill>
              <a:latin typeface="Arialle Bold"/>
              <a:ea typeface="Arialle Bold"/>
              <a:cs typeface="Arialle Bold"/>
              <a:sym typeface="Arialle Bold"/>
            </a:endParaRPr>
          </a:p>
          <a:p>
            <a:pPr algn="just">
              <a:lnSpc>
                <a:spcPts val="2508"/>
              </a:lnSpc>
              <a:spcBef>
                <a:spcPct val="0"/>
              </a:spcBef>
            </a:pPr>
            <a:r>
              <a:rPr lang="en-US" sz="1792" b="1">
                <a:solidFill>
                  <a:srgbClr val="000000"/>
                </a:solidFill>
                <a:latin typeface="Arialle Bold"/>
                <a:ea typeface="Arialle Bold"/>
                <a:cs typeface="Arialle Bold"/>
                <a:sym typeface="Arialle Bold"/>
              </a:rPr>
              <a:t>•Flat Bay Village was ideally located in an isolated area borded by Flat Bay River to the East, Fischell’s River to the West, the ocean to the North (fishing grounds) and 90 miles of wilderness to the South (hunting and fishing territory).</a:t>
            </a:r>
          </a:p>
          <a:p>
            <a:pPr algn="just">
              <a:lnSpc>
                <a:spcPts val="2508"/>
              </a:lnSpc>
              <a:spcBef>
                <a:spcPct val="0"/>
              </a:spcBef>
            </a:pPr>
            <a:endParaRPr lang="en-US" sz="1792" b="1">
              <a:solidFill>
                <a:srgbClr val="000000"/>
              </a:solidFill>
              <a:latin typeface="Arialle Bold"/>
              <a:ea typeface="Arialle Bold"/>
              <a:cs typeface="Arialle Bold"/>
              <a:sym typeface="Arialle Bold"/>
            </a:endParaRPr>
          </a:p>
          <a:p>
            <a:pPr algn="just">
              <a:lnSpc>
                <a:spcPts val="2508"/>
              </a:lnSpc>
              <a:spcBef>
                <a:spcPct val="0"/>
              </a:spcBef>
            </a:pPr>
            <a:r>
              <a:rPr lang="en-US" sz="1792" b="1">
                <a:solidFill>
                  <a:srgbClr val="000000"/>
                </a:solidFill>
                <a:latin typeface="Arialle Bold"/>
                <a:ea typeface="Arialle Bold"/>
                <a:cs typeface="Arialle Bold"/>
                <a:sym typeface="Arialle Bold"/>
              </a:rPr>
              <a:t>•Flat Bay Mi’kmaq traded and bartered with these new neighbors and carried out a traditional lifestyle. In the 1930’s, Mi’kmaq offered their services to logging companies and provided guiding services from the first European interior travel (WE Cormack 1822).</a:t>
            </a:r>
          </a:p>
          <a:p>
            <a:pPr algn="just">
              <a:lnSpc>
                <a:spcPts val="2508"/>
              </a:lnSpc>
              <a:spcBef>
                <a:spcPct val="0"/>
              </a:spcBef>
            </a:pPr>
            <a:endParaRPr lang="en-US" sz="1792" b="1">
              <a:solidFill>
                <a:srgbClr val="000000"/>
              </a:solidFill>
              <a:latin typeface="Arialle Bold"/>
              <a:ea typeface="Arialle Bold"/>
              <a:cs typeface="Arialle Bold"/>
              <a:sym typeface="Arialle Bold"/>
            </a:endParaRPr>
          </a:p>
          <a:p>
            <a:pPr algn="just">
              <a:lnSpc>
                <a:spcPts val="2508"/>
              </a:lnSpc>
              <a:spcBef>
                <a:spcPct val="0"/>
              </a:spcBef>
            </a:pPr>
            <a:r>
              <a:rPr lang="en-US" sz="1792" b="1">
                <a:solidFill>
                  <a:srgbClr val="000000"/>
                </a:solidFill>
                <a:latin typeface="Arialle Bold"/>
                <a:ea typeface="Arialle Bold"/>
                <a:cs typeface="Arialle Bold"/>
                <a:sym typeface="Arialle Bold"/>
              </a:rPr>
              <a:t>•From its origin until 1970, well after Confederation (1949), Mi’kmaq and Flat Bay lived under a traditional system of government. In 1972, due to European pressure and imposed changes to lifestyle, a new form of governance was adopted, which included a democratic election of Chief and Council, same traditional structure, a new system of process and added responsibilities of modern-day services such as garbage collection and water services. For the past 47 years, we have avoided colonial dictatorial government, one where policies are developed and passed down by imposing them on people. Our system originates from the people and is carried out by Council. We have no desire to abolish what has worked for hundreds of years. </a:t>
            </a:r>
          </a:p>
        </p:txBody>
      </p:sp>
      <p:sp>
        <p:nvSpPr>
          <p:cNvPr id="7" name="Freeform 7"/>
          <p:cNvSpPr/>
          <p:nvPr/>
        </p:nvSpPr>
        <p:spPr>
          <a:xfrm>
            <a:off x="205349" y="5028761"/>
            <a:ext cx="6583298" cy="4489138"/>
          </a:xfrm>
          <a:custGeom>
            <a:avLst/>
            <a:gdLst/>
            <a:ahLst/>
            <a:cxnLst/>
            <a:rect l="l" t="t" r="r" b="b"/>
            <a:pathLst>
              <a:path w="6583298" h="4489138">
                <a:moveTo>
                  <a:pt x="0" y="0"/>
                </a:moveTo>
                <a:lnTo>
                  <a:pt x="6583298" y="0"/>
                </a:lnTo>
                <a:lnTo>
                  <a:pt x="6583298" y="4489138"/>
                </a:lnTo>
                <a:lnTo>
                  <a:pt x="0" y="4489138"/>
                </a:lnTo>
                <a:lnTo>
                  <a:pt x="0" y="0"/>
                </a:lnTo>
                <a:close/>
              </a:path>
            </a:pathLst>
          </a:custGeom>
          <a:blipFill>
            <a:blip r:embed="rId3"/>
            <a:stretch>
              <a:fillRect l="-5" r="-5"/>
            </a:stretch>
          </a:blipFill>
          <a:ln w="38100" cap="sq">
            <a:solidFill>
              <a:srgbClr val="000000"/>
            </a:solidFill>
            <a:prstDash val="solid"/>
            <a:miter/>
          </a:ln>
        </p:spPr>
        <p:txBody>
          <a:bodyPr/>
          <a:lstStyle/>
          <a:p>
            <a:endParaRPr lang="en-CA"/>
          </a:p>
        </p:txBody>
      </p:sp>
      <p:grpSp>
        <p:nvGrpSpPr>
          <p:cNvPr id="8" name="Group 8"/>
          <p:cNvGrpSpPr/>
          <p:nvPr/>
        </p:nvGrpSpPr>
        <p:grpSpPr>
          <a:xfrm>
            <a:off x="205349" y="506397"/>
            <a:ext cx="6583298" cy="3440825"/>
            <a:chOff x="0" y="0"/>
            <a:chExt cx="1733873" cy="906225"/>
          </a:xfrm>
        </p:grpSpPr>
        <p:sp>
          <p:nvSpPr>
            <p:cNvPr id="9" name="Freeform 9"/>
            <p:cNvSpPr/>
            <p:nvPr/>
          </p:nvSpPr>
          <p:spPr>
            <a:xfrm>
              <a:off x="0" y="0"/>
              <a:ext cx="1733873" cy="906225"/>
            </a:xfrm>
            <a:custGeom>
              <a:avLst/>
              <a:gdLst/>
              <a:ahLst/>
              <a:cxnLst/>
              <a:rect l="l" t="t" r="r" b="b"/>
              <a:pathLst>
                <a:path w="1733873" h="906225">
                  <a:moveTo>
                    <a:pt x="23520" y="0"/>
                  </a:moveTo>
                  <a:lnTo>
                    <a:pt x="1710353" y="0"/>
                  </a:lnTo>
                  <a:cubicBezTo>
                    <a:pt x="1723343" y="0"/>
                    <a:pt x="1733873" y="10530"/>
                    <a:pt x="1733873" y="23520"/>
                  </a:cubicBezTo>
                  <a:lnTo>
                    <a:pt x="1733873" y="882706"/>
                  </a:lnTo>
                  <a:cubicBezTo>
                    <a:pt x="1733873" y="888943"/>
                    <a:pt x="1731395" y="894926"/>
                    <a:pt x="1726984" y="899337"/>
                  </a:cubicBezTo>
                  <a:cubicBezTo>
                    <a:pt x="1722573" y="903747"/>
                    <a:pt x="1716591" y="906225"/>
                    <a:pt x="1710353" y="906225"/>
                  </a:cubicBezTo>
                  <a:lnTo>
                    <a:pt x="23520" y="906225"/>
                  </a:lnTo>
                  <a:cubicBezTo>
                    <a:pt x="17282" y="906225"/>
                    <a:pt x="11300" y="903747"/>
                    <a:pt x="6889" y="899337"/>
                  </a:cubicBezTo>
                  <a:cubicBezTo>
                    <a:pt x="2478" y="894926"/>
                    <a:pt x="0" y="888943"/>
                    <a:pt x="0" y="882706"/>
                  </a:cubicBezTo>
                  <a:lnTo>
                    <a:pt x="0" y="23520"/>
                  </a:lnTo>
                  <a:cubicBezTo>
                    <a:pt x="0" y="10530"/>
                    <a:pt x="10530" y="0"/>
                    <a:pt x="23520" y="0"/>
                  </a:cubicBezTo>
                  <a:close/>
                </a:path>
              </a:pathLst>
            </a:custGeom>
            <a:solidFill>
              <a:srgbClr val="FF3131">
                <a:alpha val="64706"/>
              </a:srgbClr>
            </a:solidFill>
            <a:ln w="38100" cap="sq">
              <a:solidFill>
                <a:srgbClr val="000000">
                  <a:alpha val="64706"/>
                </a:srgbClr>
              </a:solidFill>
              <a:prstDash val="solid"/>
              <a:miter/>
            </a:ln>
          </p:spPr>
          <p:txBody>
            <a:bodyPr/>
            <a:lstStyle/>
            <a:p>
              <a:endParaRPr lang="en-CA"/>
            </a:p>
          </p:txBody>
        </p:sp>
        <p:sp>
          <p:nvSpPr>
            <p:cNvPr id="10" name="TextBox 10"/>
            <p:cNvSpPr txBox="1"/>
            <p:nvPr/>
          </p:nvSpPr>
          <p:spPr>
            <a:xfrm>
              <a:off x="0" y="-47625"/>
              <a:ext cx="1733873" cy="95385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205349" y="1088023"/>
            <a:ext cx="6583298" cy="2277573"/>
            <a:chOff x="0" y="0"/>
            <a:chExt cx="8777731" cy="3036763"/>
          </a:xfrm>
        </p:grpSpPr>
        <p:sp>
          <p:nvSpPr>
            <p:cNvPr id="12" name="TextBox 12"/>
            <p:cNvSpPr txBox="1"/>
            <p:nvPr/>
          </p:nvSpPr>
          <p:spPr>
            <a:xfrm>
              <a:off x="0" y="798655"/>
              <a:ext cx="8777731" cy="1177538"/>
            </a:xfrm>
            <a:prstGeom prst="rect">
              <a:avLst/>
            </a:prstGeom>
          </p:spPr>
          <p:txBody>
            <a:bodyPr lIns="0" tIns="0" rIns="0" bIns="0" rtlCol="0" anchor="t">
              <a:spAutoFit/>
            </a:bodyPr>
            <a:lstStyle/>
            <a:p>
              <a:pPr algn="ctr">
                <a:lnSpc>
                  <a:spcPts val="6847"/>
                </a:lnSpc>
              </a:pPr>
              <a:r>
                <a:rPr lang="en-US" sz="5954">
                  <a:solidFill>
                    <a:srgbClr val="000000"/>
                  </a:solidFill>
                  <a:latin typeface="Prata"/>
                  <a:ea typeface="Prata"/>
                  <a:cs typeface="Prata"/>
                  <a:sym typeface="Prata"/>
                </a:rPr>
                <a:t>INTRODUCTION</a:t>
              </a:r>
            </a:p>
          </p:txBody>
        </p:sp>
        <p:sp>
          <p:nvSpPr>
            <p:cNvPr id="13" name="TextBox 13"/>
            <p:cNvSpPr txBox="1"/>
            <p:nvPr/>
          </p:nvSpPr>
          <p:spPr>
            <a:xfrm>
              <a:off x="0" y="2019672"/>
              <a:ext cx="7923928" cy="1017092"/>
            </a:xfrm>
            <a:prstGeom prst="rect">
              <a:avLst/>
            </a:prstGeom>
          </p:spPr>
          <p:txBody>
            <a:bodyPr lIns="0" tIns="0" rIns="0" bIns="0" rtlCol="0" anchor="t">
              <a:spAutoFit/>
            </a:bodyPr>
            <a:lstStyle/>
            <a:p>
              <a:pPr algn="ctr">
                <a:lnSpc>
                  <a:spcPts val="6400"/>
                </a:lnSpc>
              </a:pPr>
              <a:r>
                <a:rPr lang="en-US" sz="4414" b="1" spc="220">
                  <a:solidFill>
                    <a:srgbClr val="000000"/>
                  </a:solidFill>
                  <a:latin typeface="Josefin Sans Bold"/>
                  <a:ea typeface="Josefin Sans Bold"/>
                  <a:cs typeface="Josefin Sans Bold"/>
                  <a:sym typeface="Josefin Sans Bold"/>
                </a:rPr>
                <a:t>Dr. Elder Calvin White</a:t>
              </a:r>
            </a:p>
          </p:txBody>
        </p:sp>
        <p:sp>
          <p:nvSpPr>
            <p:cNvPr id="14" name="TextBox 14"/>
            <p:cNvSpPr txBox="1"/>
            <p:nvPr/>
          </p:nvSpPr>
          <p:spPr>
            <a:xfrm>
              <a:off x="0" y="-76200"/>
              <a:ext cx="7923928" cy="663135"/>
            </a:xfrm>
            <a:prstGeom prst="rect">
              <a:avLst/>
            </a:prstGeom>
          </p:spPr>
          <p:txBody>
            <a:bodyPr lIns="0" tIns="0" rIns="0" bIns="0" rtlCol="0" anchor="t">
              <a:spAutoFit/>
            </a:bodyPr>
            <a:lstStyle/>
            <a:p>
              <a:pPr algn="ctr">
                <a:lnSpc>
                  <a:spcPts val="4169"/>
                </a:lnSpc>
              </a:pPr>
              <a:r>
                <a:rPr lang="en-US" sz="2875" b="1" spc="431">
                  <a:solidFill>
                    <a:srgbClr val="000000"/>
                  </a:solidFill>
                  <a:latin typeface="Josefin Sans Bold"/>
                  <a:ea typeface="Josefin Sans Bold"/>
                  <a:cs typeface="Josefin Sans Bold"/>
                  <a:sym typeface="Josefin Sans Bold"/>
                </a:rPr>
                <a:t>FLAT BAY BAND INC</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66" b="-3666"/>
            </a:stretch>
          </a:blipFill>
        </p:spPr>
        <p:txBody>
          <a:bodyPr/>
          <a:lstStyle/>
          <a:p>
            <a:endParaRPr lang="en-CA"/>
          </a:p>
        </p:txBody>
      </p:sp>
      <p:grpSp>
        <p:nvGrpSpPr>
          <p:cNvPr id="3" name="Group 3"/>
          <p:cNvGrpSpPr/>
          <p:nvPr/>
        </p:nvGrpSpPr>
        <p:grpSpPr>
          <a:xfrm>
            <a:off x="212344" y="506397"/>
            <a:ext cx="17832853" cy="9362652"/>
            <a:chOff x="0" y="0"/>
            <a:chExt cx="4696719" cy="2465884"/>
          </a:xfrm>
        </p:grpSpPr>
        <p:sp>
          <p:nvSpPr>
            <p:cNvPr id="4" name="Freeform 4"/>
            <p:cNvSpPr/>
            <p:nvPr/>
          </p:nvSpPr>
          <p:spPr>
            <a:xfrm>
              <a:off x="0" y="0"/>
              <a:ext cx="4696719" cy="2465884"/>
            </a:xfrm>
            <a:custGeom>
              <a:avLst/>
              <a:gdLst/>
              <a:ahLst/>
              <a:cxnLst/>
              <a:rect l="l" t="t" r="r" b="b"/>
              <a:pathLst>
                <a:path w="4696719" h="2465884">
                  <a:moveTo>
                    <a:pt x="22141" y="0"/>
                  </a:moveTo>
                  <a:lnTo>
                    <a:pt x="4674578" y="0"/>
                  </a:lnTo>
                  <a:cubicBezTo>
                    <a:pt x="4680450" y="0"/>
                    <a:pt x="4686081" y="2333"/>
                    <a:pt x="4690234" y="6485"/>
                  </a:cubicBezTo>
                  <a:cubicBezTo>
                    <a:pt x="4694386" y="10637"/>
                    <a:pt x="4696719" y="16269"/>
                    <a:pt x="4696719" y="22141"/>
                  </a:cubicBezTo>
                  <a:lnTo>
                    <a:pt x="4696719" y="2443743"/>
                  </a:lnTo>
                  <a:cubicBezTo>
                    <a:pt x="4696719" y="2455971"/>
                    <a:pt x="4686806" y="2465884"/>
                    <a:pt x="4674578" y="2465884"/>
                  </a:cubicBezTo>
                  <a:lnTo>
                    <a:pt x="22141" y="2465884"/>
                  </a:lnTo>
                  <a:cubicBezTo>
                    <a:pt x="9913" y="2465884"/>
                    <a:pt x="0" y="2455971"/>
                    <a:pt x="0" y="2443743"/>
                  </a:cubicBezTo>
                  <a:lnTo>
                    <a:pt x="0" y="22141"/>
                  </a:lnTo>
                  <a:cubicBezTo>
                    <a:pt x="0" y="9913"/>
                    <a:pt x="9913" y="0"/>
                    <a:pt x="22141" y="0"/>
                  </a:cubicBezTo>
                  <a:close/>
                </a:path>
              </a:pathLst>
            </a:custGeom>
            <a:solidFill>
              <a:srgbClr val="D6CC7F">
                <a:alpha val="63922"/>
              </a:srgbClr>
            </a:solidFill>
            <a:ln w="38100" cap="rnd">
              <a:solidFill>
                <a:srgbClr val="000000">
                  <a:alpha val="63922"/>
                </a:srgbClr>
              </a:solidFill>
              <a:prstDash val="solid"/>
              <a:round/>
            </a:ln>
          </p:spPr>
          <p:txBody>
            <a:bodyPr/>
            <a:lstStyle/>
            <a:p>
              <a:endParaRPr lang="en-CA"/>
            </a:p>
          </p:txBody>
        </p:sp>
        <p:sp>
          <p:nvSpPr>
            <p:cNvPr id="5" name="TextBox 5"/>
            <p:cNvSpPr txBox="1"/>
            <p:nvPr/>
          </p:nvSpPr>
          <p:spPr>
            <a:xfrm>
              <a:off x="0" y="-47625"/>
              <a:ext cx="4696719" cy="2513509"/>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773070" y="1435994"/>
            <a:ext cx="17067747" cy="8365110"/>
          </a:xfrm>
          <a:prstGeom prst="rect">
            <a:avLst/>
          </a:prstGeom>
        </p:spPr>
        <p:txBody>
          <a:bodyPr lIns="0" tIns="0" rIns="0" bIns="0" rtlCol="0" anchor="t">
            <a:spAutoFit/>
          </a:bodyPr>
          <a:lstStyle/>
          <a:p>
            <a:pPr algn="ctr">
              <a:lnSpc>
                <a:spcPts val="3919"/>
              </a:lnSpc>
            </a:pPr>
            <a:r>
              <a:rPr lang="en-US" sz="2799" b="1" dirty="0">
                <a:solidFill>
                  <a:srgbClr val="000000"/>
                </a:solidFill>
                <a:latin typeface="Arialle Bold"/>
                <a:ea typeface="Arialle Bold"/>
                <a:cs typeface="Arialle Bold"/>
                <a:sym typeface="Arialle Bold"/>
              </a:rPr>
              <a:t>The Difference Between </a:t>
            </a:r>
          </a:p>
          <a:p>
            <a:pPr algn="ctr">
              <a:lnSpc>
                <a:spcPts val="3919"/>
              </a:lnSpc>
            </a:pPr>
            <a:r>
              <a:rPr lang="en-US" sz="2799" b="1" dirty="0">
                <a:solidFill>
                  <a:srgbClr val="000000"/>
                </a:solidFill>
                <a:latin typeface="Arialle Bold"/>
                <a:ea typeface="Arialle Bold"/>
                <a:cs typeface="Arialle Bold"/>
                <a:sym typeface="Arialle Bold"/>
              </a:rPr>
              <a:t>Flat Bay Band </a:t>
            </a:r>
          </a:p>
          <a:p>
            <a:pPr algn="ctr">
              <a:lnSpc>
                <a:spcPts val="3919"/>
              </a:lnSpc>
            </a:pPr>
            <a:r>
              <a:rPr lang="en-US" sz="2799" b="1" dirty="0">
                <a:solidFill>
                  <a:srgbClr val="000000"/>
                </a:solidFill>
                <a:latin typeface="Arialle Bold"/>
                <a:ea typeface="Arialle Bold"/>
                <a:cs typeface="Arialle Bold"/>
                <a:sym typeface="Arialle Bold"/>
              </a:rPr>
              <a:t>and </a:t>
            </a:r>
          </a:p>
          <a:p>
            <a:pPr algn="ctr">
              <a:lnSpc>
                <a:spcPts val="3919"/>
              </a:lnSpc>
            </a:pPr>
            <a:r>
              <a:rPr lang="en-US" sz="2799" b="1" dirty="0" err="1">
                <a:solidFill>
                  <a:srgbClr val="000000"/>
                </a:solidFill>
                <a:latin typeface="Arialle Bold"/>
                <a:ea typeface="Arialle Bold"/>
                <a:cs typeface="Arialle Bold"/>
                <a:sym typeface="Arialle Bold"/>
              </a:rPr>
              <a:t>Qalipu</a:t>
            </a:r>
            <a:r>
              <a:rPr lang="en-US" sz="2799" b="1" dirty="0">
                <a:solidFill>
                  <a:srgbClr val="000000"/>
                </a:solidFill>
                <a:latin typeface="Arialle Bold"/>
                <a:ea typeface="Arialle Bold"/>
                <a:cs typeface="Arialle Bold"/>
                <a:sym typeface="Arialle Bold"/>
              </a:rPr>
              <a:t> First Nations Band</a:t>
            </a:r>
          </a:p>
          <a:p>
            <a:pPr algn="ctr">
              <a:lnSpc>
                <a:spcPts val="2520"/>
              </a:lnSpc>
            </a:pPr>
            <a:endParaRPr lang="en-US" sz="2799" b="1" dirty="0">
              <a:solidFill>
                <a:srgbClr val="000000"/>
              </a:solidFill>
              <a:latin typeface="Arialle Bold"/>
              <a:ea typeface="Arialle Bold"/>
              <a:cs typeface="Arialle Bold"/>
              <a:sym typeface="Arialle Bold"/>
            </a:endParaRPr>
          </a:p>
          <a:p>
            <a:pPr algn="ctr">
              <a:lnSpc>
                <a:spcPts val="2799"/>
              </a:lnSpc>
            </a:pPr>
            <a:r>
              <a:rPr lang="en-US" sz="1999" dirty="0">
                <a:solidFill>
                  <a:srgbClr val="000000"/>
                </a:solidFill>
                <a:latin typeface="Arialle"/>
                <a:ea typeface="Arialle"/>
                <a:cs typeface="Arialle"/>
                <a:sym typeface="Arialle"/>
              </a:rPr>
              <a:t>Our introduction would be incomplete if we didn’t address the difference between Flat Bay Band and </a:t>
            </a:r>
            <a:r>
              <a:rPr lang="en-US" sz="1999" dirty="0" err="1">
                <a:solidFill>
                  <a:srgbClr val="000000"/>
                </a:solidFill>
                <a:latin typeface="Arialle"/>
                <a:ea typeface="Arialle"/>
                <a:cs typeface="Arialle"/>
                <a:sym typeface="Arialle"/>
              </a:rPr>
              <a:t>Qalipu</a:t>
            </a:r>
            <a:r>
              <a:rPr lang="en-US" sz="1999" dirty="0">
                <a:solidFill>
                  <a:srgbClr val="000000"/>
                </a:solidFill>
                <a:latin typeface="Arialle"/>
                <a:ea typeface="Arialle"/>
                <a:cs typeface="Arialle"/>
                <a:sym typeface="Arialle"/>
              </a:rPr>
              <a:t> First Nations Band. </a:t>
            </a:r>
            <a:r>
              <a:rPr lang="en-US" sz="1999" dirty="0" err="1">
                <a:solidFill>
                  <a:srgbClr val="000000"/>
                </a:solidFill>
                <a:latin typeface="Arialle"/>
                <a:ea typeface="Arialle"/>
                <a:cs typeface="Arialle"/>
                <a:sym typeface="Arialle"/>
              </a:rPr>
              <a:t>Qalipu</a:t>
            </a:r>
            <a:r>
              <a:rPr lang="en-US" sz="1999" dirty="0">
                <a:solidFill>
                  <a:srgbClr val="000000"/>
                </a:solidFill>
                <a:latin typeface="Arialle"/>
                <a:ea typeface="Arialle"/>
                <a:cs typeface="Arialle"/>
                <a:sym typeface="Arialle"/>
              </a:rPr>
              <a:t> is an Indian Act band created by the application of Bill C-25 and an agreement in principle between the Federation of Newfoundland Indians and the Government of Canada. However, later a supplementary agreement was added without member consultation or approval. Membership was determined by a point system. Its design saw twins separated, one registered as Indian and the other not. People who left their community for education, employment or to serve their country in the services, including RCMP, were also denied. Flat Bay Band is an independent band and has 4th Generation Rule, pre-confederation documents required to determine its membership. Out of a population of approximately 1200, only 140 people were accepted. </a:t>
            </a:r>
            <a:r>
              <a:rPr lang="en-US" sz="1999" dirty="0" err="1">
                <a:solidFill>
                  <a:srgbClr val="000000"/>
                </a:solidFill>
                <a:latin typeface="Arialle"/>
                <a:ea typeface="Arialle"/>
                <a:cs typeface="Arialle"/>
                <a:sym typeface="Arialle"/>
              </a:rPr>
              <a:t>Qalipu</a:t>
            </a:r>
            <a:r>
              <a:rPr lang="en-US" sz="1999" dirty="0">
                <a:solidFill>
                  <a:srgbClr val="000000"/>
                </a:solidFill>
                <a:latin typeface="Arialle"/>
                <a:ea typeface="Arialle"/>
                <a:cs typeface="Arialle"/>
                <a:sym typeface="Arialle"/>
              </a:rPr>
              <a:t> is a landless band and does not represent any other band. It represents its membership, that is people who are registered as status Indians under the creation of the </a:t>
            </a:r>
            <a:r>
              <a:rPr lang="en-US" sz="1999" dirty="0" err="1">
                <a:solidFill>
                  <a:srgbClr val="000000"/>
                </a:solidFill>
                <a:latin typeface="Arialle"/>
                <a:ea typeface="Arialle"/>
                <a:cs typeface="Arialle"/>
                <a:sym typeface="Arialle"/>
              </a:rPr>
              <a:t>Qalipu</a:t>
            </a:r>
            <a:r>
              <a:rPr lang="en-US" sz="1999" dirty="0">
                <a:solidFill>
                  <a:srgbClr val="000000"/>
                </a:solidFill>
                <a:latin typeface="Arialle"/>
                <a:ea typeface="Arialle"/>
                <a:cs typeface="Arialle"/>
                <a:sym typeface="Arialle"/>
              </a:rPr>
              <a:t> Band. Flat Bay Band has historically represented its people since community creation. For hundreds of years, a village form of governance existed. In 1972, we first adopted Indian Act model elected chief and council by universal suffrage. Never have we accepted provincial, municipal or local service district governance. We were never consulted at the time Newfoundland entered Confederation. It was 1969 when we were made aware of Canada’s constitutional responsibility to First Nation people. Due diligence was never on the table and Flat Bay awaits in meaningful negotiation. Our position: We are Mi’kmaq Treaty people, We are Federal Government Constitutional responsibility 91 (24), We have a specific land claims dating back to Newfoundland’s entry into Confederation when land should have been negotiated for colonial community occupation, We are members in good standing of the Assembly of First Nations since the year 2000, and We are self-governed people without Indian Affairs funding or provincial support. We have become criminals for foraging on our lands and in our waters. The time has come for Canada to treat us as Treaty Holders with Specific Land Claims and access to all the responsibilities in the Canadian Constitution with regard to its aboriginal population. </a:t>
            </a:r>
          </a:p>
          <a:p>
            <a:pPr algn="ctr">
              <a:lnSpc>
                <a:spcPts val="2520"/>
              </a:lnSpc>
            </a:pPr>
            <a:endParaRPr lang="en-US" sz="1999" dirty="0">
              <a:solidFill>
                <a:srgbClr val="000000"/>
              </a:solidFill>
              <a:latin typeface="Arialle"/>
              <a:ea typeface="Arialle"/>
              <a:cs typeface="Arialle"/>
              <a:sym typeface="Arialle"/>
            </a:endParaRPr>
          </a:p>
        </p:txBody>
      </p:sp>
      <p:sp>
        <p:nvSpPr>
          <p:cNvPr id="7" name="Freeform 7"/>
          <p:cNvSpPr/>
          <p:nvPr/>
        </p:nvSpPr>
        <p:spPr>
          <a:xfrm>
            <a:off x="12299799" y="1512194"/>
            <a:ext cx="4482615" cy="1940526"/>
          </a:xfrm>
          <a:custGeom>
            <a:avLst/>
            <a:gdLst/>
            <a:ahLst/>
            <a:cxnLst/>
            <a:rect l="l" t="t" r="r" b="b"/>
            <a:pathLst>
              <a:path w="4482615" h="1940526">
                <a:moveTo>
                  <a:pt x="0" y="0"/>
                </a:moveTo>
                <a:lnTo>
                  <a:pt x="4482615" y="0"/>
                </a:lnTo>
                <a:lnTo>
                  <a:pt x="4482615" y="1940526"/>
                </a:lnTo>
                <a:lnTo>
                  <a:pt x="0" y="1940526"/>
                </a:lnTo>
                <a:lnTo>
                  <a:pt x="0" y="0"/>
                </a:lnTo>
                <a:close/>
              </a:path>
            </a:pathLst>
          </a:custGeom>
          <a:blipFill>
            <a:blip r:embed="rId3"/>
            <a:stretch>
              <a:fillRect/>
            </a:stretch>
          </a:blipFill>
          <a:ln w="38100" cap="sq">
            <a:solidFill>
              <a:srgbClr val="000000"/>
            </a:solidFill>
            <a:prstDash val="solid"/>
            <a:miter/>
          </a:ln>
        </p:spPr>
        <p:txBody>
          <a:bodyPr/>
          <a:lstStyle/>
          <a:p>
            <a:endParaRPr lang="en-CA"/>
          </a:p>
        </p:txBody>
      </p:sp>
      <p:sp>
        <p:nvSpPr>
          <p:cNvPr id="8" name="Freeform 8"/>
          <p:cNvSpPr/>
          <p:nvPr/>
        </p:nvSpPr>
        <p:spPr>
          <a:xfrm>
            <a:off x="773070" y="1512194"/>
            <a:ext cx="5855725" cy="1689082"/>
          </a:xfrm>
          <a:custGeom>
            <a:avLst/>
            <a:gdLst/>
            <a:ahLst/>
            <a:cxnLst/>
            <a:rect l="l" t="t" r="r" b="b"/>
            <a:pathLst>
              <a:path w="5855725" h="1689082">
                <a:moveTo>
                  <a:pt x="0" y="0"/>
                </a:moveTo>
                <a:lnTo>
                  <a:pt x="5855726" y="0"/>
                </a:lnTo>
                <a:lnTo>
                  <a:pt x="5855726" y="1689083"/>
                </a:lnTo>
                <a:lnTo>
                  <a:pt x="0" y="1689083"/>
                </a:lnTo>
                <a:lnTo>
                  <a:pt x="0" y="0"/>
                </a:lnTo>
                <a:close/>
              </a:path>
            </a:pathLst>
          </a:custGeom>
          <a:blipFill>
            <a:blip r:embed="rId4"/>
            <a:stretch>
              <a:fillRect r="-1939"/>
            </a:stretch>
          </a:blipFill>
          <a:ln w="38100" cap="sq">
            <a:solidFill>
              <a:srgbClr val="000000"/>
            </a:solidFill>
            <a:prstDash val="solid"/>
            <a:miter/>
          </a:ln>
        </p:spPr>
        <p:txBody>
          <a:bodyPr/>
          <a:lstStyle/>
          <a:p>
            <a:endParaRPr lang="en-CA"/>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66" b="-3666"/>
            </a:stretch>
          </a:blipFill>
        </p:spPr>
        <p:txBody>
          <a:bodyPr/>
          <a:lstStyle/>
          <a:p>
            <a:endParaRPr lang="en-CA"/>
          </a:p>
        </p:txBody>
      </p:sp>
      <p:grpSp>
        <p:nvGrpSpPr>
          <p:cNvPr id="3" name="Group 3"/>
          <p:cNvGrpSpPr/>
          <p:nvPr/>
        </p:nvGrpSpPr>
        <p:grpSpPr>
          <a:xfrm>
            <a:off x="475594" y="277777"/>
            <a:ext cx="17336812" cy="9717368"/>
            <a:chOff x="0" y="0"/>
            <a:chExt cx="4566074" cy="2559307"/>
          </a:xfrm>
        </p:grpSpPr>
        <p:sp>
          <p:nvSpPr>
            <p:cNvPr id="4" name="Freeform 4"/>
            <p:cNvSpPr/>
            <p:nvPr/>
          </p:nvSpPr>
          <p:spPr>
            <a:xfrm>
              <a:off x="0" y="0"/>
              <a:ext cx="4566074" cy="2559307"/>
            </a:xfrm>
            <a:custGeom>
              <a:avLst/>
              <a:gdLst/>
              <a:ahLst/>
              <a:cxnLst/>
              <a:rect l="l" t="t" r="r" b="b"/>
              <a:pathLst>
                <a:path w="4566074" h="2559307">
                  <a:moveTo>
                    <a:pt x="22775" y="0"/>
                  </a:moveTo>
                  <a:lnTo>
                    <a:pt x="4543299" y="0"/>
                  </a:lnTo>
                  <a:cubicBezTo>
                    <a:pt x="4555877" y="0"/>
                    <a:pt x="4566074" y="10197"/>
                    <a:pt x="4566074" y="22775"/>
                  </a:cubicBezTo>
                  <a:lnTo>
                    <a:pt x="4566074" y="2536532"/>
                  </a:lnTo>
                  <a:cubicBezTo>
                    <a:pt x="4566074" y="2549110"/>
                    <a:pt x="4555877" y="2559307"/>
                    <a:pt x="4543299" y="2559307"/>
                  </a:cubicBezTo>
                  <a:lnTo>
                    <a:pt x="22775" y="2559307"/>
                  </a:lnTo>
                  <a:cubicBezTo>
                    <a:pt x="10197" y="2559307"/>
                    <a:pt x="0" y="2549110"/>
                    <a:pt x="0" y="2536532"/>
                  </a:cubicBezTo>
                  <a:lnTo>
                    <a:pt x="0" y="22775"/>
                  </a:lnTo>
                  <a:cubicBezTo>
                    <a:pt x="0" y="10197"/>
                    <a:pt x="10197" y="0"/>
                    <a:pt x="22775" y="0"/>
                  </a:cubicBezTo>
                  <a:close/>
                </a:path>
              </a:pathLst>
            </a:custGeom>
            <a:gradFill rotWithShape="1">
              <a:gsLst>
                <a:gs pos="0">
                  <a:srgbClr val="FFDE59">
                    <a:alpha val="60000"/>
                  </a:srgbClr>
                </a:gs>
                <a:gs pos="100000">
                  <a:srgbClr val="FF914D">
                    <a:alpha val="60000"/>
                  </a:srgbClr>
                </a:gs>
              </a:gsLst>
              <a:lin ang="0"/>
            </a:gradFill>
            <a:ln w="38100" cap="rnd">
              <a:solidFill>
                <a:srgbClr val="000000">
                  <a:alpha val="60000"/>
                </a:srgbClr>
              </a:solidFill>
              <a:prstDash val="solid"/>
              <a:round/>
            </a:ln>
          </p:spPr>
          <p:txBody>
            <a:bodyPr/>
            <a:lstStyle/>
            <a:p>
              <a:endParaRPr lang="en-CA"/>
            </a:p>
          </p:txBody>
        </p:sp>
        <p:sp>
          <p:nvSpPr>
            <p:cNvPr id="5" name="TextBox 5"/>
            <p:cNvSpPr txBox="1"/>
            <p:nvPr/>
          </p:nvSpPr>
          <p:spPr>
            <a:xfrm>
              <a:off x="0" y="-47625"/>
              <a:ext cx="4566074" cy="2606932"/>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2447064" y="1229034"/>
            <a:ext cx="6490204" cy="8419724"/>
          </a:xfrm>
          <a:custGeom>
            <a:avLst/>
            <a:gdLst/>
            <a:ahLst/>
            <a:cxnLst/>
            <a:rect l="l" t="t" r="r" b="b"/>
            <a:pathLst>
              <a:path w="6490204" h="8419724">
                <a:moveTo>
                  <a:pt x="0" y="0"/>
                </a:moveTo>
                <a:lnTo>
                  <a:pt x="6490204" y="0"/>
                </a:lnTo>
                <a:lnTo>
                  <a:pt x="6490204" y="8419724"/>
                </a:lnTo>
                <a:lnTo>
                  <a:pt x="0" y="8419724"/>
                </a:lnTo>
                <a:lnTo>
                  <a:pt x="0" y="0"/>
                </a:lnTo>
                <a:close/>
              </a:path>
            </a:pathLst>
          </a:custGeom>
          <a:blipFill>
            <a:blip r:embed="rId3"/>
            <a:stretch>
              <a:fillRect/>
            </a:stretch>
          </a:blipFill>
          <a:ln w="38100" cap="sq">
            <a:solidFill>
              <a:srgbClr val="000000"/>
            </a:solidFill>
            <a:prstDash val="solid"/>
            <a:miter/>
          </a:ln>
        </p:spPr>
        <p:txBody>
          <a:bodyPr/>
          <a:lstStyle/>
          <a:p>
            <a:endParaRPr lang="en-CA"/>
          </a:p>
        </p:txBody>
      </p:sp>
      <p:sp>
        <p:nvSpPr>
          <p:cNvPr id="7" name="Freeform 7"/>
          <p:cNvSpPr/>
          <p:nvPr/>
        </p:nvSpPr>
        <p:spPr>
          <a:xfrm>
            <a:off x="10017613" y="1229034"/>
            <a:ext cx="6593057" cy="8419724"/>
          </a:xfrm>
          <a:custGeom>
            <a:avLst/>
            <a:gdLst/>
            <a:ahLst/>
            <a:cxnLst/>
            <a:rect l="l" t="t" r="r" b="b"/>
            <a:pathLst>
              <a:path w="6593057" h="8419724">
                <a:moveTo>
                  <a:pt x="0" y="0"/>
                </a:moveTo>
                <a:lnTo>
                  <a:pt x="6593057" y="0"/>
                </a:lnTo>
                <a:lnTo>
                  <a:pt x="6593057" y="8419724"/>
                </a:lnTo>
                <a:lnTo>
                  <a:pt x="0" y="8419724"/>
                </a:lnTo>
                <a:lnTo>
                  <a:pt x="0" y="0"/>
                </a:lnTo>
                <a:close/>
              </a:path>
            </a:pathLst>
          </a:custGeom>
          <a:blipFill>
            <a:blip r:embed="rId4"/>
            <a:stretch>
              <a:fillRect b="-1584"/>
            </a:stretch>
          </a:blipFill>
          <a:ln w="38100" cap="sq">
            <a:solidFill>
              <a:srgbClr val="000000"/>
            </a:solidFill>
            <a:prstDash val="solid"/>
            <a:miter/>
          </a:ln>
        </p:spPr>
        <p:txBody>
          <a:bodyPr/>
          <a:lstStyle/>
          <a:p>
            <a:endParaRPr lang="en-CA"/>
          </a:p>
        </p:txBody>
      </p:sp>
      <p:sp>
        <p:nvSpPr>
          <p:cNvPr id="8" name="TextBox 8"/>
          <p:cNvSpPr txBox="1"/>
          <p:nvPr/>
        </p:nvSpPr>
        <p:spPr>
          <a:xfrm>
            <a:off x="2410889" y="284867"/>
            <a:ext cx="7606724" cy="846173"/>
          </a:xfrm>
          <a:prstGeom prst="rect">
            <a:avLst/>
          </a:prstGeom>
        </p:spPr>
        <p:txBody>
          <a:bodyPr lIns="0" tIns="0" rIns="0" bIns="0" rtlCol="0" anchor="t">
            <a:spAutoFit/>
          </a:bodyPr>
          <a:lstStyle/>
          <a:p>
            <a:pPr algn="ctr">
              <a:lnSpc>
                <a:spcPts val="6910"/>
              </a:lnSpc>
              <a:spcBef>
                <a:spcPct val="0"/>
              </a:spcBef>
            </a:pPr>
            <a:r>
              <a:rPr lang="en-US" sz="4936">
                <a:solidFill>
                  <a:srgbClr val="000000"/>
                </a:solidFill>
                <a:latin typeface="Prata"/>
                <a:ea typeface="Prata"/>
                <a:cs typeface="Prata"/>
                <a:sym typeface="Prata"/>
              </a:rPr>
              <a:t>Evidence Of An Appeal  </a:t>
            </a:r>
          </a:p>
        </p:txBody>
      </p:sp>
      <p:sp>
        <p:nvSpPr>
          <p:cNvPr id="9" name="TextBox 9"/>
          <p:cNvSpPr txBox="1"/>
          <p:nvPr/>
        </p:nvSpPr>
        <p:spPr>
          <a:xfrm>
            <a:off x="10017613" y="406256"/>
            <a:ext cx="6579371" cy="622444"/>
          </a:xfrm>
          <a:prstGeom prst="rect">
            <a:avLst/>
          </a:prstGeom>
        </p:spPr>
        <p:txBody>
          <a:bodyPr lIns="0" tIns="0" rIns="0" bIns="0" rtlCol="0" anchor="t">
            <a:spAutoFit/>
          </a:bodyPr>
          <a:lstStyle/>
          <a:p>
            <a:pPr algn="ctr">
              <a:lnSpc>
                <a:spcPts val="4962"/>
              </a:lnSpc>
              <a:spcBef>
                <a:spcPct val="0"/>
              </a:spcBef>
            </a:pPr>
            <a:r>
              <a:rPr lang="en-US" sz="3544" b="1">
                <a:solidFill>
                  <a:srgbClr val="000000"/>
                </a:solidFill>
                <a:latin typeface="Josefin Sans Bold"/>
                <a:ea typeface="Josefin Sans Bold"/>
                <a:cs typeface="Josefin Sans Bold"/>
                <a:sym typeface="Josefin Sans Bold"/>
              </a:rPr>
              <a:t>Judy White, Acting Chief 1997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66" b="-3666"/>
            </a:stretch>
          </a:blipFill>
        </p:spPr>
        <p:txBody>
          <a:bodyPr/>
          <a:lstStyle/>
          <a:p>
            <a:endParaRPr lang="en-CA"/>
          </a:p>
        </p:txBody>
      </p:sp>
      <p:sp>
        <p:nvSpPr>
          <p:cNvPr id="3" name="Freeform 3"/>
          <p:cNvSpPr/>
          <p:nvPr/>
        </p:nvSpPr>
        <p:spPr>
          <a:xfrm>
            <a:off x="9144000" y="571428"/>
            <a:ext cx="7931434" cy="9496700"/>
          </a:xfrm>
          <a:custGeom>
            <a:avLst/>
            <a:gdLst/>
            <a:ahLst/>
            <a:cxnLst/>
            <a:rect l="l" t="t" r="r" b="b"/>
            <a:pathLst>
              <a:path w="7931434" h="9496700">
                <a:moveTo>
                  <a:pt x="0" y="0"/>
                </a:moveTo>
                <a:lnTo>
                  <a:pt x="7931434" y="0"/>
                </a:lnTo>
                <a:lnTo>
                  <a:pt x="7931434" y="9496700"/>
                </a:lnTo>
                <a:lnTo>
                  <a:pt x="0" y="9496700"/>
                </a:lnTo>
                <a:lnTo>
                  <a:pt x="0" y="0"/>
                </a:lnTo>
                <a:close/>
              </a:path>
            </a:pathLst>
          </a:custGeom>
          <a:blipFill>
            <a:blip r:embed="rId3"/>
            <a:stretch>
              <a:fillRect l="-9004" t="-526" r="-3322" b="-2611"/>
            </a:stretch>
          </a:blipFill>
          <a:ln w="38100" cap="rnd">
            <a:solidFill>
              <a:srgbClr val="000000"/>
            </a:solidFill>
            <a:prstDash val="solid"/>
            <a:round/>
          </a:ln>
        </p:spPr>
        <p:txBody>
          <a:bodyPr/>
          <a:lstStyle/>
          <a:p>
            <a:endParaRPr lang="en-CA"/>
          </a:p>
        </p:txBody>
      </p:sp>
      <p:grpSp>
        <p:nvGrpSpPr>
          <p:cNvPr id="4" name="Group 4"/>
          <p:cNvGrpSpPr/>
          <p:nvPr/>
        </p:nvGrpSpPr>
        <p:grpSpPr>
          <a:xfrm>
            <a:off x="407669" y="571428"/>
            <a:ext cx="8100187" cy="2093704"/>
            <a:chOff x="0" y="0"/>
            <a:chExt cx="2133383" cy="551428"/>
          </a:xfrm>
        </p:grpSpPr>
        <p:sp>
          <p:nvSpPr>
            <p:cNvPr id="5" name="Freeform 5"/>
            <p:cNvSpPr/>
            <p:nvPr/>
          </p:nvSpPr>
          <p:spPr>
            <a:xfrm>
              <a:off x="0" y="0"/>
              <a:ext cx="2133383" cy="551428"/>
            </a:xfrm>
            <a:custGeom>
              <a:avLst/>
              <a:gdLst/>
              <a:ahLst/>
              <a:cxnLst/>
              <a:rect l="l" t="t" r="r" b="b"/>
              <a:pathLst>
                <a:path w="2133383" h="551428">
                  <a:moveTo>
                    <a:pt x="48744" y="0"/>
                  </a:moveTo>
                  <a:lnTo>
                    <a:pt x="2084638" y="0"/>
                  </a:lnTo>
                  <a:cubicBezTo>
                    <a:pt x="2097566" y="0"/>
                    <a:pt x="2109964" y="5136"/>
                    <a:pt x="2119106" y="14277"/>
                  </a:cubicBezTo>
                  <a:cubicBezTo>
                    <a:pt x="2128247" y="23418"/>
                    <a:pt x="2133383" y="35817"/>
                    <a:pt x="2133383" y="48744"/>
                  </a:cubicBezTo>
                  <a:lnTo>
                    <a:pt x="2133383" y="502684"/>
                  </a:lnTo>
                  <a:cubicBezTo>
                    <a:pt x="2133383" y="515612"/>
                    <a:pt x="2128247" y="528010"/>
                    <a:pt x="2119106" y="537151"/>
                  </a:cubicBezTo>
                  <a:cubicBezTo>
                    <a:pt x="2109964" y="546293"/>
                    <a:pt x="2097566" y="551428"/>
                    <a:pt x="2084638" y="551428"/>
                  </a:cubicBezTo>
                  <a:lnTo>
                    <a:pt x="48744" y="551428"/>
                  </a:lnTo>
                  <a:cubicBezTo>
                    <a:pt x="35817" y="551428"/>
                    <a:pt x="23418" y="546293"/>
                    <a:pt x="14277" y="537151"/>
                  </a:cubicBezTo>
                  <a:cubicBezTo>
                    <a:pt x="5136" y="528010"/>
                    <a:pt x="0" y="515612"/>
                    <a:pt x="0" y="502684"/>
                  </a:cubicBezTo>
                  <a:lnTo>
                    <a:pt x="0" y="48744"/>
                  </a:lnTo>
                  <a:cubicBezTo>
                    <a:pt x="0" y="35817"/>
                    <a:pt x="5136" y="23418"/>
                    <a:pt x="14277" y="14277"/>
                  </a:cubicBezTo>
                  <a:cubicBezTo>
                    <a:pt x="23418" y="5136"/>
                    <a:pt x="35817" y="0"/>
                    <a:pt x="48744" y="0"/>
                  </a:cubicBezTo>
                  <a:close/>
                </a:path>
              </a:pathLst>
            </a:custGeom>
            <a:solidFill>
              <a:srgbClr val="818280">
                <a:alpha val="49804"/>
              </a:srgbClr>
            </a:solidFill>
            <a:ln w="38100" cap="rnd">
              <a:solidFill>
                <a:srgbClr val="000000">
                  <a:alpha val="49804"/>
                </a:srgbClr>
              </a:solidFill>
              <a:prstDash val="solid"/>
              <a:round/>
            </a:ln>
          </p:spPr>
          <p:txBody>
            <a:bodyPr/>
            <a:lstStyle/>
            <a:p>
              <a:endParaRPr lang="en-CA"/>
            </a:p>
          </p:txBody>
        </p:sp>
        <p:sp>
          <p:nvSpPr>
            <p:cNvPr id="6" name="TextBox 6"/>
            <p:cNvSpPr txBox="1"/>
            <p:nvPr/>
          </p:nvSpPr>
          <p:spPr>
            <a:xfrm>
              <a:off x="0" y="-47625"/>
              <a:ext cx="2133383" cy="599053"/>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407669" y="3638605"/>
            <a:ext cx="8100187" cy="6429523"/>
          </a:xfrm>
          <a:custGeom>
            <a:avLst/>
            <a:gdLst/>
            <a:ahLst/>
            <a:cxnLst/>
            <a:rect l="l" t="t" r="r" b="b"/>
            <a:pathLst>
              <a:path w="8100187" h="6429523">
                <a:moveTo>
                  <a:pt x="0" y="0"/>
                </a:moveTo>
                <a:lnTo>
                  <a:pt x="8100187" y="0"/>
                </a:lnTo>
                <a:lnTo>
                  <a:pt x="8100187" y="6429523"/>
                </a:lnTo>
                <a:lnTo>
                  <a:pt x="0" y="6429523"/>
                </a:lnTo>
                <a:lnTo>
                  <a:pt x="0" y="0"/>
                </a:lnTo>
                <a:close/>
              </a:path>
            </a:pathLst>
          </a:custGeom>
          <a:blipFill>
            <a:blip r:embed="rId4"/>
            <a:stretch>
              <a:fillRect/>
            </a:stretch>
          </a:blipFill>
          <a:ln w="38100" cap="sq">
            <a:solidFill>
              <a:srgbClr val="000000"/>
            </a:solidFill>
            <a:prstDash val="solid"/>
            <a:miter/>
          </a:ln>
        </p:spPr>
        <p:txBody>
          <a:bodyPr/>
          <a:lstStyle/>
          <a:p>
            <a:endParaRPr lang="en-CA"/>
          </a:p>
        </p:txBody>
      </p:sp>
      <p:sp>
        <p:nvSpPr>
          <p:cNvPr id="8" name="TextBox 8"/>
          <p:cNvSpPr txBox="1"/>
          <p:nvPr/>
        </p:nvSpPr>
        <p:spPr>
          <a:xfrm>
            <a:off x="1938924" y="647972"/>
            <a:ext cx="5037677" cy="1845367"/>
          </a:xfrm>
          <a:prstGeom prst="rect">
            <a:avLst/>
          </a:prstGeom>
        </p:spPr>
        <p:txBody>
          <a:bodyPr lIns="0" tIns="0" rIns="0" bIns="0" rtlCol="0" anchor="t">
            <a:spAutoFit/>
          </a:bodyPr>
          <a:lstStyle/>
          <a:p>
            <a:pPr algn="ctr">
              <a:lnSpc>
                <a:spcPts val="7486"/>
              </a:lnSpc>
              <a:spcBef>
                <a:spcPct val="0"/>
              </a:spcBef>
            </a:pPr>
            <a:r>
              <a:rPr lang="en-US" sz="5347">
                <a:solidFill>
                  <a:srgbClr val="000000"/>
                </a:solidFill>
                <a:latin typeface="Prata"/>
                <a:ea typeface="Prata"/>
                <a:cs typeface="Prata"/>
                <a:sym typeface="Prata"/>
              </a:rPr>
              <a:t>Points Of Specific Claim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66" b="-3666"/>
            </a:stretch>
          </a:blipFill>
        </p:spPr>
        <p:txBody>
          <a:bodyPr/>
          <a:lstStyle/>
          <a:p>
            <a:endParaRPr lang="en-CA"/>
          </a:p>
        </p:txBody>
      </p:sp>
      <p:sp>
        <p:nvSpPr>
          <p:cNvPr id="3" name="Freeform 3"/>
          <p:cNvSpPr/>
          <p:nvPr/>
        </p:nvSpPr>
        <p:spPr>
          <a:xfrm>
            <a:off x="541020" y="1028700"/>
            <a:ext cx="6444862" cy="8698383"/>
          </a:xfrm>
          <a:custGeom>
            <a:avLst/>
            <a:gdLst/>
            <a:ahLst/>
            <a:cxnLst/>
            <a:rect l="l" t="t" r="r" b="b"/>
            <a:pathLst>
              <a:path w="6444862" h="8698383">
                <a:moveTo>
                  <a:pt x="0" y="0"/>
                </a:moveTo>
                <a:lnTo>
                  <a:pt x="6444862" y="0"/>
                </a:lnTo>
                <a:lnTo>
                  <a:pt x="6444862" y="8698383"/>
                </a:lnTo>
                <a:lnTo>
                  <a:pt x="0" y="8698383"/>
                </a:lnTo>
                <a:lnTo>
                  <a:pt x="0" y="0"/>
                </a:lnTo>
                <a:close/>
              </a:path>
            </a:pathLst>
          </a:custGeom>
          <a:blipFill>
            <a:blip r:embed="rId3"/>
            <a:stretch>
              <a:fillRect l="-8963" t="-8799" r="-4228"/>
            </a:stretch>
          </a:blipFill>
          <a:ln w="38100" cap="rnd">
            <a:solidFill>
              <a:srgbClr val="000000"/>
            </a:solidFill>
            <a:prstDash val="solid"/>
            <a:round/>
          </a:ln>
        </p:spPr>
        <p:txBody>
          <a:bodyPr/>
          <a:lstStyle/>
          <a:p>
            <a:endParaRPr lang="en-CA"/>
          </a:p>
        </p:txBody>
      </p:sp>
      <p:grpSp>
        <p:nvGrpSpPr>
          <p:cNvPr id="4" name="Group 4"/>
          <p:cNvGrpSpPr/>
          <p:nvPr/>
        </p:nvGrpSpPr>
        <p:grpSpPr>
          <a:xfrm>
            <a:off x="7964292" y="1028700"/>
            <a:ext cx="9658350" cy="2781428"/>
            <a:chOff x="0" y="0"/>
            <a:chExt cx="2543763" cy="732557"/>
          </a:xfrm>
        </p:grpSpPr>
        <p:sp>
          <p:nvSpPr>
            <p:cNvPr id="5" name="Freeform 5"/>
            <p:cNvSpPr/>
            <p:nvPr/>
          </p:nvSpPr>
          <p:spPr>
            <a:xfrm>
              <a:off x="0" y="0"/>
              <a:ext cx="2543763" cy="732557"/>
            </a:xfrm>
            <a:custGeom>
              <a:avLst/>
              <a:gdLst/>
              <a:ahLst/>
              <a:cxnLst/>
              <a:rect l="l" t="t" r="r" b="b"/>
              <a:pathLst>
                <a:path w="2543763" h="732557">
                  <a:moveTo>
                    <a:pt x="40880" y="0"/>
                  </a:moveTo>
                  <a:lnTo>
                    <a:pt x="2502882" y="0"/>
                  </a:lnTo>
                  <a:cubicBezTo>
                    <a:pt x="2513725" y="0"/>
                    <a:pt x="2524123" y="4307"/>
                    <a:pt x="2531789" y="11974"/>
                  </a:cubicBezTo>
                  <a:cubicBezTo>
                    <a:pt x="2539456" y="19640"/>
                    <a:pt x="2543763" y="30038"/>
                    <a:pt x="2543763" y="40880"/>
                  </a:cubicBezTo>
                  <a:lnTo>
                    <a:pt x="2543763" y="691677"/>
                  </a:lnTo>
                  <a:cubicBezTo>
                    <a:pt x="2543763" y="702519"/>
                    <a:pt x="2539456" y="712917"/>
                    <a:pt x="2531789" y="720584"/>
                  </a:cubicBezTo>
                  <a:cubicBezTo>
                    <a:pt x="2524123" y="728250"/>
                    <a:pt x="2513725" y="732557"/>
                    <a:pt x="2502882" y="732557"/>
                  </a:cubicBezTo>
                  <a:lnTo>
                    <a:pt x="40880" y="732557"/>
                  </a:lnTo>
                  <a:cubicBezTo>
                    <a:pt x="30038" y="732557"/>
                    <a:pt x="19640" y="728250"/>
                    <a:pt x="11974" y="720584"/>
                  </a:cubicBezTo>
                  <a:cubicBezTo>
                    <a:pt x="4307" y="712917"/>
                    <a:pt x="0" y="702519"/>
                    <a:pt x="0" y="691677"/>
                  </a:cubicBezTo>
                  <a:lnTo>
                    <a:pt x="0" y="40880"/>
                  </a:lnTo>
                  <a:cubicBezTo>
                    <a:pt x="0" y="30038"/>
                    <a:pt x="4307" y="19640"/>
                    <a:pt x="11974" y="11974"/>
                  </a:cubicBezTo>
                  <a:cubicBezTo>
                    <a:pt x="19640" y="4307"/>
                    <a:pt x="30038" y="0"/>
                    <a:pt x="40880" y="0"/>
                  </a:cubicBezTo>
                  <a:close/>
                </a:path>
              </a:pathLst>
            </a:custGeom>
            <a:gradFill rotWithShape="1">
              <a:gsLst>
                <a:gs pos="0">
                  <a:srgbClr val="FFDE59">
                    <a:alpha val="60000"/>
                  </a:srgbClr>
                </a:gs>
                <a:gs pos="100000">
                  <a:srgbClr val="FF914D">
                    <a:alpha val="60000"/>
                  </a:srgbClr>
                </a:gs>
              </a:gsLst>
              <a:lin ang="0"/>
            </a:gradFill>
            <a:ln w="38100" cap="rnd">
              <a:solidFill>
                <a:srgbClr val="000000">
                  <a:alpha val="60000"/>
                </a:srgbClr>
              </a:solidFill>
              <a:prstDash val="solid"/>
              <a:round/>
            </a:ln>
          </p:spPr>
          <p:txBody>
            <a:bodyPr/>
            <a:lstStyle/>
            <a:p>
              <a:endParaRPr lang="en-CA"/>
            </a:p>
          </p:txBody>
        </p:sp>
        <p:sp>
          <p:nvSpPr>
            <p:cNvPr id="6" name="TextBox 6"/>
            <p:cNvSpPr txBox="1"/>
            <p:nvPr/>
          </p:nvSpPr>
          <p:spPr>
            <a:xfrm>
              <a:off x="0" y="-47625"/>
              <a:ext cx="2543763" cy="780182"/>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7767402" y="4781310"/>
            <a:ext cx="10239386" cy="4945773"/>
            <a:chOff x="0" y="0"/>
            <a:chExt cx="2696793" cy="1302590"/>
          </a:xfrm>
        </p:grpSpPr>
        <p:sp>
          <p:nvSpPr>
            <p:cNvPr id="8" name="Freeform 8"/>
            <p:cNvSpPr/>
            <p:nvPr/>
          </p:nvSpPr>
          <p:spPr>
            <a:xfrm>
              <a:off x="0" y="0"/>
              <a:ext cx="2696793" cy="1302590"/>
            </a:xfrm>
            <a:custGeom>
              <a:avLst/>
              <a:gdLst/>
              <a:ahLst/>
              <a:cxnLst/>
              <a:rect l="l" t="t" r="r" b="b"/>
              <a:pathLst>
                <a:path w="2696793" h="1302590">
                  <a:moveTo>
                    <a:pt x="38561" y="0"/>
                  </a:moveTo>
                  <a:lnTo>
                    <a:pt x="2658232" y="0"/>
                  </a:lnTo>
                  <a:cubicBezTo>
                    <a:pt x="2679529" y="0"/>
                    <a:pt x="2696793" y="17264"/>
                    <a:pt x="2696793" y="38561"/>
                  </a:cubicBezTo>
                  <a:lnTo>
                    <a:pt x="2696793" y="1264030"/>
                  </a:lnTo>
                  <a:cubicBezTo>
                    <a:pt x="2696793" y="1285326"/>
                    <a:pt x="2679529" y="1302590"/>
                    <a:pt x="2658232" y="1302590"/>
                  </a:cubicBezTo>
                  <a:lnTo>
                    <a:pt x="38561" y="1302590"/>
                  </a:lnTo>
                  <a:cubicBezTo>
                    <a:pt x="17264" y="1302590"/>
                    <a:pt x="0" y="1285326"/>
                    <a:pt x="0" y="1264030"/>
                  </a:cubicBezTo>
                  <a:lnTo>
                    <a:pt x="0" y="38561"/>
                  </a:lnTo>
                  <a:cubicBezTo>
                    <a:pt x="0" y="17264"/>
                    <a:pt x="17264" y="0"/>
                    <a:pt x="38561" y="0"/>
                  </a:cubicBezTo>
                  <a:close/>
                </a:path>
              </a:pathLst>
            </a:custGeom>
            <a:solidFill>
              <a:srgbClr val="D6CC7F">
                <a:alpha val="60000"/>
              </a:srgbClr>
            </a:solidFill>
            <a:ln w="38100" cap="rnd">
              <a:solidFill>
                <a:srgbClr val="000000">
                  <a:alpha val="60000"/>
                </a:srgbClr>
              </a:solidFill>
              <a:prstDash val="solid"/>
              <a:round/>
            </a:ln>
          </p:spPr>
          <p:txBody>
            <a:bodyPr/>
            <a:lstStyle/>
            <a:p>
              <a:endParaRPr lang="en-CA"/>
            </a:p>
          </p:txBody>
        </p:sp>
        <p:sp>
          <p:nvSpPr>
            <p:cNvPr id="9" name="TextBox 9"/>
            <p:cNvSpPr txBox="1"/>
            <p:nvPr/>
          </p:nvSpPr>
          <p:spPr>
            <a:xfrm>
              <a:off x="0" y="-47625"/>
              <a:ext cx="2696793" cy="1350215"/>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8645268" y="1510553"/>
            <a:ext cx="8614032" cy="1722473"/>
          </a:xfrm>
          <a:prstGeom prst="rect">
            <a:avLst/>
          </a:prstGeom>
        </p:spPr>
        <p:txBody>
          <a:bodyPr lIns="0" tIns="0" rIns="0" bIns="0" rtlCol="0" anchor="t">
            <a:spAutoFit/>
          </a:bodyPr>
          <a:lstStyle/>
          <a:p>
            <a:pPr algn="ctr">
              <a:lnSpc>
                <a:spcPts val="6910"/>
              </a:lnSpc>
              <a:spcBef>
                <a:spcPct val="0"/>
              </a:spcBef>
            </a:pPr>
            <a:r>
              <a:rPr lang="en-US" sz="4936">
                <a:solidFill>
                  <a:srgbClr val="000000"/>
                </a:solidFill>
                <a:latin typeface="Prata"/>
                <a:ea typeface="Prata"/>
                <a:cs typeface="Prata"/>
                <a:sym typeface="Prata"/>
              </a:rPr>
              <a:t>List of Past Mi’kmaw Guides In Bay St. George, NL</a:t>
            </a:r>
          </a:p>
        </p:txBody>
      </p:sp>
      <p:sp>
        <p:nvSpPr>
          <p:cNvPr id="11" name="TextBox 11"/>
          <p:cNvSpPr txBox="1"/>
          <p:nvPr/>
        </p:nvSpPr>
        <p:spPr>
          <a:xfrm>
            <a:off x="7767402" y="4900731"/>
            <a:ext cx="10520598" cy="4826352"/>
          </a:xfrm>
          <a:prstGeom prst="rect">
            <a:avLst/>
          </a:prstGeom>
        </p:spPr>
        <p:txBody>
          <a:bodyPr lIns="0" tIns="0" rIns="0" bIns="0" rtlCol="0" anchor="t">
            <a:spAutoFit/>
          </a:bodyPr>
          <a:lstStyle/>
          <a:p>
            <a:pPr marL="590735" lvl="1" indent="-295367" algn="l">
              <a:lnSpc>
                <a:spcPts val="3830"/>
              </a:lnSpc>
              <a:buFont typeface="Arial"/>
              <a:buChar char="•"/>
            </a:pPr>
            <a:r>
              <a:rPr lang="en-US" sz="2736">
                <a:solidFill>
                  <a:srgbClr val="000000"/>
                </a:solidFill>
                <a:latin typeface="Prata"/>
                <a:ea typeface="Prata"/>
                <a:cs typeface="Prata"/>
                <a:sym typeface="Prata"/>
              </a:rPr>
              <a:t>Paul Benoit of Peter   Flat Bay                                 1856-1921</a:t>
            </a:r>
          </a:p>
          <a:p>
            <a:pPr marL="590735" lvl="1" indent="-295367" algn="l">
              <a:lnSpc>
                <a:spcPts val="3830"/>
              </a:lnSpc>
              <a:buFont typeface="Arial"/>
              <a:buChar char="•"/>
            </a:pPr>
            <a:r>
              <a:rPr lang="en-US" sz="2736">
                <a:solidFill>
                  <a:srgbClr val="000000"/>
                </a:solidFill>
                <a:latin typeface="Prata"/>
                <a:ea typeface="Prata"/>
                <a:cs typeface="Prata"/>
                <a:sym typeface="Prata"/>
              </a:rPr>
              <a:t>Peter Benoit                  Flat Bay                                 1833-1920</a:t>
            </a:r>
          </a:p>
          <a:p>
            <a:pPr marL="590735" lvl="1" indent="-295367" algn="l">
              <a:lnSpc>
                <a:spcPts val="3830"/>
              </a:lnSpc>
              <a:buFont typeface="Arial"/>
              <a:buChar char="•"/>
            </a:pPr>
            <a:r>
              <a:rPr lang="en-US" sz="2736">
                <a:solidFill>
                  <a:srgbClr val="000000"/>
                </a:solidFill>
                <a:latin typeface="Prata"/>
                <a:ea typeface="Prata"/>
                <a:cs typeface="Prata"/>
                <a:sym typeface="Prata"/>
              </a:rPr>
              <a:t>Noel Bernard                Mattis Point                         1842-1902</a:t>
            </a:r>
          </a:p>
          <a:p>
            <a:pPr marL="590735" lvl="1" indent="-295367" algn="l">
              <a:lnSpc>
                <a:spcPts val="3830"/>
              </a:lnSpc>
              <a:buFont typeface="Arial"/>
              <a:buChar char="•"/>
            </a:pPr>
            <a:r>
              <a:rPr lang="en-US" sz="2736">
                <a:solidFill>
                  <a:srgbClr val="000000"/>
                </a:solidFill>
                <a:latin typeface="Prata"/>
                <a:ea typeface="Prata"/>
                <a:cs typeface="Prata"/>
                <a:sym typeface="Prata"/>
              </a:rPr>
              <a:t>Louis Gabriel                Codroy Valley                     1800-1822</a:t>
            </a:r>
          </a:p>
          <a:p>
            <a:pPr marL="590735" lvl="1" indent="-295367" algn="l">
              <a:lnSpc>
                <a:spcPts val="3830"/>
              </a:lnSpc>
              <a:buFont typeface="Arial"/>
              <a:buChar char="•"/>
            </a:pPr>
            <a:r>
              <a:rPr lang="en-US" sz="2736">
                <a:solidFill>
                  <a:srgbClr val="000000"/>
                </a:solidFill>
                <a:latin typeface="Prata"/>
                <a:ea typeface="Prata"/>
                <a:cs typeface="Prata"/>
                <a:sym typeface="Prata"/>
              </a:rPr>
              <a:t>Louis Gabriel                Codroy/Stephenville       1858-1924</a:t>
            </a:r>
          </a:p>
          <a:p>
            <a:pPr marL="569145" lvl="1" indent="-284573" algn="l">
              <a:lnSpc>
                <a:spcPts val="3690"/>
              </a:lnSpc>
              <a:buFont typeface="Arial"/>
              <a:buChar char="•"/>
            </a:pPr>
            <a:r>
              <a:rPr lang="en-US" sz="2636">
                <a:solidFill>
                  <a:srgbClr val="000000"/>
                </a:solidFill>
                <a:latin typeface="Prata"/>
                <a:ea typeface="Prata"/>
                <a:cs typeface="Prata"/>
                <a:sym typeface="Prata"/>
              </a:rPr>
              <a:t>Noel Joe                           Seal Rocks/Mattis Point   1832-1922</a:t>
            </a:r>
          </a:p>
          <a:p>
            <a:pPr marL="590735" lvl="1" indent="-295367" algn="l">
              <a:lnSpc>
                <a:spcPts val="3830"/>
              </a:lnSpc>
              <a:buFont typeface="Arial"/>
              <a:buChar char="•"/>
            </a:pPr>
            <a:r>
              <a:rPr lang="en-US" sz="2736">
                <a:solidFill>
                  <a:srgbClr val="000000"/>
                </a:solidFill>
                <a:latin typeface="Prata"/>
                <a:ea typeface="Prata"/>
                <a:cs typeface="Prata"/>
                <a:sym typeface="Prata"/>
              </a:rPr>
              <a:t>Frank King                    St. Teresa’s                           1872-1947</a:t>
            </a:r>
          </a:p>
          <a:p>
            <a:pPr marL="590735" lvl="1" indent="-295367" algn="l">
              <a:lnSpc>
                <a:spcPts val="3830"/>
              </a:lnSpc>
              <a:buFont typeface="Arial"/>
              <a:buChar char="•"/>
            </a:pPr>
            <a:r>
              <a:rPr lang="en-US" sz="2736">
                <a:solidFill>
                  <a:srgbClr val="000000"/>
                </a:solidFill>
                <a:latin typeface="Prata"/>
                <a:ea typeface="Prata"/>
                <a:cs typeface="Prata"/>
                <a:sym typeface="Prata"/>
              </a:rPr>
              <a:t>Thomas Webb             Flat Bay                                 1866-1927</a:t>
            </a:r>
          </a:p>
          <a:p>
            <a:pPr marL="590735" lvl="1" indent="-295367" algn="l">
              <a:lnSpc>
                <a:spcPts val="3830"/>
              </a:lnSpc>
              <a:buFont typeface="Arial"/>
              <a:buChar char="•"/>
            </a:pPr>
            <a:r>
              <a:rPr lang="en-US" sz="2736">
                <a:solidFill>
                  <a:srgbClr val="000000"/>
                </a:solidFill>
                <a:latin typeface="Prata"/>
                <a:ea typeface="Prata"/>
                <a:cs typeface="Prata"/>
                <a:sym typeface="Prata"/>
              </a:rPr>
              <a:t>Joseph Young               St. Teresa’s                          1851-1919</a:t>
            </a:r>
          </a:p>
          <a:p>
            <a:pPr marL="590735" lvl="1" indent="-295367" algn="l">
              <a:lnSpc>
                <a:spcPts val="3830"/>
              </a:lnSpc>
              <a:buFont typeface="Arial"/>
              <a:buChar char="•"/>
            </a:pPr>
            <a:r>
              <a:rPr lang="en-US" sz="2736">
                <a:solidFill>
                  <a:srgbClr val="000000"/>
                </a:solidFill>
                <a:latin typeface="Prata"/>
                <a:ea typeface="Prata"/>
                <a:cs typeface="Prata"/>
                <a:sym typeface="Prata"/>
              </a:rPr>
              <a:t>Maxim Young               Flat Bay                                1851-1935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66" b="-3666"/>
            </a:stretch>
          </a:blipFill>
        </p:spPr>
        <p:txBody>
          <a:bodyPr/>
          <a:lstStyle/>
          <a:p>
            <a:endParaRPr lang="en-CA"/>
          </a:p>
        </p:txBody>
      </p:sp>
      <p:sp>
        <p:nvSpPr>
          <p:cNvPr id="3" name="Freeform 3"/>
          <p:cNvSpPr/>
          <p:nvPr/>
        </p:nvSpPr>
        <p:spPr>
          <a:xfrm>
            <a:off x="498323" y="7597671"/>
            <a:ext cx="2823427" cy="2474532"/>
          </a:xfrm>
          <a:custGeom>
            <a:avLst/>
            <a:gdLst/>
            <a:ahLst/>
            <a:cxnLst/>
            <a:rect l="l" t="t" r="r" b="b"/>
            <a:pathLst>
              <a:path w="2823427" h="2474532">
                <a:moveTo>
                  <a:pt x="0" y="0"/>
                </a:moveTo>
                <a:lnTo>
                  <a:pt x="2823427" y="0"/>
                </a:lnTo>
                <a:lnTo>
                  <a:pt x="2823427" y="2474533"/>
                </a:lnTo>
                <a:lnTo>
                  <a:pt x="0" y="2474533"/>
                </a:lnTo>
                <a:lnTo>
                  <a:pt x="0" y="0"/>
                </a:lnTo>
                <a:close/>
              </a:path>
            </a:pathLst>
          </a:custGeom>
          <a:blipFill>
            <a:blip r:embed="rId3"/>
            <a:stretch>
              <a:fillRect t="-11685" b="-11685"/>
            </a:stretch>
          </a:blipFill>
          <a:ln w="38100" cap="sq">
            <a:solidFill>
              <a:srgbClr val="000000"/>
            </a:solidFill>
            <a:prstDash val="solid"/>
            <a:miter/>
          </a:ln>
        </p:spPr>
        <p:txBody>
          <a:bodyPr/>
          <a:lstStyle/>
          <a:p>
            <a:endParaRPr lang="en-CA"/>
          </a:p>
        </p:txBody>
      </p:sp>
      <p:sp>
        <p:nvSpPr>
          <p:cNvPr id="4" name="Freeform 4"/>
          <p:cNvSpPr/>
          <p:nvPr/>
        </p:nvSpPr>
        <p:spPr>
          <a:xfrm>
            <a:off x="14334967" y="229331"/>
            <a:ext cx="3295024" cy="3462926"/>
          </a:xfrm>
          <a:custGeom>
            <a:avLst/>
            <a:gdLst/>
            <a:ahLst/>
            <a:cxnLst/>
            <a:rect l="l" t="t" r="r" b="b"/>
            <a:pathLst>
              <a:path w="3295024" h="3462926">
                <a:moveTo>
                  <a:pt x="0" y="0"/>
                </a:moveTo>
                <a:lnTo>
                  <a:pt x="3295024" y="0"/>
                </a:lnTo>
                <a:lnTo>
                  <a:pt x="3295024" y="3462926"/>
                </a:lnTo>
                <a:lnTo>
                  <a:pt x="0" y="3462926"/>
                </a:lnTo>
                <a:lnTo>
                  <a:pt x="0" y="0"/>
                </a:lnTo>
                <a:close/>
              </a:path>
            </a:pathLst>
          </a:custGeom>
          <a:blipFill>
            <a:blip r:embed="rId4"/>
            <a:stretch>
              <a:fillRect t="-12755" b="-6962"/>
            </a:stretch>
          </a:blipFill>
          <a:ln w="38100" cap="sq">
            <a:solidFill>
              <a:srgbClr val="000000"/>
            </a:solidFill>
            <a:prstDash val="solid"/>
            <a:miter/>
          </a:ln>
        </p:spPr>
        <p:txBody>
          <a:bodyPr/>
          <a:lstStyle/>
          <a:p>
            <a:endParaRPr lang="en-CA"/>
          </a:p>
        </p:txBody>
      </p:sp>
      <p:sp>
        <p:nvSpPr>
          <p:cNvPr id="5" name="Freeform 5"/>
          <p:cNvSpPr/>
          <p:nvPr/>
        </p:nvSpPr>
        <p:spPr>
          <a:xfrm>
            <a:off x="5540194" y="229331"/>
            <a:ext cx="3327386" cy="3526139"/>
          </a:xfrm>
          <a:custGeom>
            <a:avLst/>
            <a:gdLst/>
            <a:ahLst/>
            <a:cxnLst/>
            <a:rect l="l" t="t" r="r" b="b"/>
            <a:pathLst>
              <a:path w="3327386" h="3526139">
                <a:moveTo>
                  <a:pt x="0" y="0"/>
                </a:moveTo>
                <a:lnTo>
                  <a:pt x="3327386" y="0"/>
                </a:lnTo>
                <a:lnTo>
                  <a:pt x="3327386" y="3526139"/>
                </a:lnTo>
                <a:lnTo>
                  <a:pt x="0" y="3526139"/>
                </a:lnTo>
                <a:lnTo>
                  <a:pt x="0" y="0"/>
                </a:lnTo>
                <a:close/>
              </a:path>
            </a:pathLst>
          </a:custGeom>
          <a:blipFill>
            <a:blip r:embed="rId5"/>
            <a:stretch>
              <a:fillRect l="-5352" r="-5352"/>
            </a:stretch>
          </a:blipFill>
          <a:ln w="38100" cap="sq">
            <a:solidFill>
              <a:srgbClr val="000000"/>
            </a:solidFill>
            <a:prstDash val="solid"/>
            <a:miter/>
          </a:ln>
        </p:spPr>
        <p:txBody>
          <a:bodyPr/>
          <a:lstStyle/>
          <a:p>
            <a:endParaRPr lang="en-CA"/>
          </a:p>
        </p:txBody>
      </p:sp>
      <p:sp>
        <p:nvSpPr>
          <p:cNvPr id="6" name="Freeform 6"/>
          <p:cNvSpPr/>
          <p:nvPr/>
        </p:nvSpPr>
        <p:spPr>
          <a:xfrm>
            <a:off x="11790471" y="6949689"/>
            <a:ext cx="5839520" cy="3122515"/>
          </a:xfrm>
          <a:custGeom>
            <a:avLst/>
            <a:gdLst/>
            <a:ahLst/>
            <a:cxnLst/>
            <a:rect l="l" t="t" r="r" b="b"/>
            <a:pathLst>
              <a:path w="5839520" h="3122515">
                <a:moveTo>
                  <a:pt x="0" y="0"/>
                </a:moveTo>
                <a:lnTo>
                  <a:pt x="5839520" y="0"/>
                </a:lnTo>
                <a:lnTo>
                  <a:pt x="5839520" y="3122515"/>
                </a:lnTo>
                <a:lnTo>
                  <a:pt x="0" y="3122515"/>
                </a:lnTo>
                <a:lnTo>
                  <a:pt x="0" y="0"/>
                </a:lnTo>
                <a:close/>
              </a:path>
            </a:pathLst>
          </a:custGeom>
          <a:blipFill>
            <a:blip r:embed="rId6"/>
            <a:stretch>
              <a:fillRect t="-378" b="-22348"/>
            </a:stretch>
          </a:blipFill>
          <a:ln w="38100" cap="sq">
            <a:solidFill>
              <a:srgbClr val="000000"/>
            </a:solidFill>
            <a:prstDash val="solid"/>
            <a:miter/>
          </a:ln>
        </p:spPr>
        <p:txBody>
          <a:bodyPr/>
          <a:lstStyle/>
          <a:p>
            <a:endParaRPr lang="en-CA"/>
          </a:p>
        </p:txBody>
      </p:sp>
      <p:sp>
        <p:nvSpPr>
          <p:cNvPr id="7" name="Freeform 7"/>
          <p:cNvSpPr/>
          <p:nvPr/>
        </p:nvSpPr>
        <p:spPr>
          <a:xfrm>
            <a:off x="498323" y="3930736"/>
            <a:ext cx="6705564" cy="3518352"/>
          </a:xfrm>
          <a:custGeom>
            <a:avLst/>
            <a:gdLst/>
            <a:ahLst/>
            <a:cxnLst/>
            <a:rect l="l" t="t" r="r" b="b"/>
            <a:pathLst>
              <a:path w="6705564" h="3518352">
                <a:moveTo>
                  <a:pt x="0" y="0"/>
                </a:moveTo>
                <a:lnTo>
                  <a:pt x="6705564" y="0"/>
                </a:lnTo>
                <a:lnTo>
                  <a:pt x="6705564" y="3518351"/>
                </a:lnTo>
                <a:lnTo>
                  <a:pt x="0" y="3518351"/>
                </a:lnTo>
                <a:lnTo>
                  <a:pt x="0" y="0"/>
                </a:lnTo>
                <a:close/>
              </a:path>
            </a:pathLst>
          </a:custGeom>
          <a:blipFill>
            <a:blip r:embed="rId7"/>
            <a:stretch>
              <a:fillRect/>
            </a:stretch>
          </a:blipFill>
          <a:ln w="38100" cap="sq">
            <a:solidFill>
              <a:srgbClr val="000000"/>
            </a:solidFill>
            <a:prstDash val="solid"/>
            <a:miter/>
          </a:ln>
        </p:spPr>
        <p:txBody>
          <a:bodyPr/>
          <a:lstStyle/>
          <a:p>
            <a:endParaRPr lang="en-CA"/>
          </a:p>
        </p:txBody>
      </p:sp>
      <p:sp>
        <p:nvSpPr>
          <p:cNvPr id="8" name="Freeform 8"/>
          <p:cNvSpPr/>
          <p:nvPr/>
        </p:nvSpPr>
        <p:spPr>
          <a:xfrm>
            <a:off x="459475" y="229331"/>
            <a:ext cx="4690193" cy="3552821"/>
          </a:xfrm>
          <a:custGeom>
            <a:avLst/>
            <a:gdLst/>
            <a:ahLst/>
            <a:cxnLst/>
            <a:rect l="l" t="t" r="r" b="b"/>
            <a:pathLst>
              <a:path w="4690193" h="3552821">
                <a:moveTo>
                  <a:pt x="0" y="0"/>
                </a:moveTo>
                <a:lnTo>
                  <a:pt x="4690194" y="0"/>
                </a:lnTo>
                <a:lnTo>
                  <a:pt x="4690194" y="3552821"/>
                </a:lnTo>
                <a:lnTo>
                  <a:pt x="0" y="3552821"/>
                </a:lnTo>
                <a:lnTo>
                  <a:pt x="0" y="0"/>
                </a:lnTo>
                <a:close/>
              </a:path>
            </a:pathLst>
          </a:custGeom>
          <a:blipFill>
            <a:blip r:embed="rId8"/>
            <a:stretch>
              <a:fillRect t="-2530"/>
            </a:stretch>
          </a:blipFill>
          <a:ln w="38100" cap="sq">
            <a:solidFill>
              <a:srgbClr val="000000"/>
            </a:solidFill>
            <a:prstDash val="solid"/>
            <a:miter/>
          </a:ln>
        </p:spPr>
        <p:txBody>
          <a:bodyPr/>
          <a:lstStyle/>
          <a:p>
            <a:endParaRPr lang="en-CA"/>
          </a:p>
        </p:txBody>
      </p:sp>
      <p:sp>
        <p:nvSpPr>
          <p:cNvPr id="9" name="Freeform 9"/>
          <p:cNvSpPr/>
          <p:nvPr/>
        </p:nvSpPr>
        <p:spPr>
          <a:xfrm>
            <a:off x="7485652" y="6663042"/>
            <a:ext cx="4023054" cy="3409162"/>
          </a:xfrm>
          <a:custGeom>
            <a:avLst/>
            <a:gdLst/>
            <a:ahLst/>
            <a:cxnLst/>
            <a:rect l="l" t="t" r="r" b="b"/>
            <a:pathLst>
              <a:path w="4023054" h="3409162">
                <a:moveTo>
                  <a:pt x="0" y="0"/>
                </a:moveTo>
                <a:lnTo>
                  <a:pt x="4023054" y="0"/>
                </a:lnTo>
                <a:lnTo>
                  <a:pt x="4023054" y="3409162"/>
                </a:lnTo>
                <a:lnTo>
                  <a:pt x="0" y="3409162"/>
                </a:lnTo>
                <a:lnTo>
                  <a:pt x="0" y="0"/>
                </a:lnTo>
                <a:close/>
              </a:path>
            </a:pathLst>
          </a:custGeom>
          <a:blipFill>
            <a:blip r:embed="rId9"/>
            <a:stretch>
              <a:fillRect t="-9317" b="-18362"/>
            </a:stretch>
          </a:blipFill>
          <a:ln w="38100" cap="sq">
            <a:solidFill>
              <a:srgbClr val="000000"/>
            </a:solidFill>
            <a:prstDash val="solid"/>
            <a:miter/>
          </a:ln>
        </p:spPr>
        <p:txBody>
          <a:bodyPr/>
          <a:lstStyle/>
          <a:p>
            <a:endParaRPr lang="en-CA"/>
          </a:p>
        </p:txBody>
      </p:sp>
      <p:sp>
        <p:nvSpPr>
          <p:cNvPr id="10" name="Freeform 10"/>
          <p:cNvSpPr/>
          <p:nvPr/>
        </p:nvSpPr>
        <p:spPr>
          <a:xfrm>
            <a:off x="9256177" y="229331"/>
            <a:ext cx="4690193" cy="3462926"/>
          </a:xfrm>
          <a:custGeom>
            <a:avLst/>
            <a:gdLst/>
            <a:ahLst/>
            <a:cxnLst/>
            <a:rect l="l" t="t" r="r" b="b"/>
            <a:pathLst>
              <a:path w="4690193" h="3462926">
                <a:moveTo>
                  <a:pt x="0" y="0"/>
                </a:moveTo>
                <a:lnTo>
                  <a:pt x="4690193" y="0"/>
                </a:lnTo>
                <a:lnTo>
                  <a:pt x="4690193" y="3462926"/>
                </a:lnTo>
                <a:lnTo>
                  <a:pt x="0" y="3462926"/>
                </a:lnTo>
                <a:lnTo>
                  <a:pt x="0" y="0"/>
                </a:lnTo>
                <a:close/>
              </a:path>
            </a:pathLst>
          </a:custGeom>
          <a:blipFill>
            <a:blip r:embed="rId10"/>
            <a:stretch>
              <a:fillRect/>
            </a:stretch>
          </a:blipFill>
          <a:ln w="38100" cap="sq">
            <a:solidFill>
              <a:srgbClr val="000000"/>
            </a:solidFill>
            <a:prstDash val="solid"/>
            <a:miter/>
          </a:ln>
        </p:spPr>
        <p:txBody>
          <a:bodyPr/>
          <a:lstStyle/>
          <a:p>
            <a:endParaRPr lang="en-CA"/>
          </a:p>
        </p:txBody>
      </p:sp>
      <p:sp>
        <p:nvSpPr>
          <p:cNvPr id="11" name="Freeform 11"/>
          <p:cNvSpPr/>
          <p:nvPr/>
        </p:nvSpPr>
        <p:spPr>
          <a:xfrm>
            <a:off x="11794456" y="3930736"/>
            <a:ext cx="5835535" cy="2809502"/>
          </a:xfrm>
          <a:custGeom>
            <a:avLst/>
            <a:gdLst/>
            <a:ahLst/>
            <a:cxnLst/>
            <a:rect l="l" t="t" r="r" b="b"/>
            <a:pathLst>
              <a:path w="5835535" h="2809502">
                <a:moveTo>
                  <a:pt x="0" y="0"/>
                </a:moveTo>
                <a:lnTo>
                  <a:pt x="5835535" y="0"/>
                </a:lnTo>
                <a:lnTo>
                  <a:pt x="5835535" y="2809502"/>
                </a:lnTo>
                <a:lnTo>
                  <a:pt x="0" y="2809502"/>
                </a:lnTo>
                <a:lnTo>
                  <a:pt x="0" y="0"/>
                </a:lnTo>
                <a:close/>
              </a:path>
            </a:pathLst>
          </a:custGeom>
          <a:blipFill>
            <a:blip r:embed="rId11"/>
            <a:stretch>
              <a:fillRect t="-21992" b="-30681"/>
            </a:stretch>
          </a:blipFill>
          <a:ln w="38100" cap="sq">
            <a:solidFill>
              <a:srgbClr val="000000"/>
            </a:solidFill>
            <a:prstDash val="solid"/>
            <a:miter/>
          </a:ln>
        </p:spPr>
        <p:txBody>
          <a:bodyPr/>
          <a:lstStyle/>
          <a:p>
            <a:endParaRPr lang="en-CA"/>
          </a:p>
        </p:txBody>
      </p:sp>
      <p:sp>
        <p:nvSpPr>
          <p:cNvPr id="12" name="Freeform 12"/>
          <p:cNvSpPr/>
          <p:nvPr/>
        </p:nvSpPr>
        <p:spPr>
          <a:xfrm>
            <a:off x="3667306" y="7597671"/>
            <a:ext cx="3536581" cy="2474981"/>
          </a:xfrm>
          <a:custGeom>
            <a:avLst/>
            <a:gdLst/>
            <a:ahLst/>
            <a:cxnLst/>
            <a:rect l="l" t="t" r="r" b="b"/>
            <a:pathLst>
              <a:path w="3536581" h="2474981">
                <a:moveTo>
                  <a:pt x="0" y="0"/>
                </a:moveTo>
                <a:lnTo>
                  <a:pt x="3536581" y="0"/>
                </a:lnTo>
                <a:lnTo>
                  <a:pt x="3536581" y="2474981"/>
                </a:lnTo>
                <a:lnTo>
                  <a:pt x="0" y="2474981"/>
                </a:lnTo>
                <a:lnTo>
                  <a:pt x="0" y="0"/>
                </a:lnTo>
                <a:close/>
              </a:path>
            </a:pathLst>
          </a:custGeom>
          <a:blipFill>
            <a:blip r:embed="rId12"/>
            <a:stretch>
              <a:fillRect t="-32997" b="-32997"/>
            </a:stretch>
          </a:blipFill>
          <a:ln w="38100" cap="sq">
            <a:solidFill>
              <a:srgbClr val="000000"/>
            </a:solidFill>
            <a:prstDash val="solid"/>
            <a:miter/>
          </a:ln>
        </p:spPr>
        <p:txBody>
          <a:bodyPr/>
          <a:lstStyle/>
          <a:p>
            <a:endParaRPr lang="en-CA"/>
          </a:p>
        </p:txBody>
      </p:sp>
      <p:grpSp>
        <p:nvGrpSpPr>
          <p:cNvPr id="13" name="Group 13"/>
          <p:cNvGrpSpPr/>
          <p:nvPr/>
        </p:nvGrpSpPr>
        <p:grpSpPr>
          <a:xfrm>
            <a:off x="7300478" y="3930736"/>
            <a:ext cx="4397387" cy="2390419"/>
            <a:chOff x="0" y="0"/>
            <a:chExt cx="1158159" cy="629575"/>
          </a:xfrm>
        </p:grpSpPr>
        <p:sp>
          <p:nvSpPr>
            <p:cNvPr id="14" name="Freeform 14"/>
            <p:cNvSpPr/>
            <p:nvPr/>
          </p:nvSpPr>
          <p:spPr>
            <a:xfrm>
              <a:off x="0" y="0"/>
              <a:ext cx="1158159" cy="629575"/>
            </a:xfrm>
            <a:custGeom>
              <a:avLst/>
              <a:gdLst/>
              <a:ahLst/>
              <a:cxnLst/>
              <a:rect l="l" t="t" r="r" b="b"/>
              <a:pathLst>
                <a:path w="1158159" h="629575">
                  <a:moveTo>
                    <a:pt x="35211" y="0"/>
                  </a:moveTo>
                  <a:lnTo>
                    <a:pt x="1122948" y="0"/>
                  </a:lnTo>
                  <a:cubicBezTo>
                    <a:pt x="1142395" y="0"/>
                    <a:pt x="1158159" y="15765"/>
                    <a:pt x="1158159" y="35211"/>
                  </a:cubicBezTo>
                  <a:lnTo>
                    <a:pt x="1158159" y="594364"/>
                  </a:lnTo>
                  <a:cubicBezTo>
                    <a:pt x="1158159" y="613811"/>
                    <a:pt x="1142395" y="629575"/>
                    <a:pt x="1122948" y="629575"/>
                  </a:cubicBezTo>
                  <a:lnTo>
                    <a:pt x="35211" y="629575"/>
                  </a:lnTo>
                  <a:cubicBezTo>
                    <a:pt x="25873" y="629575"/>
                    <a:pt x="16917" y="625866"/>
                    <a:pt x="10313" y="619262"/>
                  </a:cubicBezTo>
                  <a:cubicBezTo>
                    <a:pt x="3710" y="612659"/>
                    <a:pt x="0" y="603703"/>
                    <a:pt x="0" y="594364"/>
                  </a:cubicBezTo>
                  <a:lnTo>
                    <a:pt x="0" y="35211"/>
                  </a:lnTo>
                  <a:cubicBezTo>
                    <a:pt x="0" y="25873"/>
                    <a:pt x="3710" y="16917"/>
                    <a:pt x="10313" y="10313"/>
                  </a:cubicBezTo>
                  <a:cubicBezTo>
                    <a:pt x="16917" y="3710"/>
                    <a:pt x="25873" y="0"/>
                    <a:pt x="35211" y="0"/>
                  </a:cubicBezTo>
                  <a:close/>
                </a:path>
              </a:pathLst>
            </a:custGeom>
            <a:gradFill rotWithShape="1">
              <a:gsLst>
                <a:gs pos="0">
                  <a:srgbClr val="FFDE59">
                    <a:alpha val="75000"/>
                  </a:srgbClr>
                </a:gs>
                <a:gs pos="100000">
                  <a:srgbClr val="FF914D">
                    <a:alpha val="75000"/>
                  </a:srgbClr>
                </a:gs>
              </a:gsLst>
              <a:lin ang="0"/>
            </a:gradFill>
            <a:ln w="38100" cap="sq">
              <a:solidFill>
                <a:srgbClr val="000000">
                  <a:alpha val="74902"/>
                </a:srgbClr>
              </a:solidFill>
              <a:prstDash val="solid"/>
              <a:miter/>
            </a:ln>
          </p:spPr>
          <p:txBody>
            <a:bodyPr/>
            <a:lstStyle/>
            <a:p>
              <a:endParaRPr lang="en-CA"/>
            </a:p>
          </p:txBody>
        </p:sp>
        <p:sp>
          <p:nvSpPr>
            <p:cNvPr id="15" name="TextBox 15"/>
            <p:cNvSpPr txBox="1"/>
            <p:nvPr/>
          </p:nvSpPr>
          <p:spPr>
            <a:xfrm>
              <a:off x="0" y="-47625"/>
              <a:ext cx="1158159" cy="677200"/>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7191145" y="3990022"/>
            <a:ext cx="4506719" cy="2230755"/>
          </a:xfrm>
          <a:prstGeom prst="rect">
            <a:avLst/>
          </a:prstGeom>
        </p:spPr>
        <p:txBody>
          <a:bodyPr lIns="0" tIns="0" rIns="0" bIns="0" rtlCol="0" anchor="t">
            <a:spAutoFit/>
          </a:bodyPr>
          <a:lstStyle/>
          <a:p>
            <a:pPr algn="ctr">
              <a:lnSpc>
                <a:spcPts val="5039"/>
              </a:lnSpc>
            </a:pPr>
            <a:r>
              <a:rPr lang="en-US" sz="3599" b="1">
                <a:solidFill>
                  <a:srgbClr val="000000"/>
                </a:solidFill>
                <a:latin typeface="Roboto Bold"/>
                <a:ea typeface="Roboto Bold"/>
                <a:cs typeface="Roboto Bold"/>
                <a:sym typeface="Roboto Bold"/>
              </a:rPr>
              <a:t>Mi’kmaw Guides</a:t>
            </a:r>
          </a:p>
          <a:p>
            <a:pPr algn="ctr">
              <a:lnSpc>
                <a:spcPts val="4200"/>
              </a:lnSpc>
            </a:pPr>
            <a:r>
              <a:rPr lang="en-US" sz="3000" b="1">
                <a:solidFill>
                  <a:srgbClr val="000000"/>
                </a:solidFill>
                <a:latin typeface="Roboto Bold"/>
                <a:ea typeface="Roboto Bold"/>
                <a:cs typeface="Roboto Bold"/>
                <a:sym typeface="Roboto Bold"/>
              </a:rPr>
              <a:t>Pre/Post Confederation</a:t>
            </a:r>
          </a:p>
          <a:p>
            <a:pPr algn="ctr">
              <a:lnSpc>
                <a:spcPts val="4200"/>
              </a:lnSpc>
              <a:spcBef>
                <a:spcPct val="0"/>
              </a:spcBef>
            </a:pPr>
            <a:r>
              <a:rPr lang="en-US" sz="3000" b="1">
                <a:solidFill>
                  <a:srgbClr val="000000"/>
                </a:solidFill>
                <a:latin typeface="Roboto Bold"/>
                <a:ea typeface="Roboto Bold"/>
                <a:cs typeface="Roboto Bold"/>
                <a:sym typeface="Roboto Bold"/>
              </a:rPr>
              <a:t>Descendants of Guides Listed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66" b="-3666"/>
            </a:stretch>
          </a:blipFill>
        </p:spPr>
        <p:txBody>
          <a:bodyPr/>
          <a:lstStyle/>
          <a:p>
            <a:endParaRPr lang="en-CA"/>
          </a:p>
        </p:txBody>
      </p:sp>
      <p:sp>
        <p:nvSpPr>
          <p:cNvPr id="3" name="Freeform 3"/>
          <p:cNvSpPr/>
          <p:nvPr/>
        </p:nvSpPr>
        <p:spPr>
          <a:xfrm>
            <a:off x="5559958" y="5314950"/>
            <a:ext cx="6942633" cy="4674706"/>
          </a:xfrm>
          <a:custGeom>
            <a:avLst/>
            <a:gdLst/>
            <a:ahLst/>
            <a:cxnLst/>
            <a:rect l="l" t="t" r="r" b="b"/>
            <a:pathLst>
              <a:path w="6942633" h="4674706">
                <a:moveTo>
                  <a:pt x="0" y="0"/>
                </a:moveTo>
                <a:lnTo>
                  <a:pt x="6942633" y="0"/>
                </a:lnTo>
                <a:lnTo>
                  <a:pt x="6942633" y="4674706"/>
                </a:lnTo>
                <a:lnTo>
                  <a:pt x="0" y="4674706"/>
                </a:lnTo>
                <a:lnTo>
                  <a:pt x="0" y="0"/>
                </a:lnTo>
                <a:close/>
              </a:path>
            </a:pathLst>
          </a:custGeom>
          <a:blipFill>
            <a:blip r:embed="rId3"/>
            <a:stretch>
              <a:fillRect/>
            </a:stretch>
          </a:blipFill>
        </p:spPr>
        <p:txBody>
          <a:bodyPr/>
          <a:lstStyle/>
          <a:p>
            <a:endParaRPr lang="en-CA"/>
          </a:p>
        </p:txBody>
      </p:sp>
      <p:sp>
        <p:nvSpPr>
          <p:cNvPr id="4" name="Freeform 4"/>
          <p:cNvSpPr/>
          <p:nvPr/>
        </p:nvSpPr>
        <p:spPr>
          <a:xfrm>
            <a:off x="12782758" y="506282"/>
            <a:ext cx="5329708" cy="7710963"/>
          </a:xfrm>
          <a:custGeom>
            <a:avLst/>
            <a:gdLst/>
            <a:ahLst/>
            <a:cxnLst/>
            <a:rect l="l" t="t" r="r" b="b"/>
            <a:pathLst>
              <a:path w="5329708" h="7710963">
                <a:moveTo>
                  <a:pt x="0" y="0"/>
                </a:moveTo>
                <a:lnTo>
                  <a:pt x="5329708" y="0"/>
                </a:lnTo>
                <a:lnTo>
                  <a:pt x="5329708" y="7710963"/>
                </a:lnTo>
                <a:lnTo>
                  <a:pt x="0" y="7710963"/>
                </a:lnTo>
                <a:lnTo>
                  <a:pt x="0" y="0"/>
                </a:lnTo>
                <a:close/>
              </a:path>
            </a:pathLst>
          </a:custGeom>
          <a:blipFill>
            <a:blip r:embed="rId4"/>
            <a:stretch>
              <a:fillRect l="-3803" r="-7719"/>
            </a:stretch>
          </a:blipFill>
          <a:ln w="47625" cap="sq">
            <a:solidFill>
              <a:srgbClr val="000000"/>
            </a:solidFill>
            <a:prstDash val="solid"/>
            <a:miter/>
          </a:ln>
        </p:spPr>
        <p:txBody>
          <a:bodyPr/>
          <a:lstStyle/>
          <a:p>
            <a:endParaRPr lang="en-CA"/>
          </a:p>
        </p:txBody>
      </p:sp>
      <p:sp>
        <p:nvSpPr>
          <p:cNvPr id="5" name="Freeform 5"/>
          <p:cNvSpPr/>
          <p:nvPr/>
        </p:nvSpPr>
        <p:spPr>
          <a:xfrm>
            <a:off x="209320" y="506282"/>
            <a:ext cx="5108798" cy="7710963"/>
          </a:xfrm>
          <a:custGeom>
            <a:avLst/>
            <a:gdLst/>
            <a:ahLst/>
            <a:cxnLst/>
            <a:rect l="l" t="t" r="r" b="b"/>
            <a:pathLst>
              <a:path w="5108798" h="7710963">
                <a:moveTo>
                  <a:pt x="0" y="0"/>
                </a:moveTo>
                <a:lnTo>
                  <a:pt x="5108798" y="0"/>
                </a:lnTo>
                <a:lnTo>
                  <a:pt x="5108798" y="7710963"/>
                </a:lnTo>
                <a:lnTo>
                  <a:pt x="0" y="7710963"/>
                </a:lnTo>
                <a:lnTo>
                  <a:pt x="0" y="0"/>
                </a:lnTo>
                <a:close/>
              </a:path>
            </a:pathLst>
          </a:custGeom>
          <a:blipFill>
            <a:blip r:embed="rId5"/>
            <a:stretch>
              <a:fillRect l="-16574" r="-15824"/>
            </a:stretch>
          </a:blipFill>
          <a:ln w="47625" cap="sq">
            <a:solidFill>
              <a:srgbClr val="000000"/>
            </a:solidFill>
            <a:prstDash val="solid"/>
            <a:miter/>
          </a:ln>
        </p:spPr>
        <p:txBody>
          <a:bodyPr/>
          <a:lstStyle/>
          <a:p>
            <a:endParaRPr lang="en-CA"/>
          </a:p>
        </p:txBody>
      </p:sp>
      <p:sp>
        <p:nvSpPr>
          <p:cNvPr id="6" name="Freeform 6"/>
          <p:cNvSpPr/>
          <p:nvPr/>
        </p:nvSpPr>
        <p:spPr>
          <a:xfrm>
            <a:off x="5729268" y="281889"/>
            <a:ext cx="6604013" cy="4861611"/>
          </a:xfrm>
          <a:custGeom>
            <a:avLst/>
            <a:gdLst/>
            <a:ahLst/>
            <a:cxnLst/>
            <a:rect l="l" t="t" r="r" b="b"/>
            <a:pathLst>
              <a:path w="6604013" h="4861611">
                <a:moveTo>
                  <a:pt x="0" y="0"/>
                </a:moveTo>
                <a:lnTo>
                  <a:pt x="6604013" y="0"/>
                </a:lnTo>
                <a:lnTo>
                  <a:pt x="6604013" y="4861611"/>
                </a:lnTo>
                <a:lnTo>
                  <a:pt x="0" y="4861611"/>
                </a:lnTo>
                <a:lnTo>
                  <a:pt x="0" y="0"/>
                </a:lnTo>
                <a:close/>
              </a:path>
            </a:pathLst>
          </a:custGeom>
          <a:blipFill>
            <a:blip r:embed="rId6"/>
            <a:stretch>
              <a:fillRect t="-345" b="-345"/>
            </a:stretch>
          </a:blipFill>
        </p:spPr>
        <p:txBody>
          <a:bodyPr/>
          <a:lstStyle/>
          <a:p>
            <a:endParaRPr lang="en-CA"/>
          </a:p>
        </p:txBody>
      </p:sp>
      <p:grpSp>
        <p:nvGrpSpPr>
          <p:cNvPr id="7" name="Group 7"/>
          <p:cNvGrpSpPr/>
          <p:nvPr/>
        </p:nvGrpSpPr>
        <p:grpSpPr>
          <a:xfrm>
            <a:off x="0" y="8217245"/>
            <a:ext cx="5527439" cy="1882858"/>
            <a:chOff x="0" y="0"/>
            <a:chExt cx="1455786" cy="495897"/>
          </a:xfrm>
        </p:grpSpPr>
        <p:sp>
          <p:nvSpPr>
            <p:cNvPr id="8" name="Freeform 8"/>
            <p:cNvSpPr/>
            <p:nvPr/>
          </p:nvSpPr>
          <p:spPr>
            <a:xfrm>
              <a:off x="0" y="0"/>
              <a:ext cx="1455786" cy="495897"/>
            </a:xfrm>
            <a:custGeom>
              <a:avLst/>
              <a:gdLst/>
              <a:ahLst/>
              <a:cxnLst/>
              <a:rect l="l" t="t" r="r" b="b"/>
              <a:pathLst>
                <a:path w="1455786" h="495897">
                  <a:moveTo>
                    <a:pt x="28013" y="0"/>
                  </a:moveTo>
                  <a:lnTo>
                    <a:pt x="1427774" y="0"/>
                  </a:lnTo>
                  <a:cubicBezTo>
                    <a:pt x="1443245" y="0"/>
                    <a:pt x="1455786" y="12542"/>
                    <a:pt x="1455786" y="28013"/>
                  </a:cubicBezTo>
                  <a:lnTo>
                    <a:pt x="1455786" y="467884"/>
                  </a:lnTo>
                  <a:cubicBezTo>
                    <a:pt x="1455786" y="483355"/>
                    <a:pt x="1443245" y="495897"/>
                    <a:pt x="1427774" y="495897"/>
                  </a:cubicBezTo>
                  <a:lnTo>
                    <a:pt x="28013" y="495897"/>
                  </a:lnTo>
                  <a:cubicBezTo>
                    <a:pt x="12542" y="495897"/>
                    <a:pt x="0" y="483355"/>
                    <a:pt x="0" y="467884"/>
                  </a:cubicBezTo>
                  <a:lnTo>
                    <a:pt x="0" y="28013"/>
                  </a:lnTo>
                  <a:cubicBezTo>
                    <a:pt x="0" y="12542"/>
                    <a:pt x="12542" y="0"/>
                    <a:pt x="28013" y="0"/>
                  </a:cubicBezTo>
                  <a:close/>
                </a:path>
              </a:pathLst>
            </a:custGeom>
            <a:solidFill>
              <a:srgbClr val="B2B2B2"/>
            </a:solidFill>
            <a:ln w="38100" cap="sq">
              <a:solidFill>
                <a:srgbClr val="000000"/>
              </a:solidFill>
              <a:prstDash val="solid"/>
              <a:miter/>
            </a:ln>
          </p:spPr>
          <p:txBody>
            <a:bodyPr/>
            <a:lstStyle/>
            <a:p>
              <a:endParaRPr lang="en-CA"/>
            </a:p>
          </p:txBody>
        </p:sp>
        <p:sp>
          <p:nvSpPr>
            <p:cNvPr id="9" name="TextBox 9"/>
            <p:cNvSpPr txBox="1"/>
            <p:nvPr/>
          </p:nvSpPr>
          <p:spPr>
            <a:xfrm>
              <a:off x="0" y="-47625"/>
              <a:ext cx="1455786" cy="543522"/>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2531166" y="8217245"/>
            <a:ext cx="5756834" cy="1882858"/>
            <a:chOff x="0" y="0"/>
            <a:chExt cx="1516203" cy="495897"/>
          </a:xfrm>
        </p:grpSpPr>
        <p:sp>
          <p:nvSpPr>
            <p:cNvPr id="11" name="Freeform 11"/>
            <p:cNvSpPr/>
            <p:nvPr/>
          </p:nvSpPr>
          <p:spPr>
            <a:xfrm>
              <a:off x="0" y="0"/>
              <a:ext cx="1516203" cy="495897"/>
            </a:xfrm>
            <a:custGeom>
              <a:avLst/>
              <a:gdLst/>
              <a:ahLst/>
              <a:cxnLst/>
              <a:rect l="l" t="t" r="r" b="b"/>
              <a:pathLst>
                <a:path w="1516203" h="495897">
                  <a:moveTo>
                    <a:pt x="26896" y="0"/>
                  </a:moveTo>
                  <a:lnTo>
                    <a:pt x="1489307" y="0"/>
                  </a:lnTo>
                  <a:cubicBezTo>
                    <a:pt x="1504161" y="0"/>
                    <a:pt x="1516203" y="12042"/>
                    <a:pt x="1516203" y="26896"/>
                  </a:cubicBezTo>
                  <a:lnTo>
                    <a:pt x="1516203" y="469000"/>
                  </a:lnTo>
                  <a:cubicBezTo>
                    <a:pt x="1516203" y="476134"/>
                    <a:pt x="1513369" y="482975"/>
                    <a:pt x="1508325" y="488019"/>
                  </a:cubicBezTo>
                  <a:cubicBezTo>
                    <a:pt x="1503281" y="493063"/>
                    <a:pt x="1496440" y="495897"/>
                    <a:pt x="1489307" y="495897"/>
                  </a:cubicBezTo>
                  <a:lnTo>
                    <a:pt x="26896" y="495897"/>
                  </a:lnTo>
                  <a:cubicBezTo>
                    <a:pt x="19763" y="495897"/>
                    <a:pt x="12922" y="493063"/>
                    <a:pt x="7878" y="488019"/>
                  </a:cubicBezTo>
                  <a:cubicBezTo>
                    <a:pt x="2834" y="482975"/>
                    <a:pt x="0" y="476134"/>
                    <a:pt x="0" y="469000"/>
                  </a:cubicBezTo>
                  <a:lnTo>
                    <a:pt x="0" y="26896"/>
                  </a:lnTo>
                  <a:cubicBezTo>
                    <a:pt x="0" y="19763"/>
                    <a:pt x="2834" y="12922"/>
                    <a:pt x="7878" y="7878"/>
                  </a:cubicBezTo>
                  <a:cubicBezTo>
                    <a:pt x="12922" y="2834"/>
                    <a:pt x="19763" y="0"/>
                    <a:pt x="26896" y="0"/>
                  </a:cubicBezTo>
                  <a:close/>
                </a:path>
              </a:pathLst>
            </a:custGeom>
            <a:solidFill>
              <a:srgbClr val="B2B2B2"/>
            </a:solidFill>
            <a:ln w="38100" cap="sq">
              <a:solidFill>
                <a:srgbClr val="000000"/>
              </a:solidFill>
              <a:prstDash val="solid"/>
              <a:miter/>
            </a:ln>
          </p:spPr>
          <p:txBody>
            <a:bodyPr/>
            <a:lstStyle/>
            <a:p>
              <a:endParaRPr lang="en-CA"/>
            </a:p>
          </p:txBody>
        </p:sp>
        <p:sp>
          <p:nvSpPr>
            <p:cNvPr id="12" name="TextBox 12"/>
            <p:cNvSpPr txBox="1"/>
            <p:nvPr/>
          </p:nvSpPr>
          <p:spPr>
            <a:xfrm>
              <a:off x="0" y="-47625"/>
              <a:ext cx="1516203" cy="543522"/>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6580371" y="647178"/>
            <a:ext cx="4901806" cy="674269"/>
          </a:xfrm>
          <a:prstGeom prst="rect">
            <a:avLst/>
          </a:prstGeom>
        </p:spPr>
        <p:txBody>
          <a:bodyPr lIns="0" tIns="0" rIns="0" bIns="0" rtlCol="0" anchor="t">
            <a:spAutoFit/>
          </a:bodyPr>
          <a:lstStyle/>
          <a:p>
            <a:pPr algn="ctr">
              <a:lnSpc>
                <a:spcPts val="5360"/>
              </a:lnSpc>
              <a:spcBef>
                <a:spcPct val="0"/>
              </a:spcBef>
            </a:pPr>
            <a:r>
              <a:rPr lang="en-US" sz="3828" b="1">
                <a:solidFill>
                  <a:srgbClr val="000000"/>
                </a:solidFill>
                <a:latin typeface="Arimo Bold"/>
                <a:ea typeface="Arimo Bold"/>
                <a:cs typeface="Arimo Bold"/>
                <a:sym typeface="Arimo Bold"/>
              </a:rPr>
              <a:t>The 1945 Census</a:t>
            </a:r>
          </a:p>
        </p:txBody>
      </p:sp>
      <p:sp>
        <p:nvSpPr>
          <p:cNvPr id="14" name="TextBox 14"/>
          <p:cNvSpPr txBox="1"/>
          <p:nvPr/>
        </p:nvSpPr>
        <p:spPr>
          <a:xfrm>
            <a:off x="5898474" y="1426223"/>
            <a:ext cx="6303929" cy="3866516"/>
          </a:xfrm>
          <a:prstGeom prst="rect">
            <a:avLst/>
          </a:prstGeom>
        </p:spPr>
        <p:txBody>
          <a:bodyPr lIns="0" tIns="0" rIns="0" bIns="0" rtlCol="0" anchor="t">
            <a:spAutoFit/>
          </a:bodyPr>
          <a:lstStyle/>
          <a:p>
            <a:pPr algn="ctr">
              <a:lnSpc>
                <a:spcPts val="4059"/>
              </a:lnSpc>
            </a:pPr>
            <a:r>
              <a:rPr lang="en-US" sz="2899" b="1">
                <a:solidFill>
                  <a:srgbClr val="000000"/>
                </a:solidFill>
                <a:latin typeface="Arimo Bold"/>
                <a:ea typeface="Arimo Bold"/>
                <a:cs typeface="Arimo Bold"/>
                <a:sym typeface="Arimo Bold"/>
              </a:rPr>
              <a:t>4th Generation Rule</a:t>
            </a:r>
          </a:p>
          <a:p>
            <a:pPr algn="ctr">
              <a:lnSpc>
                <a:spcPts val="3359"/>
              </a:lnSpc>
            </a:pPr>
            <a:r>
              <a:rPr lang="en-US" sz="2399">
                <a:solidFill>
                  <a:srgbClr val="000000"/>
                </a:solidFill>
                <a:latin typeface="Arimo"/>
                <a:ea typeface="Arimo"/>
                <a:cs typeface="Arimo"/>
                <a:sym typeface="Arimo"/>
              </a:rPr>
              <a:t>*A person must be a descendant of the following who identified as being Indian </a:t>
            </a:r>
          </a:p>
          <a:p>
            <a:pPr algn="ctr">
              <a:lnSpc>
                <a:spcPts val="3359"/>
              </a:lnSpc>
            </a:pPr>
            <a:r>
              <a:rPr lang="en-US" sz="2399">
                <a:solidFill>
                  <a:srgbClr val="000000"/>
                </a:solidFill>
                <a:latin typeface="Arimo"/>
                <a:ea typeface="Arimo"/>
                <a:cs typeface="Arimo"/>
                <a:sym typeface="Arimo"/>
              </a:rPr>
              <a:t>pre-confederaion:</a:t>
            </a:r>
          </a:p>
          <a:p>
            <a:pPr algn="ctr">
              <a:lnSpc>
                <a:spcPts val="3359"/>
              </a:lnSpc>
            </a:pPr>
            <a:r>
              <a:rPr lang="en-US" sz="2399">
                <a:solidFill>
                  <a:srgbClr val="000000"/>
                </a:solidFill>
                <a:latin typeface="Arimo"/>
                <a:ea typeface="Arimo"/>
                <a:cs typeface="Arimo"/>
                <a:sym typeface="Arimo"/>
              </a:rPr>
              <a:t>*parent</a:t>
            </a:r>
          </a:p>
          <a:p>
            <a:pPr algn="ctr">
              <a:lnSpc>
                <a:spcPts val="3359"/>
              </a:lnSpc>
            </a:pPr>
            <a:r>
              <a:rPr lang="en-US" sz="2399">
                <a:solidFill>
                  <a:srgbClr val="000000"/>
                </a:solidFill>
                <a:latin typeface="Arimo"/>
                <a:ea typeface="Arimo"/>
                <a:cs typeface="Arimo"/>
                <a:sym typeface="Arimo"/>
              </a:rPr>
              <a:t>*grandparent</a:t>
            </a:r>
          </a:p>
          <a:p>
            <a:pPr algn="ctr">
              <a:lnSpc>
                <a:spcPts val="3359"/>
              </a:lnSpc>
            </a:pPr>
            <a:r>
              <a:rPr lang="en-US" sz="2399">
                <a:solidFill>
                  <a:srgbClr val="000000"/>
                </a:solidFill>
                <a:latin typeface="Arimo"/>
                <a:ea typeface="Arimo"/>
                <a:cs typeface="Arimo"/>
                <a:sym typeface="Arimo"/>
              </a:rPr>
              <a:t>*great grandparent</a:t>
            </a:r>
          </a:p>
          <a:p>
            <a:pPr algn="ctr">
              <a:lnSpc>
                <a:spcPts val="3359"/>
              </a:lnSpc>
            </a:pPr>
            <a:r>
              <a:rPr lang="en-US" sz="2399">
                <a:solidFill>
                  <a:srgbClr val="000000"/>
                </a:solidFill>
                <a:latin typeface="Arimo"/>
                <a:ea typeface="Arimo"/>
                <a:cs typeface="Arimo"/>
                <a:sym typeface="Arimo"/>
              </a:rPr>
              <a:t>*great great grandparent</a:t>
            </a:r>
          </a:p>
          <a:p>
            <a:pPr algn="l">
              <a:lnSpc>
                <a:spcPts val="3359"/>
              </a:lnSpc>
              <a:spcBef>
                <a:spcPct val="0"/>
              </a:spcBef>
            </a:pPr>
            <a:endParaRPr lang="en-US" sz="2399">
              <a:solidFill>
                <a:srgbClr val="000000"/>
              </a:solidFill>
              <a:latin typeface="Arimo"/>
              <a:ea typeface="Arimo"/>
              <a:cs typeface="Arimo"/>
              <a:sym typeface="Arimo"/>
            </a:endParaRPr>
          </a:p>
        </p:txBody>
      </p:sp>
      <p:sp>
        <p:nvSpPr>
          <p:cNvPr id="15" name="TextBox 15"/>
          <p:cNvSpPr txBox="1"/>
          <p:nvPr/>
        </p:nvSpPr>
        <p:spPr>
          <a:xfrm>
            <a:off x="-65039" y="8240932"/>
            <a:ext cx="5592478" cy="1711428"/>
          </a:xfrm>
          <a:prstGeom prst="rect">
            <a:avLst/>
          </a:prstGeom>
        </p:spPr>
        <p:txBody>
          <a:bodyPr lIns="0" tIns="0" rIns="0" bIns="0" rtlCol="0" anchor="t">
            <a:spAutoFit/>
          </a:bodyPr>
          <a:lstStyle/>
          <a:p>
            <a:pPr algn="ctr">
              <a:lnSpc>
                <a:spcPts val="2934"/>
              </a:lnSpc>
            </a:pPr>
            <a:r>
              <a:rPr lang="en-US" sz="2095" b="1" dirty="0">
                <a:solidFill>
                  <a:srgbClr val="000000"/>
                </a:solidFill>
                <a:latin typeface="Arimo Bold"/>
                <a:ea typeface="Arimo Bold"/>
                <a:cs typeface="Arimo Bold"/>
                <a:sym typeface="Arimo Bold"/>
              </a:rPr>
              <a:t>Elizabeth </a:t>
            </a:r>
            <a:r>
              <a:rPr lang="en-US" sz="2095" b="1" dirty="0" err="1">
                <a:solidFill>
                  <a:srgbClr val="000000"/>
                </a:solidFill>
                <a:latin typeface="Arimo Bold"/>
                <a:ea typeface="Arimo Bold"/>
                <a:cs typeface="Arimo Bold"/>
                <a:sym typeface="Arimo Bold"/>
              </a:rPr>
              <a:t>Halbot</a:t>
            </a:r>
            <a:r>
              <a:rPr lang="en-US" sz="2095" b="1" dirty="0">
                <a:solidFill>
                  <a:srgbClr val="000000"/>
                </a:solidFill>
                <a:latin typeface="Arimo Bold"/>
                <a:ea typeface="Arimo Bold"/>
                <a:cs typeface="Arimo Bold"/>
                <a:sym typeface="Arimo Bold"/>
              </a:rPr>
              <a:t> </a:t>
            </a:r>
            <a:r>
              <a:rPr lang="en-US" sz="2095" b="1" dirty="0" err="1">
                <a:solidFill>
                  <a:srgbClr val="000000"/>
                </a:solidFill>
                <a:latin typeface="Arimo Bold"/>
                <a:ea typeface="Arimo Bold"/>
                <a:cs typeface="Arimo Bold"/>
                <a:sym typeface="Arimo Bold"/>
              </a:rPr>
              <a:t>Legge</a:t>
            </a:r>
            <a:endParaRPr lang="en-US" sz="2095" b="1" dirty="0">
              <a:solidFill>
                <a:srgbClr val="000000"/>
              </a:solidFill>
              <a:latin typeface="Arimo Bold"/>
              <a:ea typeface="Arimo Bold"/>
              <a:cs typeface="Arimo Bold"/>
              <a:sym typeface="Arimo Bold"/>
            </a:endParaRPr>
          </a:p>
          <a:p>
            <a:pPr algn="ctr">
              <a:lnSpc>
                <a:spcPts val="2654"/>
              </a:lnSpc>
            </a:pPr>
            <a:r>
              <a:rPr lang="en-US" sz="1895" dirty="0">
                <a:solidFill>
                  <a:srgbClr val="000000"/>
                </a:solidFill>
                <a:latin typeface="Arimo"/>
                <a:ea typeface="Arimo"/>
                <a:cs typeface="Arimo"/>
                <a:sym typeface="Arimo"/>
              </a:rPr>
              <a:t>July 5, 1910 - September 11, 1953</a:t>
            </a:r>
          </a:p>
          <a:p>
            <a:pPr algn="ctr">
              <a:lnSpc>
                <a:spcPts val="2654"/>
              </a:lnSpc>
            </a:pPr>
            <a:r>
              <a:rPr lang="en-US" sz="1895" dirty="0">
                <a:solidFill>
                  <a:srgbClr val="000000"/>
                </a:solidFill>
                <a:latin typeface="Arimo"/>
                <a:ea typeface="Arimo"/>
                <a:cs typeface="Arimo"/>
                <a:sym typeface="Arimo"/>
              </a:rPr>
              <a:t>Descendant of Mi’kmaq woman </a:t>
            </a:r>
            <a:r>
              <a:rPr lang="en-US" sz="1895" dirty="0" err="1">
                <a:solidFill>
                  <a:srgbClr val="000000"/>
                </a:solidFill>
                <a:latin typeface="Arimo"/>
                <a:ea typeface="Arimo"/>
                <a:cs typeface="Arimo"/>
                <a:sym typeface="Arimo"/>
              </a:rPr>
              <a:t>Modeste</a:t>
            </a:r>
            <a:r>
              <a:rPr lang="en-US" sz="1895" dirty="0">
                <a:solidFill>
                  <a:srgbClr val="000000"/>
                </a:solidFill>
                <a:latin typeface="Arimo"/>
                <a:ea typeface="Arimo"/>
                <a:cs typeface="Arimo"/>
                <a:sym typeface="Arimo"/>
              </a:rPr>
              <a:t> Bernard</a:t>
            </a:r>
          </a:p>
          <a:p>
            <a:pPr algn="ctr">
              <a:lnSpc>
                <a:spcPts val="2654"/>
              </a:lnSpc>
              <a:spcBef>
                <a:spcPct val="0"/>
              </a:spcBef>
            </a:pPr>
            <a:r>
              <a:rPr lang="en-US" sz="1895" dirty="0">
                <a:solidFill>
                  <a:srgbClr val="000000"/>
                </a:solidFill>
                <a:latin typeface="Arimo"/>
                <a:ea typeface="Arimo"/>
                <a:cs typeface="Arimo"/>
                <a:sym typeface="Arimo"/>
              </a:rPr>
              <a:t> of Cape Breton, NS who moved to Sandy Point, NL and married Francois </a:t>
            </a:r>
            <a:r>
              <a:rPr lang="en-US" sz="1895" dirty="0" err="1">
                <a:solidFill>
                  <a:srgbClr val="000000"/>
                </a:solidFill>
                <a:latin typeface="Arimo"/>
                <a:ea typeface="Arimo"/>
                <a:cs typeface="Arimo"/>
                <a:sym typeface="Arimo"/>
              </a:rPr>
              <a:t>Halbot</a:t>
            </a:r>
            <a:r>
              <a:rPr lang="en-US" sz="1895" dirty="0">
                <a:solidFill>
                  <a:srgbClr val="000000"/>
                </a:solidFill>
                <a:latin typeface="Arimo"/>
                <a:ea typeface="Arimo"/>
                <a:cs typeface="Arimo"/>
                <a:sym typeface="Arimo"/>
              </a:rPr>
              <a:t>.</a:t>
            </a:r>
          </a:p>
        </p:txBody>
      </p:sp>
      <p:sp>
        <p:nvSpPr>
          <p:cNvPr id="16" name="TextBox 16"/>
          <p:cNvSpPr txBox="1"/>
          <p:nvPr/>
        </p:nvSpPr>
        <p:spPr>
          <a:xfrm>
            <a:off x="12607224" y="8398200"/>
            <a:ext cx="5680776" cy="1406417"/>
          </a:xfrm>
          <a:prstGeom prst="rect">
            <a:avLst/>
          </a:prstGeom>
        </p:spPr>
        <p:txBody>
          <a:bodyPr lIns="0" tIns="0" rIns="0" bIns="0" rtlCol="0" anchor="t">
            <a:spAutoFit/>
          </a:bodyPr>
          <a:lstStyle/>
          <a:p>
            <a:pPr algn="ctr">
              <a:lnSpc>
                <a:spcPts val="2805"/>
              </a:lnSpc>
              <a:spcBef>
                <a:spcPct val="0"/>
              </a:spcBef>
            </a:pPr>
            <a:r>
              <a:rPr lang="en-US" sz="2004" b="1">
                <a:solidFill>
                  <a:srgbClr val="000000"/>
                </a:solidFill>
                <a:latin typeface="Arimo Bold"/>
                <a:ea typeface="Arimo Bold"/>
                <a:cs typeface="Arimo Bold"/>
                <a:sym typeface="Arimo Bold"/>
              </a:rPr>
              <a:t>261 Residents identified as Indian on the 1945 Census.</a:t>
            </a:r>
            <a:r>
              <a:rPr lang="en-US" sz="2004">
                <a:solidFill>
                  <a:srgbClr val="000000"/>
                </a:solidFill>
                <a:latin typeface="Arimo"/>
                <a:ea typeface="Arimo"/>
                <a:cs typeface="Arimo"/>
                <a:sym typeface="Arimo"/>
              </a:rPr>
              <a:t> The 1945 Census was the first census providing a column for ‘’Racial Origin’’  allowing those 261 people the opportunity to identify.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1370</Words>
  <Application>Microsoft Office PowerPoint</Application>
  <PresentationFormat>Custom</PresentationFormat>
  <Paragraphs>113</Paragraphs>
  <Slides>21</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Arimo</vt:lpstr>
      <vt:lpstr>Arial</vt:lpstr>
      <vt:lpstr>Prata</vt:lpstr>
      <vt:lpstr>Arialle</vt:lpstr>
      <vt:lpstr>Roboto Bold</vt:lpstr>
      <vt:lpstr>Calibri</vt:lpstr>
      <vt:lpstr>Arimo Bold</vt:lpstr>
      <vt:lpstr>Kollektif</vt:lpstr>
      <vt:lpstr>Arialle Bold</vt:lpstr>
      <vt:lpstr>Josefin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ghfgfghfthfthfhf</dc:title>
  <cp:lastModifiedBy>Kim Long</cp:lastModifiedBy>
  <cp:revision>2</cp:revision>
  <dcterms:created xsi:type="dcterms:W3CDTF">2006-08-16T00:00:00Z</dcterms:created>
  <dcterms:modified xsi:type="dcterms:W3CDTF">2024-10-31T18:41:09Z</dcterms:modified>
  <dc:identifier>DAGUfXBc5a8</dc:identifier>
</cp:coreProperties>
</file>